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8" r:id="rId2"/>
    <p:sldMasterId id="2147483685" r:id="rId3"/>
    <p:sldMasterId id="2147483692" r:id="rId4"/>
    <p:sldMasterId id="2147483706" r:id="rId5"/>
    <p:sldMasterId id="2147483708" r:id="rId6"/>
  </p:sldMasterIdLst>
  <p:notesMasterIdLst>
    <p:notesMasterId r:id="rId36"/>
  </p:notesMasterIdLst>
  <p:handoutMasterIdLst>
    <p:handoutMasterId r:id="rId37"/>
  </p:handoutMasterIdLst>
  <p:sldIdLst>
    <p:sldId id="396" r:id="rId7"/>
    <p:sldId id="482" r:id="rId8"/>
    <p:sldId id="441" r:id="rId9"/>
    <p:sldId id="477" r:id="rId10"/>
    <p:sldId id="449" r:id="rId11"/>
    <p:sldId id="481" r:id="rId12"/>
    <p:sldId id="403" r:id="rId13"/>
    <p:sldId id="404" r:id="rId14"/>
    <p:sldId id="421" r:id="rId15"/>
    <p:sldId id="455" r:id="rId16"/>
    <p:sldId id="443" r:id="rId17"/>
    <p:sldId id="444" r:id="rId18"/>
    <p:sldId id="445" r:id="rId19"/>
    <p:sldId id="422" r:id="rId20"/>
    <p:sldId id="485" r:id="rId21"/>
    <p:sldId id="467" r:id="rId22"/>
    <p:sldId id="414" r:id="rId23"/>
    <p:sldId id="487" r:id="rId24"/>
    <p:sldId id="466" r:id="rId25"/>
    <p:sldId id="429" r:id="rId26"/>
    <p:sldId id="484" r:id="rId27"/>
    <p:sldId id="431" r:id="rId28"/>
    <p:sldId id="483" r:id="rId29"/>
    <p:sldId id="488" r:id="rId30"/>
    <p:sldId id="489" r:id="rId31"/>
    <p:sldId id="490" r:id="rId32"/>
    <p:sldId id="468" r:id="rId33"/>
    <p:sldId id="469" r:id="rId34"/>
    <p:sldId id="438" r:id="rId35"/>
  </p:sldIdLst>
  <p:sldSz cx="12192000" cy="6858000"/>
  <p:notesSz cx="9926638" cy="6797675"/>
  <p:defaultTextStyle>
    <a:defPPr>
      <a:defRPr lang="cs-CZ"/>
    </a:defPPr>
    <a:lvl1pPr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34"/>
    <a:srgbClr val="F49800"/>
    <a:srgbClr val="D69900"/>
    <a:srgbClr val="86CFF4"/>
    <a:srgbClr val="70AD47"/>
    <a:srgbClr val="7F7F7F"/>
    <a:srgbClr val="CACACA"/>
    <a:srgbClr val="034A31"/>
    <a:srgbClr val="FFFFFF"/>
    <a:srgbClr val="F77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3" autoAdjust="0"/>
    <p:restoredTop sz="84935" autoAdjust="0"/>
  </p:normalViewPr>
  <p:slideViewPr>
    <p:cSldViewPr>
      <p:cViewPr varScale="1">
        <p:scale>
          <a:sx n="94" d="100"/>
          <a:sy n="94" d="100"/>
        </p:scale>
        <p:origin x="9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972"/>
    </p:cViewPr>
  </p:sorterViewPr>
  <p:notesViewPr>
    <p:cSldViewPr>
      <p:cViewPr varScale="1">
        <p:scale>
          <a:sx n="91" d="100"/>
          <a:sy n="91" d="100"/>
        </p:scale>
        <p:origin x="-3774" y="-102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D1D36-9661-4013-BCB3-9B6BED24F258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C6E9F55-E5FF-4E31-BBF3-7FBD16B73FA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NASTAVENÍ SYSTÉMU JE NA ČLENSKÝCH STÁTECH</a:t>
          </a:r>
          <a:endParaRPr lang="cs-CZ" b="1" dirty="0">
            <a:solidFill>
              <a:schemeClr val="tx1"/>
            </a:solidFill>
          </a:endParaRPr>
        </a:p>
      </dgm:t>
    </dgm:pt>
    <dgm:pt modelId="{E65E3C3C-D579-4BDA-952B-12168B80E535}" type="parTrans" cxnId="{87D6429F-0356-4D39-A897-1B33C640BA0B}">
      <dgm:prSet/>
      <dgm:spPr/>
      <dgm:t>
        <a:bodyPr/>
        <a:lstStyle/>
        <a:p>
          <a:endParaRPr lang="cs-CZ"/>
        </a:p>
      </dgm:t>
    </dgm:pt>
    <dgm:pt modelId="{B20110CC-1F4B-4448-87C2-0346F276A340}" type="sibTrans" cxnId="{87D6429F-0356-4D39-A897-1B33C640BA0B}">
      <dgm:prSet/>
      <dgm:spPr/>
      <dgm:t>
        <a:bodyPr/>
        <a:lstStyle/>
        <a:p>
          <a:endParaRPr lang="cs-CZ"/>
        </a:p>
      </dgm:t>
    </dgm:pt>
    <dgm:pt modelId="{E1CCB4DD-AF91-475D-A01E-5C3C9F082BAF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ČS si mohou samy navrhnout systém kontroly </a:t>
          </a:r>
          <a:b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a sankcí.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CA2F725-7F3D-4922-978A-370EB636469C}" type="parTrans" cxnId="{8AFDDD17-8B3A-4974-A35E-948B97ADCC91}">
      <dgm:prSet/>
      <dgm:spPr/>
      <dgm:t>
        <a:bodyPr/>
        <a:lstStyle/>
        <a:p>
          <a:endParaRPr lang="cs-CZ"/>
        </a:p>
      </dgm:t>
    </dgm:pt>
    <dgm:pt modelId="{C99356F1-29B9-4613-9618-EBDB58678690}" type="sibTrans" cxnId="{8AFDDD17-8B3A-4974-A35E-948B97ADCC91}">
      <dgm:prSet/>
      <dgm:spPr/>
      <dgm:t>
        <a:bodyPr/>
        <a:lstStyle/>
        <a:p>
          <a:endParaRPr lang="cs-CZ"/>
        </a:p>
      </dgm:t>
    </dgm:pt>
    <dgm:pt modelId="{F6C422E6-7642-468E-AEC5-6B93A81F355F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ČS mohou definovat pravidla pro podávání změn, definovat lhůty, definovat výpočet plateb.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1C39EE-634D-45A4-9C4A-597EEBBF9FB9}" type="parTrans" cxnId="{80CB0400-A50A-432A-ADBA-5804CC3E7F09}">
      <dgm:prSet/>
      <dgm:spPr/>
      <dgm:t>
        <a:bodyPr/>
        <a:lstStyle/>
        <a:p>
          <a:endParaRPr lang="cs-CZ"/>
        </a:p>
      </dgm:t>
    </dgm:pt>
    <dgm:pt modelId="{B91D7521-2115-4400-9D1A-3B3FFC402E44}" type="sibTrans" cxnId="{80CB0400-A50A-432A-ADBA-5804CC3E7F09}">
      <dgm:prSet/>
      <dgm:spPr/>
      <dgm:t>
        <a:bodyPr/>
        <a:lstStyle/>
        <a:p>
          <a:endParaRPr lang="cs-CZ"/>
        </a:p>
      </dgm:t>
    </dgm:pt>
    <dgm:pt modelId="{44874903-7CA8-4FB2-9384-A9BFE7101762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C00000"/>
            </a:gs>
            <a:gs pos="70000">
              <a:schemeClr val="accent2">
                <a:tint val="99000"/>
                <a:shade val="65000"/>
                <a:satMod val="155000"/>
              </a:schemeClr>
            </a:gs>
            <a:gs pos="100000">
              <a:schemeClr val="accent2">
                <a:tint val="955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cs-CZ" b="1" u="none" dirty="0" smtClean="0">
              <a:solidFill>
                <a:schemeClr val="tx1"/>
              </a:solidFill>
            </a:rPr>
            <a:t>MODERNIZACE</a:t>
          </a:r>
          <a:endParaRPr lang="cs-CZ" b="1" u="none" dirty="0">
            <a:solidFill>
              <a:schemeClr val="tx1"/>
            </a:solidFill>
          </a:endParaRPr>
        </a:p>
      </dgm:t>
    </dgm:pt>
    <dgm:pt modelId="{2089795C-743C-4172-883F-EDAF619841DD}" type="parTrans" cxnId="{522C8FB3-5092-4C55-A09D-8AFC55EFBDF6}">
      <dgm:prSet/>
      <dgm:spPr/>
      <dgm:t>
        <a:bodyPr/>
        <a:lstStyle/>
        <a:p>
          <a:endParaRPr lang="cs-CZ"/>
        </a:p>
      </dgm:t>
    </dgm:pt>
    <dgm:pt modelId="{7548B5CE-93FB-45DF-AB8E-02908B91C8F9}" type="sibTrans" cxnId="{522C8FB3-5092-4C55-A09D-8AFC55EFBDF6}">
      <dgm:prSet/>
      <dgm:spPr/>
      <dgm:t>
        <a:bodyPr/>
        <a:lstStyle/>
        <a:p>
          <a:endParaRPr lang="cs-CZ"/>
        </a:p>
      </dgm:t>
    </dgm:pt>
    <dgm:pt modelId="{2B5EBE11-9B1E-41DA-8C7B-B6E6664EF89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tint val="32000"/>
                <a:satMod val="250000"/>
              </a:schemeClr>
            </a:gs>
          </a:gsLst>
        </a:gra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Využití nových technologií a digitalizace.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EF52E76-3B94-4807-BCB6-337D1E3F92A5}" type="parTrans" cxnId="{023E0596-C395-4233-8B20-F59A64CA1350}">
      <dgm:prSet/>
      <dgm:spPr/>
      <dgm:t>
        <a:bodyPr/>
        <a:lstStyle/>
        <a:p>
          <a:endParaRPr lang="cs-CZ"/>
        </a:p>
      </dgm:t>
    </dgm:pt>
    <dgm:pt modelId="{50EE9F53-E980-47D6-902E-ECF51B13A916}" type="sibTrans" cxnId="{023E0596-C395-4233-8B20-F59A64CA1350}">
      <dgm:prSet/>
      <dgm:spPr/>
      <dgm:t>
        <a:bodyPr/>
        <a:lstStyle/>
        <a:p>
          <a:endParaRPr lang="cs-CZ"/>
        </a:p>
      </dgm:t>
    </dgm:pt>
    <dgm:pt modelId="{A5E1A9E7-699F-4BCD-9F27-8C0C30A2EF1E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tint val="32000"/>
                <a:satMod val="250000"/>
              </a:schemeClr>
            </a:gs>
          </a:gsLst>
        </a:gra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Politika a kontroly založené na reálných datech.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F81CB6-E117-4542-9D33-B90D29E225EE}" type="parTrans" cxnId="{BAD334E9-BAD2-448F-834E-3609C9828825}">
      <dgm:prSet/>
      <dgm:spPr/>
      <dgm:t>
        <a:bodyPr/>
        <a:lstStyle/>
        <a:p>
          <a:endParaRPr lang="cs-CZ"/>
        </a:p>
      </dgm:t>
    </dgm:pt>
    <dgm:pt modelId="{5FD373E0-724E-43C4-92E8-BEE343A147A3}" type="sibTrans" cxnId="{BAD334E9-BAD2-448F-834E-3609C9828825}">
      <dgm:prSet/>
      <dgm:spPr/>
      <dgm:t>
        <a:bodyPr/>
        <a:lstStyle/>
        <a:p>
          <a:endParaRPr lang="cs-CZ"/>
        </a:p>
      </dgm:t>
    </dgm:pt>
    <dgm:pt modelId="{B41125DA-92BD-41C8-8C65-41F7B8D81E47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SDÍLENÍ DAT LPIS A JŽ</a:t>
          </a:r>
          <a:endParaRPr lang="cs-CZ" b="1" dirty="0">
            <a:solidFill>
              <a:schemeClr val="tx1"/>
            </a:solidFill>
          </a:endParaRPr>
        </a:p>
      </dgm:t>
    </dgm:pt>
    <dgm:pt modelId="{88E3BE49-CEC6-47E3-9625-AA0F6549C2D6}" type="parTrans" cxnId="{205C29D1-2B66-4468-BB81-6D0904E98831}">
      <dgm:prSet/>
      <dgm:spPr/>
      <dgm:t>
        <a:bodyPr/>
        <a:lstStyle/>
        <a:p>
          <a:endParaRPr lang="cs-CZ"/>
        </a:p>
      </dgm:t>
    </dgm:pt>
    <dgm:pt modelId="{C947E39B-4626-40E4-98DC-3DE9B9921FE1}" type="sibTrans" cxnId="{205C29D1-2B66-4468-BB81-6D0904E98831}">
      <dgm:prSet/>
      <dgm:spPr/>
      <dgm:t>
        <a:bodyPr/>
        <a:lstStyle/>
        <a:p>
          <a:endParaRPr lang="cs-CZ"/>
        </a:p>
      </dgm:t>
    </dgm:pt>
    <dgm:pt modelId="{215A26B6-51CE-4E21-ADD7-AEAC87A29DE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Jako datová základna pro hodnocení úspěšnosti SZP na úrovni EU.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205244A-D9C5-4628-B070-0CC954635C12}" type="parTrans" cxnId="{B635C877-5FBD-487D-BDCD-F638E1CEFF59}">
      <dgm:prSet/>
      <dgm:spPr/>
      <dgm:t>
        <a:bodyPr/>
        <a:lstStyle/>
        <a:p>
          <a:endParaRPr lang="cs-CZ"/>
        </a:p>
      </dgm:t>
    </dgm:pt>
    <dgm:pt modelId="{FF176366-18A9-47C2-9BE6-5E06136C545E}" type="sibTrans" cxnId="{B635C877-5FBD-487D-BDCD-F638E1CEFF59}">
      <dgm:prSet/>
      <dgm:spPr/>
      <dgm:t>
        <a:bodyPr/>
        <a:lstStyle/>
        <a:p>
          <a:endParaRPr lang="cs-CZ"/>
        </a:p>
      </dgm:t>
    </dgm:pt>
    <dgm:pt modelId="{FB8D5ACE-D4D0-483E-A6DA-7CD88C887468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Datová základna pro Environmentální politiku.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CD76C5-22E5-44B1-8FB9-F8A12D7B5BC7}" type="parTrans" cxnId="{9A4BA0C2-5A20-442C-B313-662CCDFAE008}">
      <dgm:prSet/>
      <dgm:spPr/>
      <dgm:t>
        <a:bodyPr/>
        <a:lstStyle/>
        <a:p>
          <a:endParaRPr lang="cs-CZ"/>
        </a:p>
      </dgm:t>
    </dgm:pt>
    <dgm:pt modelId="{B518FAEE-91C2-49B6-B54A-313639AF12E8}" type="sibTrans" cxnId="{9A4BA0C2-5A20-442C-B313-662CCDFAE008}">
      <dgm:prSet/>
      <dgm:spPr/>
      <dgm:t>
        <a:bodyPr/>
        <a:lstStyle/>
        <a:p>
          <a:endParaRPr lang="cs-CZ"/>
        </a:p>
      </dgm:t>
    </dgm:pt>
    <dgm:pt modelId="{8C1825C6-23E4-4584-AD68-3454DD3078A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tint val="32000"/>
                <a:satMod val="250000"/>
              </a:schemeClr>
            </a:gs>
          </a:gsLst>
        </a:gra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gm:spPr>
      <dgm:t>
        <a:bodyPr/>
        <a:lstStyle/>
        <a:p>
          <a:pPr>
            <a:lnSpc>
              <a:spcPct val="150000"/>
            </a:lnSpc>
          </a:pP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Zavedení </a:t>
          </a:r>
          <a:r>
            <a:rPr lang="cs-CZ" sz="1800" b="1" u="sng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plošného monitorovacího systému</a:t>
          </a:r>
          <a:r>
            <a:rPr lang="cs-CZ" sz="18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 pro hodnocení úspěšnosti SZP.</a:t>
          </a:r>
          <a:endParaRPr lang="cs-CZ" sz="18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FEA5AFB-FA2B-4902-ACD8-EBEE6CA1D585}" type="parTrans" cxnId="{E295C387-2466-4056-ACA4-28802E473844}">
      <dgm:prSet/>
      <dgm:spPr/>
      <dgm:t>
        <a:bodyPr/>
        <a:lstStyle/>
        <a:p>
          <a:endParaRPr lang="cs-CZ"/>
        </a:p>
      </dgm:t>
    </dgm:pt>
    <dgm:pt modelId="{197971F3-3066-4AF4-BAE8-C0A0B61BB729}" type="sibTrans" cxnId="{E295C387-2466-4056-ACA4-28802E473844}">
      <dgm:prSet/>
      <dgm:spPr/>
      <dgm:t>
        <a:bodyPr/>
        <a:lstStyle/>
        <a:p>
          <a:endParaRPr lang="cs-CZ"/>
        </a:p>
      </dgm:t>
    </dgm:pt>
    <dgm:pt modelId="{801B1A57-F84C-41EF-B248-EBAF0F93DC42}" type="pres">
      <dgm:prSet presAssocID="{9DBD1D36-9661-4013-BCB3-9B6BED24F2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EC68FB7-9BC8-430D-9B13-9DB96D3F30FE}" type="pres">
      <dgm:prSet presAssocID="{FC6E9F55-E5FF-4E31-BBF3-7FBD16B73FAB}" presName="linNode" presStyleCnt="0"/>
      <dgm:spPr/>
    </dgm:pt>
    <dgm:pt modelId="{7B5AA629-092E-4E29-8FE9-91DAAC0D1ADB}" type="pres">
      <dgm:prSet presAssocID="{FC6E9F55-E5FF-4E31-BBF3-7FBD16B73FAB}" presName="parentText" presStyleLbl="node1" presStyleIdx="0" presStyleCnt="3" custScaleY="137077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019459-9735-4180-9A89-1B4D1BCB8383}" type="pres">
      <dgm:prSet presAssocID="{FC6E9F55-E5FF-4E31-BBF3-7FBD16B73FAB}" presName="descendantText" presStyleLbl="alignAccFollowNode1" presStyleIdx="0" presStyleCnt="3" custScaleY="235336" custLinFactNeighborX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76AC33-1C0E-4999-B591-1162151AEC6E}" type="pres">
      <dgm:prSet presAssocID="{B20110CC-1F4B-4448-87C2-0346F276A340}" presName="sp" presStyleCnt="0"/>
      <dgm:spPr/>
    </dgm:pt>
    <dgm:pt modelId="{32F09675-EC72-46AA-974E-A8F7FA71B518}" type="pres">
      <dgm:prSet presAssocID="{44874903-7CA8-4FB2-9384-A9BFE7101762}" presName="linNode" presStyleCnt="0"/>
      <dgm:spPr/>
    </dgm:pt>
    <dgm:pt modelId="{8F560EF5-4B0A-456D-A69E-EA49B549A495}" type="pres">
      <dgm:prSet presAssocID="{44874903-7CA8-4FB2-9384-A9BFE7101762}" presName="parentText" presStyleLbl="node1" presStyleIdx="1" presStyleCnt="3" custScaleY="13503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12141C-644F-4787-AD9F-9279F5045EA8}" type="pres">
      <dgm:prSet presAssocID="{44874903-7CA8-4FB2-9384-A9BFE7101762}" presName="descendantText" presStyleLbl="alignAccFollowNode1" presStyleIdx="1" presStyleCnt="3" custScaleY="21028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A0C201-FF93-42D4-99AB-208E623485C2}" type="pres">
      <dgm:prSet presAssocID="{7548B5CE-93FB-45DF-AB8E-02908B91C8F9}" presName="sp" presStyleCnt="0"/>
      <dgm:spPr/>
    </dgm:pt>
    <dgm:pt modelId="{087EE8E8-086D-44FB-94A5-9BC6B8024264}" type="pres">
      <dgm:prSet presAssocID="{B41125DA-92BD-41C8-8C65-41F7B8D81E47}" presName="linNode" presStyleCnt="0"/>
      <dgm:spPr/>
    </dgm:pt>
    <dgm:pt modelId="{AAA659E2-4C75-4AF2-B3C5-85C28EC0AE7C}" type="pres">
      <dgm:prSet presAssocID="{B41125DA-92BD-41C8-8C65-41F7B8D81E47}" presName="parentText" presStyleLbl="node1" presStyleIdx="2" presStyleCnt="3" custScaleY="12161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3793E4-6480-4728-91C0-3DCC28F025AD}" type="pres">
      <dgm:prSet presAssocID="{B41125DA-92BD-41C8-8C65-41F7B8D81E47}" presName="descendantText" presStyleLbl="alignAccFollowNode1" presStyleIdx="2" presStyleCnt="3" custScaleY="20075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AD334E9-BAD2-448F-834E-3609C9828825}" srcId="{44874903-7CA8-4FB2-9384-A9BFE7101762}" destId="{A5E1A9E7-699F-4BCD-9F27-8C0C30A2EF1E}" srcOrd="1" destOrd="0" parTransId="{9AF81CB6-E117-4542-9D33-B90D29E225EE}" sibTransId="{5FD373E0-724E-43C4-92E8-BEE343A147A3}"/>
    <dgm:cxn modelId="{8AFDDD17-8B3A-4974-A35E-948B97ADCC91}" srcId="{FC6E9F55-E5FF-4E31-BBF3-7FBD16B73FAB}" destId="{E1CCB4DD-AF91-475D-A01E-5C3C9F082BAF}" srcOrd="0" destOrd="0" parTransId="{BCA2F725-7F3D-4922-978A-370EB636469C}" sibTransId="{C99356F1-29B9-4613-9618-EBDB58678690}"/>
    <dgm:cxn modelId="{E5399369-0319-4123-A7F6-F9896D0629F9}" type="presOf" srcId="{215A26B6-51CE-4E21-ADD7-AEAC87A29DE2}" destId="{683793E4-6480-4728-91C0-3DCC28F025AD}" srcOrd="0" destOrd="0" presId="urn:microsoft.com/office/officeart/2005/8/layout/vList5"/>
    <dgm:cxn modelId="{522C8FB3-5092-4C55-A09D-8AFC55EFBDF6}" srcId="{9DBD1D36-9661-4013-BCB3-9B6BED24F258}" destId="{44874903-7CA8-4FB2-9384-A9BFE7101762}" srcOrd="1" destOrd="0" parTransId="{2089795C-743C-4172-883F-EDAF619841DD}" sibTransId="{7548B5CE-93FB-45DF-AB8E-02908B91C8F9}"/>
    <dgm:cxn modelId="{EACC4EF0-5953-4016-B02D-965C8DE351CC}" type="presOf" srcId="{9DBD1D36-9661-4013-BCB3-9B6BED24F258}" destId="{801B1A57-F84C-41EF-B248-EBAF0F93DC42}" srcOrd="0" destOrd="0" presId="urn:microsoft.com/office/officeart/2005/8/layout/vList5"/>
    <dgm:cxn modelId="{9A4BA0C2-5A20-442C-B313-662CCDFAE008}" srcId="{B41125DA-92BD-41C8-8C65-41F7B8D81E47}" destId="{FB8D5ACE-D4D0-483E-A6DA-7CD88C887468}" srcOrd="1" destOrd="0" parTransId="{5DCD76C5-22E5-44B1-8FB9-F8A12D7B5BC7}" sibTransId="{B518FAEE-91C2-49B6-B54A-313639AF12E8}"/>
    <dgm:cxn modelId="{87D6429F-0356-4D39-A897-1B33C640BA0B}" srcId="{9DBD1D36-9661-4013-BCB3-9B6BED24F258}" destId="{FC6E9F55-E5FF-4E31-BBF3-7FBD16B73FAB}" srcOrd="0" destOrd="0" parTransId="{E65E3C3C-D579-4BDA-952B-12168B80E535}" sibTransId="{B20110CC-1F4B-4448-87C2-0346F276A340}"/>
    <dgm:cxn modelId="{6AF9E5C9-C17A-4443-B69E-D3E55BD44109}" type="presOf" srcId="{8C1825C6-23E4-4584-AD68-3454DD3078A7}" destId="{C112141C-644F-4787-AD9F-9279F5045EA8}" srcOrd="0" destOrd="2" presId="urn:microsoft.com/office/officeart/2005/8/layout/vList5"/>
    <dgm:cxn modelId="{B635C877-5FBD-487D-BDCD-F638E1CEFF59}" srcId="{B41125DA-92BD-41C8-8C65-41F7B8D81E47}" destId="{215A26B6-51CE-4E21-ADD7-AEAC87A29DE2}" srcOrd="0" destOrd="0" parTransId="{9205244A-D9C5-4628-B070-0CC954635C12}" sibTransId="{FF176366-18A9-47C2-9BE6-5E06136C545E}"/>
    <dgm:cxn modelId="{205C29D1-2B66-4468-BB81-6D0904E98831}" srcId="{9DBD1D36-9661-4013-BCB3-9B6BED24F258}" destId="{B41125DA-92BD-41C8-8C65-41F7B8D81E47}" srcOrd="2" destOrd="0" parTransId="{88E3BE49-CEC6-47E3-9625-AA0F6549C2D6}" sibTransId="{C947E39B-4626-40E4-98DC-3DE9B9921FE1}"/>
    <dgm:cxn modelId="{23FEBF65-1D9E-48A2-B41A-83D4F83AAB80}" type="presOf" srcId="{E1CCB4DD-AF91-475D-A01E-5C3C9F082BAF}" destId="{BF019459-9735-4180-9A89-1B4D1BCB8383}" srcOrd="0" destOrd="0" presId="urn:microsoft.com/office/officeart/2005/8/layout/vList5"/>
    <dgm:cxn modelId="{434BFD52-93C2-4EC3-9DC6-E1E430EBDBD9}" type="presOf" srcId="{FB8D5ACE-D4D0-483E-A6DA-7CD88C887468}" destId="{683793E4-6480-4728-91C0-3DCC28F025AD}" srcOrd="0" destOrd="1" presId="urn:microsoft.com/office/officeart/2005/8/layout/vList5"/>
    <dgm:cxn modelId="{023E0596-C395-4233-8B20-F59A64CA1350}" srcId="{44874903-7CA8-4FB2-9384-A9BFE7101762}" destId="{2B5EBE11-9B1E-41DA-8C7B-B6E6664EF897}" srcOrd="0" destOrd="0" parTransId="{AEF52E76-3B94-4807-BCB6-337D1E3F92A5}" sibTransId="{50EE9F53-E980-47D6-902E-ECF51B13A916}"/>
    <dgm:cxn modelId="{34735C05-E795-4F48-A9D4-109EA7533E3B}" type="presOf" srcId="{44874903-7CA8-4FB2-9384-A9BFE7101762}" destId="{8F560EF5-4B0A-456D-A69E-EA49B549A495}" srcOrd="0" destOrd="0" presId="urn:microsoft.com/office/officeart/2005/8/layout/vList5"/>
    <dgm:cxn modelId="{E295C387-2466-4056-ACA4-28802E473844}" srcId="{44874903-7CA8-4FB2-9384-A9BFE7101762}" destId="{8C1825C6-23E4-4584-AD68-3454DD3078A7}" srcOrd="2" destOrd="0" parTransId="{CFEA5AFB-FA2B-4902-ACD8-EBEE6CA1D585}" sibTransId="{197971F3-3066-4AF4-BAE8-C0A0B61BB729}"/>
    <dgm:cxn modelId="{2FE73749-8D34-4336-A488-6528BC7C0900}" type="presOf" srcId="{A5E1A9E7-699F-4BCD-9F27-8C0C30A2EF1E}" destId="{C112141C-644F-4787-AD9F-9279F5045EA8}" srcOrd="0" destOrd="1" presId="urn:microsoft.com/office/officeart/2005/8/layout/vList5"/>
    <dgm:cxn modelId="{80CB0400-A50A-432A-ADBA-5804CC3E7F09}" srcId="{FC6E9F55-E5FF-4E31-BBF3-7FBD16B73FAB}" destId="{F6C422E6-7642-468E-AEC5-6B93A81F355F}" srcOrd="1" destOrd="0" parTransId="{011C39EE-634D-45A4-9C4A-597EEBBF9FB9}" sibTransId="{B91D7521-2115-4400-9D1A-3B3FFC402E44}"/>
    <dgm:cxn modelId="{A6B80EBB-F706-4650-8845-E0CEC7F1B96A}" type="presOf" srcId="{F6C422E6-7642-468E-AEC5-6B93A81F355F}" destId="{BF019459-9735-4180-9A89-1B4D1BCB8383}" srcOrd="0" destOrd="1" presId="urn:microsoft.com/office/officeart/2005/8/layout/vList5"/>
    <dgm:cxn modelId="{82C26BDA-5CC5-4BB3-A630-CC3DED5CC6EA}" type="presOf" srcId="{B41125DA-92BD-41C8-8C65-41F7B8D81E47}" destId="{AAA659E2-4C75-4AF2-B3C5-85C28EC0AE7C}" srcOrd="0" destOrd="0" presId="urn:microsoft.com/office/officeart/2005/8/layout/vList5"/>
    <dgm:cxn modelId="{EB6D029D-D419-4E1D-A342-D6C1ED0751B7}" type="presOf" srcId="{FC6E9F55-E5FF-4E31-BBF3-7FBD16B73FAB}" destId="{7B5AA629-092E-4E29-8FE9-91DAAC0D1ADB}" srcOrd="0" destOrd="0" presId="urn:microsoft.com/office/officeart/2005/8/layout/vList5"/>
    <dgm:cxn modelId="{DA760E8A-8366-49E1-BDB2-C25C1B1AF8C4}" type="presOf" srcId="{2B5EBE11-9B1E-41DA-8C7B-B6E6664EF897}" destId="{C112141C-644F-4787-AD9F-9279F5045EA8}" srcOrd="0" destOrd="0" presId="urn:microsoft.com/office/officeart/2005/8/layout/vList5"/>
    <dgm:cxn modelId="{404B105E-B9BA-40C3-8CBB-91EC8BCE3558}" type="presParOf" srcId="{801B1A57-F84C-41EF-B248-EBAF0F93DC42}" destId="{FEC68FB7-9BC8-430D-9B13-9DB96D3F30FE}" srcOrd="0" destOrd="0" presId="urn:microsoft.com/office/officeart/2005/8/layout/vList5"/>
    <dgm:cxn modelId="{6646ACAB-1D9E-4287-8E6D-4B922A2616A6}" type="presParOf" srcId="{FEC68FB7-9BC8-430D-9B13-9DB96D3F30FE}" destId="{7B5AA629-092E-4E29-8FE9-91DAAC0D1ADB}" srcOrd="0" destOrd="0" presId="urn:microsoft.com/office/officeart/2005/8/layout/vList5"/>
    <dgm:cxn modelId="{E639F959-AAE2-4531-A514-951EF914696A}" type="presParOf" srcId="{FEC68FB7-9BC8-430D-9B13-9DB96D3F30FE}" destId="{BF019459-9735-4180-9A89-1B4D1BCB8383}" srcOrd="1" destOrd="0" presId="urn:microsoft.com/office/officeart/2005/8/layout/vList5"/>
    <dgm:cxn modelId="{1FBD2F39-E67E-460D-B4F5-F64F9DDE54DC}" type="presParOf" srcId="{801B1A57-F84C-41EF-B248-EBAF0F93DC42}" destId="{7A76AC33-1C0E-4999-B591-1162151AEC6E}" srcOrd="1" destOrd="0" presId="urn:microsoft.com/office/officeart/2005/8/layout/vList5"/>
    <dgm:cxn modelId="{F4DDF422-57D7-4851-A41E-6C8FEA0B21B1}" type="presParOf" srcId="{801B1A57-F84C-41EF-B248-EBAF0F93DC42}" destId="{32F09675-EC72-46AA-974E-A8F7FA71B518}" srcOrd="2" destOrd="0" presId="urn:microsoft.com/office/officeart/2005/8/layout/vList5"/>
    <dgm:cxn modelId="{B989B635-0A7A-45DB-9EF3-81B674309D31}" type="presParOf" srcId="{32F09675-EC72-46AA-974E-A8F7FA71B518}" destId="{8F560EF5-4B0A-456D-A69E-EA49B549A495}" srcOrd="0" destOrd="0" presId="urn:microsoft.com/office/officeart/2005/8/layout/vList5"/>
    <dgm:cxn modelId="{D7C1B615-EBAA-484F-9A0B-E024502D81A4}" type="presParOf" srcId="{32F09675-EC72-46AA-974E-A8F7FA71B518}" destId="{C112141C-644F-4787-AD9F-9279F5045EA8}" srcOrd="1" destOrd="0" presId="urn:microsoft.com/office/officeart/2005/8/layout/vList5"/>
    <dgm:cxn modelId="{B6E94B78-5B06-4582-9454-F4D8EB5171D4}" type="presParOf" srcId="{801B1A57-F84C-41EF-B248-EBAF0F93DC42}" destId="{8DA0C201-FF93-42D4-99AB-208E623485C2}" srcOrd="3" destOrd="0" presId="urn:microsoft.com/office/officeart/2005/8/layout/vList5"/>
    <dgm:cxn modelId="{A47B16CF-D6B6-4BB3-9682-35DD46BA299E}" type="presParOf" srcId="{801B1A57-F84C-41EF-B248-EBAF0F93DC42}" destId="{087EE8E8-086D-44FB-94A5-9BC6B8024264}" srcOrd="4" destOrd="0" presId="urn:microsoft.com/office/officeart/2005/8/layout/vList5"/>
    <dgm:cxn modelId="{FEF20AF9-9C40-41CD-8A71-EEAC781E51EF}" type="presParOf" srcId="{087EE8E8-086D-44FB-94A5-9BC6B8024264}" destId="{AAA659E2-4C75-4AF2-B3C5-85C28EC0AE7C}" srcOrd="0" destOrd="0" presId="urn:microsoft.com/office/officeart/2005/8/layout/vList5"/>
    <dgm:cxn modelId="{0B2AAE8A-7D1E-46F2-8383-07B610B3805D}" type="presParOf" srcId="{087EE8E8-086D-44FB-94A5-9BC6B8024264}" destId="{683793E4-6480-4728-91C0-3DCC28F025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F52DD-F3D5-4093-9453-28FD0D3DC12D}" type="doc">
      <dgm:prSet loTypeId="urn:microsoft.com/office/officeart/2005/8/layout/cycle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F371D072-B090-4505-A538-E38647544D98}">
      <dgm:prSet phldrT="[Text]" custT="1"/>
      <dgm:spPr/>
      <dgm:t>
        <a:bodyPr/>
        <a:lstStyle/>
        <a:p>
          <a:r>
            <a:rPr lang="cs-CZ" sz="1600" b="1" dirty="0" smtClean="0"/>
            <a:t>Nahrazení kontrol na místě (KNM) administrativně jednoduššími kontrolami</a:t>
          </a:r>
          <a:endParaRPr lang="cs-CZ" sz="1600" b="1" dirty="0"/>
        </a:p>
      </dgm:t>
    </dgm:pt>
    <dgm:pt modelId="{CBF00CC3-E917-4C13-996B-72238F71F856}" type="parTrans" cxnId="{0E18A3EB-FA86-446E-AD72-315F25855751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B6E1CBEE-5D59-4115-9828-B4F01797110E}" type="sibTrans" cxnId="{0E18A3EB-FA86-446E-AD72-315F25855751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27A08AEE-E139-4788-A118-A8507D5FDFF6}">
      <dgm:prSet custT="1"/>
      <dgm:spPr/>
      <dgm:t>
        <a:bodyPr/>
        <a:lstStyle/>
        <a:p>
          <a:r>
            <a:rPr lang="cs-CZ" sz="1600" b="1" dirty="0" smtClean="0"/>
            <a:t>Stejná kontrola pro všechny žadatele</a:t>
          </a:r>
          <a:endParaRPr lang="cs-CZ" sz="1600" b="1" dirty="0"/>
        </a:p>
      </dgm:t>
    </dgm:pt>
    <dgm:pt modelId="{809DA858-C2DE-4A62-BAAF-58D01380E807}" type="parTrans" cxnId="{806300FC-6059-4D42-97B3-48C94F2FAB4D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3F55CAE5-DFBD-447C-99CD-C7E10A2110F0}" type="sibTrans" cxnId="{806300FC-6059-4D42-97B3-48C94F2FAB4D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D65F8563-770C-4598-A9BD-4AEE310EFC99}">
      <dgm:prSet custT="1"/>
      <dgm:spPr/>
      <dgm:t>
        <a:bodyPr/>
        <a:lstStyle/>
        <a:p>
          <a:r>
            <a:rPr lang="cs-CZ" sz="1600" b="1" dirty="0" smtClean="0"/>
            <a:t>Vzájemná komunikace SZIF se žadateli </a:t>
          </a:r>
          <a:endParaRPr lang="cs-CZ" sz="1600" b="1" dirty="0"/>
        </a:p>
      </dgm:t>
    </dgm:pt>
    <dgm:pt modelId="{2EFC2DF9-6135-4FB1-A5AB-09D0E0E3D4B8}" type="parTrans" cxnId="{056174A4-F1DC-4984-A7FE-20CAB8C1E78A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70BBECB1-01B2-4256-8415-04CF77465605}" type="sibTrans" cxnId="{056174A4-F1DC-4984-A7FE-20CAB8C1E78A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9AEA8D2E-F409-4815-A5C5-7BFB39117DE3}">
      <dgm:prSet custT="1"/>
      <dgm:spPr/>
      <dgm:t>
        <a:bodyPr/>
        <a:lstStyle/>
        <a:p>
          <a:r>
            <a:rPr lang="cs-CZ" sz="1600" b="1" dirty="0" smtClean="0"/>
            <a:t>Snížení nevyčerpaných finančních prostředků z EU díky snížení chybovosti žádostí</a:t>
          </a:r>
          <a:endParaRPr lang="cs-CZ" sz="1600" b="1" dirty="0"/>
        </a:p>
      </dgm:t>
    </dgm:pt>
    <dgm:pt modelId="{898ADDF5-6ABF-47EE-818F-3720E3A9E510}" type="parTrans" cxnId="{6E21B68D-80D9-422A-BB5E-814C9880DE24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B3D87077-2713-48A7-B600-7186B58E8457}" type="sibTrans" cxnId="{6E21B68D-80D9-422A-BB5E-814C9880DE24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104210F4-1A1D-4395-92BD-A72887B40960}">
      <dgm:prSet custT="1"/>
      <dgm:spPr/>
      <dgm:t>
        <a:bodyPr/>
        <a:lstStyle/>
        <a:p>
          <a:r>
            <a:rPr lang="cs-CZ" sz="1600" b="1" dirty="0" smtClean="0"/>
            <a:t>Zvýšení efektivnosti administrace zemědělských dotací</a:t>
          </a:r>
          <a:endParaRPr lang="cs-CZ" sz="1600" b="1" dirty="0"/>
        </a:p>
      </dgm:t>
    </dgm:pt>
    <dgm:pt modelId="{7F18CE4F-7CB3-4F49-85FD-89DD60A0B95D}" type="parTrans" cxnId="{B1BB846A-85BB-4620-9907-3BFC657F7ABC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2331E73F-70A0-4B08-B4EE-5460352DD789}" type="sibTrans" cxnId="{B1BB846A-85BB-4620-9907-3BFC657F7ABC}">
      <dgm:prSet/>
      <dgm:spPr/>
      <dgm:t>
        <a:bodyPr/>
        <a:lstStyle/>
        <a:p>
          <a:endParaRPr lang="cs-CZ" sz="2000" b="1">
            <a:solidFill>
              <a:srgbClr val="034A31"/>
            </a:solidFill>
          </a:endParaRPr>
        </a:p>
      </dgm:t>
    </dgm:pt>
    <dgm:pt modelId="{B37445B5-ADB6-4300-B654-E123F5318174}" type="pres">
      <dgm:prSet presAssocID="{EABF52DD-F3D5-4093-9453-28FD0D3DC1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61BBF35-64F4-44A1-AC94-7FD0A1139E77}" type="pres">
      <dgm:prSet presAssocID="{EABF52DD-F3D5-4093-9453-28FD0D3DC12D}" presName="cycle" presStyleCnt="0"/>
      <dgm:spPr/>
    </dgm:pt>
    <dgm:pt modelId="{51154FF9-FE97-42A6-8127-5A3C6BDDD04C}" type="pres">
      <dgm:prSet presAssocID="{F371D072-B090-4505-A538-E38647544D98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4277EB-A4B3-496D-BDA5-EBDC52AF6B62}" type="pres">
      <dgm:prSet presAssocID="{B6E1CBEE-5D59-4115-9828-B4F01797110E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FC93D36A-86D6-438D-BD8E-07193C00DC57}" type="pres">
      <dgm:prSet presAssocID="{27A08AEE-E139-4788-A118-A8507D5FDFF6}" presName="nodeFollowingNodes" presStyleLbl="node1" presStyleIdx="1" presStyleCnt="5" custRadScaleRad="103221" custRadScaleInc="975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79AEEB-0DCF-488E-82C4-4F1F8EBF35B6}" type="pres">
      <dgm:prSet presAssocID="{D65F8563-770C-4598-A9BD-4AEE310EFC99}" presName="nodeFollowingNodes" presStyleLbl="node1" presStyleIdx="2" presStyleCnt="5" custRadScaleRad="102076" custRadScaleInc="-224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47E4BB-5926-47DF-A8FD-4DBC5A806899}" type="pres">
      <dgm:prSet presAssocID="{9AEA8D2E-F409-4815-A5C5-7BFB39117DE3}" presName="nodeFollowingNodes" presStyleLbl="node1" presStyleIdx="3" presStyleCnt="5" custRadScaleRad="98185" custRadScaleInc="192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0E11463-9EF4-47BA-86F3-B43227382AFC}" type="pres">
      <dgm:prSet presAssocID="{104210F4-1A1D-4395-92BD-A72887B40960}" presName="nodeFollowingNodes" presStyleLbl="node1" presStyleIdx="4" presStyleCnt="5" custRadScaleRad="106730" custRadScaleInc="-1079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06300FC-6059-4D42-97B3-48C94F2FAB4D}" srcId="{EABF52DD-F3D5-4093-9453-28FD0D3DC12D}" destId="{27A08AEE-E139-4788-A118-A8507D5FDFF6}" srcOrd="1" destOrd="0" parTransId="{809DA858-C2DE-4A62-BAAF-58D01380E807}" sibTransId="{3F55CAE5-DFBD-447C-99CD-C7E10A2110F0}"/>
    <dgm:cxn modelId="{E2FA7AA1-473F-4692-B7EB-AEB68FA8DC12}" type="presOf" srcId="{EABF52DD-F3D5-4093-9453-28FD0D3DC12D}" destId="{B37445B5-ADB6-4300-B654-E123F5318174}" srcOrd="0" destOrd="0" presId="urn:microsoft.com/office/officeart/2005/8/layout/cycle3"/>
    <dgm:cxn modelId="{B6A91698-2DF9-4BE8-B5E5-7ED47CCFE962}" type="presOf" srcId="{F371D072-B090-4505-A538-E38647544D98}" destId="{51154FF9-FE97-42A6-8127-5A3C6BDDD04C}" srcOrd="0" destOrd="0" presId="urn:microsoft.com/office/officeart/2005/8/layout/cycle3"/>
    <dgm:cxn modelId="{6E21B68D-80D9-422A-BB5E-814C9880DE24}" srcId="{EABF52DD-F3D5-4093-9453-28FD0D3DC12D}" destId="{9AEA8D2E-F409-4815-A5C5-7BFB39117DE3}" srcOrd="3" destOrd="0" parTransId="{898ADDF5-6ABF-47EE-818F-3720E3A9E510}" sibTransId="{B3D87077-2713-48A7-B600-7186B58E8457}"/>
    <dgm:cxn modelId="{0E18A3EB-FA86-446E-AD72-315F25855751}" srcId="{EABF52DD-F3D5-4093-9453-28FD0D3DC12D}" destId="{F371D072-B090-4505-A538-E38647544D98}" srcOrd="0" destOrd="0" parTransId="{CBF00CC3-E917-4C13-996B-72238F71F856}" sibTransId="{B6E1CBEE-5D59-4115-9828-B4F01797110E}"/>
    <dgm:cxn modelId="{056174A4-F1DC-4984-A7FE-20CAB8C1E78A}" srcId="{EABF52DD-F3D5-4093-9453-28FD0D3DC12D}" destId="{D65F8563-770C-4598-A9BD-4AEE310EFC99}" srcOrd="2" destOrd="0" parTransId="{2EFC2DF9-6135-4FB1-A5AB-09D0E0E3D4B8}" sibTransId="{70BBECB1-01B2-4256-8415-04CF77465605}"/>
    <dgm:cxn modelId="{4E9834E6-A21D-4FF7-BDDB-5AD1E885412D}" type="presOf" srcId="{D65F8563-770C-4598-A9BD-4AEE310EFC99}" destId="{8D79AEEB-0DCF-488E-82C4-4F1F8EBF35B6}" srcOrd="0" destOrd="0" presId="urn:microsoft.com/office/officeart/2005/8/layout/cycle3"/>
    <dgm:cxn modelId="{B53A2C27-373E-46A0-BA76-21E1057436C5}" type="presOf" srcId="{27A08AEE-E139-4788-A118-A8507D5FDFF6}" destId="{FC93D36A-86D6-438D-BD8E-07193C00DC57}" srcOrd="0" destOrd="0" presId="urn:microsoft.com/office/officeart/2005/8/layout/cycle3"/>
    <dgm:cxn modelId="{C8B64837-EF51-4303-BCA6-6BA638E23787}" type="presOf" srcId="{B6E1CBEE-5D59-4115-9828-B4F01797110E}" destId="{664277EB-A4B3-496D-BDA5-EBDC52AF6B62}" srcOrd="0" destOrd="0" presId="urn:microsoft.com/office/officeart/2005/8/layout/cycle3"/>
    <dgm:cxn modelId="{66BE2C04-1FDC-4476-BE54-55D1EF8306EA}" type="presOf" srcId="{104210F4-1A1D-4395-92BD-A72887B40960}" destId="{60E11463-9EF4-47BA-86F3-B43227382AFC}" srcOrd="0" destOrd="0" presId="urn:microsoft.com/office/officeart/2005/8/layout/cycle3"/>
    <dgm:cxn modelId="{B1BB846A-85BB-4620-9907-3BFC657F7ABC}" srcId="{EABF52DD-F3D5-4093-9453-28FD0D3DC12D}" destId="{104210F4-1A1D-4395-92BD-A72887B40960}" srcOrd="4" destOrd="0" parTransId="{7F18CE4F-7CB3-4F49-85FD-89DD60A0B95D}" sibTransId="{2331E73F-70A0-4B08-B4EE-5460352DD789}"/>
    <dgm:cxn modelId="{F34B5FC7-9C31-45CE-A2FD-6DDF58F9B75C}" type="presOf" srcId="{9AEA8D2E-F409-4815-A5C5-7BFB39117DE3}" destId="{8B47E4BB-5926-47DF-A8FD-4DBC5A806899}" srcOrd="0" destOrd="0" presId="urn:microsoft.com/office/officeart/2005/8/layout/cycle3"/>
    <dgm:cxn modelId="{60326F7E-3DE4-4E89-A137-03F2F1757A39}" type="presParOf" srcId="{B37445B5-ADB6-4300-B654-E123F5318174}" destId="{561BBF35-64F4-44A1-AC94-7FD0A1139E77}" srcOrd="0" destOrd="0" presId="urn:microsoft.com/office/officeart/2005/8/layout/cycle3"/>
    <dgm:cxn modelId="{547FF4F5-D8DB-46D4-A4FF-61960154260C}" type="presParOf" srcId="{561BBF35-64F4-44A1-AC94-7FD0A1139E77}" destId="{51154FF9-FE97-42A6-8127-5A3C6BDDD04C}" srcOrd="0" destOrd="0" presId="urn:microsoft.com/office/officeart/2005/8/layout/cycle3"/>
    <dgm:cxn modelId="{07D0A2E3-3310-4966-9802-957953EE041C}" type="presParOf" srcId="{561BBF35-64F4-44A1-AC94-7FD0A1139E77}" destId="{664277EB-A4B3-496D-BDA5-EBDC52AF6B62}" srcOrd="1" destOrd="0" presId="urn:microsoft.com/office/officeart/2005/8/layout/cycle3"/>
    <dgm:cxn modelId="{77E100CB-3B63-48ED-A3E2-CF8FA83F5811}" type="presParOf" srcId="{561BBF35-64F4-44A1-AC94-7FD0A1139E77}" destId="{FC93D36A-86D6-438D-BD8E-07193C00DC57}" srcOrd="2" destOrd="0" presId="urn:microsoft.com/office/officeart/2005/8/layout/cycle3"/>
    <dgm:cxn modelId="{B82CAB2F-908A-4396-9566-29194B90848C}" type="presParOf" srcId="{561BBF35-64F4-44A1-AC94-7FD0A1139E77}" destId="{8D79AEEB-0DCF-488E-82C4-4F1F8EBF35B6}" srcOrd="3" destOrd="0" presId="urn:microsoft.com/office/officeart/2005/8/layout/cycle3"/>
    <dgm:cxn modelId="{3C5AB7F7-E853-4F96-8693-86C18594EB0C}" type="presParOf" srcId="{561BBF35-64F4-44A1-AC94-7FD0A1139E77}" destId="{8B47E4BB-5926-47DF-A8FD-4DBC5A806899}" srcOrd="4" destOrd="0" presId="urn:microsoft.com/office/officeart/2005/8/layout/cycle3"/>
    <dgm:cxn modelId="{9F232797-DAA6-42C5-80FF-FE7EE31553D9}" type="presParOf" srcId="{561BBF35-64F4-44A1-AC94-7FD0A1139E77}" destId="{60E11463-9EF4-47BA-86F3-B43227382AF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19459-9735-4180-9A89-1B4D1BCB8383}">
      <dsp:nvSpPr>
        <dsp:cNvPr id="0" name=""/>
        <dsp:cNvSpPr/>
      </dsp:nvSpPr>
      <dsp:spPr>
        <a:xfrm rot="5400000">
          <a:off x="6653262" y="-2576615"/>
          <a:ext cx="2083076" cy="723695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ČS si mohou samy navrhnout systém kontroly </a:t>
          </a:r>
          <a:b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a sankcí.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ČS mohou definovat pravidla pro podávání změn, definovat lhůty, definovat výpočet plateb.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076322" y="102012"/>
        <a:ext cx="7135271" cy="1879702"/>
      </dsp:txXfrm>
    </dsp:sp>
    <dsp:sp modelId="{7B5AA629-092E-4E29-8FE9-91DAAC0D1ADB}">
      <dsp:nvSpPr>
        <dsp:cNvPr id="0" name=""/>
        <dsp:cNvSpPr/>
      </dsp:nvSpPr>
      <dsp:spPr>
        <a:xfrm>
          <a:off x="5532" y="283528"/>
          <a:ext cx="4070789" cy="151667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 smtClean="0">
              <a:solidFill>
                <a:schemeClr val="tx1"/>
              </a:solidFill>
            </a:rPr>
            <a:t>NASTAVENÍ SYSTÉMU JE NA ČLENSKÝCH STÁTECH</a:t>
          </a:r>
          <a:endParaRPr lang="cs-CZ" sz="2900" b="1" kern="1200" dirty="0">
            <a:solidFill>
              <a:schemeClr val="tx1"/>
            </a:solidFill>
          </a:endParaRPr>
        </a:p>
      </dsp:txBody>
      <dsp:txXfrm>
        <a:off x="79570" y="357566"/>
        <a:ext cx="3922713" cy="1368595"/>
      </dsp:txXfrm>
    </dsp:sp>
    <dsp:sp modelId="{C112141C-644F-4787-AD9F-9279F5045EA8}">
      <dsp:nvSpPr>
        <dsp:cNvPr id="0" name=""/>
        <dsp:cNvSpPr/>
      </dsp:nvSpPr>
      <dsp:spPr>
        <a:xfrm rot="5400000">
          <a:off x="6771652" y="-552627"/>
          <a:ext cx="1861328" cy="7244033"/>
        </a:xfrm>
        <a:prstGeom prst="round2SameRect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tint val="32000"/>
                <a:satMod val="250000"/>
              </a:schemeClr>
            </a:gs>
          </a:gsLst>
          <a:lin ang="16200000" scaled="0"/>
        </a:gradFill>
        <a:ln w="127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Využití nových technologií a digitalizace.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Politika a kontroly založené na reálných datech.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Zavedení </a:t>
          </a:r>
          <a:r>
            <a:rPr lang="cs-CZ" sz="1800" b="1" u="sng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plošného monitorovacího systému</a:t>
          </a: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 pro hodnocení úspěšnosti SZP.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080300" y="2229588"/>
        <a:ext cx="7153170" cy="1679602"/>
      </dsp:txXfrm>
    </dsp:sp>
    <dsp:sp modelId="{8F560EF5-4B0A-456D-A69E-EA49B549A495}">
      <dsp:nvSpPr>
        <dsp:cNvPr id="0" name=""/>
        <dsp:cNvSpPr/>
      </dsp:nvSpPr>
      <dsp:spPr>
        <a:xfrm>
          <a:off x="5532" y="2322349"/>
          <a:ext cx="4074768" cy="1494077"/>
        </a:xfrm>
        <a:prstGeom prst="roundRect">
          <a:avLst/>
        </a:prstGeom>
        <a:gradFill rotWithShape="0">
          <a:gsLst>
            <a:gs pos="0">
              <a:srgbClr val="C00000"/>
            </a:gs>
            <a:gs pos="70000">
              <a:schemeClr val="accent2">
                <a:tint val="99000"/>
                <a:shade val="65000"/>
                <a:satMod val="155000"/>
              </a:schemeClr>
            </a:gs>
            <a:gs pos="100000">
              <a:schemeClr val="accent2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000" prstMaterial="flat">
          <a:bevelT w="95250" h="101600"/>
          <a:contourClr>
            <a:schemeClr val="accent2">
              <a:satMod val="30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u="none" kern="1200" dirty="0" smtClean="0">
              <a:solidFill>
                <a:schemeClr val="tx1"/>
              </a:solidFill>
            </a:rPr>
            <a:t>MODERNIZACE</a:t>
          </a:r>
          <a:endParaRPr lang="cs-CZ" sz="2900" b="1" u="none" kern="1200" dirty="0">
            <a:solidFill>
              <a:schemeClr val="tx1"/>
            </a:solidFill>
          </a:endParaRPr>
        </a:p>
      </dsp:txBody>
      <dsp:txXfrm>
        <a:off x="78467" y="2395284"/>
        <a:ext cx="3928898" cy="1348207"/>
      </dsp:txXfrm>
    </dsp:sp>
    <dsp:sp modelId="{683793E4-6480-4728-91C0-3DCC28F025AD}">
      <dsp:nvSpPr>
        <dsp:cNvPr id="0" name=""/>
        <dsp:cNvSpPr/>
      </dsp:nvSpPr>
      <dsp:spPr>
        <a:xfrm rot="5400000">
          <a:off x="6813843" y="1321831"/>
          <a:ext cx="1776947" cy="7244033"/>
        </a:xfrm>
        <a:prstGeom prst="round2SameRect">
          <a:avLst/>
        </a:prstGeom>
        <a:gradFill rotWithShape="1">
          <a:gsLst>
            <a:gs pos="0">
              <a:schemeClr val="accent4">
                <a:tint val="62000"/>
                <a:satMod val="180000"/>
              </a:schemeClr>
            </a:gs>
            <a:gs pos="65000">
              <a:schemeClr val="accent4">
                <a:tint val="32000"/>
                <a:satMod val="250000"/>
              </a:schemeClr>
            </a:gs>
            <a:gs pos="100000">
              <a:schemeClr val="accent4">
                <a:tint val="23000"/>
                <a:satMod val="300000"/>
              </a:schemeClr>
            </a:gs>
          </a:gsLst>
          <a:lin ang="16200000" scaled="0"/>
        </a:gradFill>
        <a:ln w="127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Jako datová základna pro hodnocení úspěšnosti SZP na úrovni EU.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</a:rPr>
            <a:t>Datová základna pro Environmentální politiku.</a:t>
          </a:r>
          <a:endParaRPr lang="cs-CZ" sz="1800" kern="1200" dirty="0">
            <a:solidFill>
              <a:srgbClr val="034A3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080301" y="4142117"/>
        <a:ext cx="7157290" cy="1603461"/>
      </dsp:txXfrm>
    </dsp:sp>
    <dsp:sp modelId="{AAA659E2-4C75-4AF2-B3C5-85C28EC0AE7C}">
      <dsp:nvSpPr>
        <dsp:cNvPr id="0" name=""/>
        <dsp:cNvSpPr/>
      </dsp:nvSpPr>
      <dsp:spPr>
        <a:xfrm>
          <a:off x="5532" y="4271073"/>
          <a:ext cx="4074768" cy="1345549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000" prstMaterial="flat">
          <a:bevelT w="95250" h="101600"/>
          <a:contourClr>
            <a:schemeClr val="accent4">
              <a:satMod val="30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 smtClean="0">
              <a:solidFill>
                <a:schemeClr val="tx1"/>
              </a:solidFill>
            </a:rPr>
            <a:t>SDÍLENÍ DAT LPIS A JŽ</a:t>
          </a:r>
          <a:endParaRPr lang="cs-CZ" sz="2900" b="1" kern="1200" dirty="0">
            <a:solidFill>
              <a:schemeClr val="tx1"/>
            </a:solidFill>
          </a:endParaRPr>
        </a:p>
      </dsp:txBody>
      <dsp:txXfrm>
        <a:off x="71216" y="4336757"/>
        <a:ext cx="3943400" cy="1214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277EB-A4B3-496D-BDA5-EBDC52AF6B62}">
      <dsp:nvSpPr>
        <dsp:cNvPr id="0" name=""/>
        <dsp:cNvSpPr/>
      </dsp:nvSpPr>
      <dsp:spPr>
        <a:xfrm>
          <a:off x="1750562" y="-34661"/>
          <a:ext cx="5571591" cy="5571591"/>
        </a:xfrm>
        <a:prstGeom prst="circularArrow">
          <a:avLst>
            <a:gd name="adj1" fmla="val 5544"/>
            <a:gd name="adj2" fmla="val 330680"/>
            <a:gd name="adj3" fmla="val 13755926"/>
            <a:gd name="adj4" fmla="val 1739814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154FF9-FE97-42A6-8127-5A3C6BDDD04C}">
      <dsp:nvSpPr>
        <dsp:cNvPr id="0" name=""/>
        <dsp:cNvSpPr/>
      </dsp:nvSpPr>
      <dsp:spPr>
        <a:xfrm>
          <a:off x="3220637" y="1710"/>
          <a:ext cx="2631442" cy="13157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/>
            <a:t>Nahrazení kontrol na místě (KNM) administrativně jednoduššími kontrolami</a:t>
          </a:r>
          <a:endParaRPr lang="cs-CZ" sz="1600" b="1" kern="1200" dirty="0"/>
        </a:p>
      </dsp:txBody>
      <dsp:txXfrm>
        <a:off x="3284865" y="65938"/>
        <a:ext cx="2502986" cy="1187265"/>
      </dsp:txXfrm>
    </dsp:sp>
    <dsp:sp modelId="{FC93D36A-86D6-438D-BD8E-07193C00DC57}">
      <dsp:nvSpPr>
        <dsp:cNvPr id="0" name=""/>
        <dsp:cNvSpPr/>
      </dsp:nvSpPr>
      <dsp:spPr>
        <a:xfrm>
          <a:off x="5618213" y="1861655"/>
          <a:ext cx="2631442" cy="13157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/>
            <a:t>Stejná kontrola pro všechny žadatele</a:t>
          </a:r>
          <a:endParaRPr lang="cs-CZ" sz="1600" b="1" kern="1200" dirty="0"/>
        </a:p>
      </dsp:txBody>
      <dsp:txXfrm>
        <a:off x="5682441" y="1925883"/>
        <a:ext cx="2502986" cy="1187265"/>
      </dsp:txXfrm>
    </dsp:sp>
    <dsp:sp modelId="{8D79AEEB-0DCF-488E-82C4-4F1F8EBF35B6}">
      <dsp:nvSpPr>
        <dsp:cNvPr id="0" name=""/>
        <dsp:cNvSpPr/>
      </dsp:nvSpPr>
      <dsp:spPr>
        <a:xfrm>
          <a:off x="5064761" y="3952819"/>
          <a:ext cx="2631442" cy="13157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/>
            <a:t>Vzájemná komunikace SZIF se žadateli </a:t>
          </a:r>
          <a:endParaRPr lang="cs-CZ" sz="1600" b="1" kern="1200" dirty="0"/>
        </a:p>
      </dsp:txBody>
      <dsp:txXfrm>
        <a:off x="5128989" y="4017047"/>
        <a:ext cx="2502986" cy="1187265"/>
      </dsp:txXfrm>
    </dsp:sp>
    <dsp:sp modelId="{8B47E4BB-5926-47DF-A8FD-4DBC5A806899}">
      <dsp:nvSpPr>
        <dsp:cNvPr id="0" name=""/>
        <dsp:cNvSpPr/>
      </dsp:nvSpPr>
      <dsp:spPr>
        <a:xfrm>
          <a:off x="1499903" y="3952816"/>
          <a:ext cx="2631442" cy="131572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/>
            <a:t>Snížení nevyčerpaných finančních prostředků z EU díky snížení chybovosti žádostí</a:t>
          </a:r>
          <a:endParaRPr lang="cs-CZ" sz="1600" b="1" kern="1200" dirty="0"/>
        </a:p>
      </dsp:txBody>
      <dsp:txXfrm>
        <a:off x="1564131" y="4017044"/>
        <a:ext cx="2502986" cy="1187265"/>
      </dsp:txXfrm>
    </dsp:sp>
    <dsp:sp modelId="{60E11463-9EF4-47BA-86F3-B43227382AFC}">
      <dsp:nvSpPr>
        <dsp:cNvPr id="0" name=""/>
        <dsp:cNvSpPr/>
      </dsp:nvSpPr>
      <dsp:spPr>
        <a:xfrm>
          <a:off x="735917" y="1871014"/>
          <a:ext cx="2631442" cy="13157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/>
            <a:t>Zvýšení efektivnosti administrace zemědělských dotací</a:t>
          </a:r>
          <a:endParaRPr lang="cs-CZ" sz="1600" b="1" kern="1200" dirty="0"/>
        </a:p>
      </dsp:txBody>
      <dsp:txXfrm>
        <a:off x="800145" y="1935242"/>
        <a:ext cx="2502986" cy="118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3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756" y="1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t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78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3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756" y="6456378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b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Times New Roman" pitchFamily="18" charset="0"/>
              </a:defRPr>
            </a:lvl1pPr>
          </a:lstStyle>
          <a:p>
            <a:fld id="{CE5FBDE2-885C-4726-B443-C9322E5756F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359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300"/>
            </a:lvl1pPr>
          </a:lstStyle>
          <a:p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19" y="1"/>
            <a:ext cx="4300519" cy="3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t" anchorCtr="0" compatLnSpc="1">
            <a:prstTxWarp prst="textNoShape">
              <a:avLst/>
            </a:prstTxWarp>
          </a:bodyPr>
          <a:lstStyle>
            <a:lvl1pPr defTabSz="949325">
              <a:defRPr sz="1300"/>
            </a:lvl1pPr>
          </a:lstStyle>
          <a:p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3900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239" y="3229277"/>
            <a:ext cx="7280164" cy="30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8553"/>
            <a:ext cx="4300519" cy="3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300"/>
            </a:lvl1pPr>
          </a:lstStyle>
          <a:p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19" y="6458553"/>
            <a:ext cx="4300519" cy="3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1" tIns="47415" rIns="94831" bIns="47415" numCol="1" anchor="b" anchorCtr="0" compatLnSpc="1">
            <a:prstTxWarp prst="textNoShape">
              <a:avLst/>
            </a:prstTxWarp>
          </a:bodyPr>
          <a:lstStyle>
            <a:lvl1pPr defTabSz="949325">
              <a:defRPr sz="1300"/>
            </a:lvl1pPr>
          </a:lstStyle>
          <a:p>
            <a:fld id="{BB36FAEE-06C7-45A5-856D-D49D10ECC73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458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11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361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Předělat, aby to lépe</a:t>
            </a:r>
            <a:r>
              <a:rPr lang="cs-CZ" baseline="0" dirty="0" smtClean="0"/>
              <a:t> vypadalo jako přechod z KNM na MACH.</a:t>
            </a:r>
          </a:p>
          <a:p>
            <a:r>
              <a:rPr lang="cs-CZ" baseline="0" dirty="0" smtClean="0"/>
              <a:t>KNM = měření + podmínky, na MACH = podmínky a ne měření (to je z LPIS) </a:t>
            </a:r>
          </a:p>
          <a:p>
            <a:r>
              <a:rPr lang="cs-CZ" baseline="0" dirty="0" smtClean="0"/>
              <a:t>Sloučit 20 – 24 do jednoho </a:t>
            </a:r>
            <a:r>
              <a:rPr lang="cs-CZ" baseline="0" dirty="0" err="1" smtClean="0"/>
              <a:t>slidu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01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Předělat, aby to lépe</a:t>
            </a:r>
            <a:r>
              <a:rPr lang="cs-CZ" baseline="0" dirty="0" smtClean="0"/>
              <a:t> vypadalo jako přechod z KNM na MACH.</a:t>
            </a:r>
          </a:p>
          <a:p>
            <a:r>
              <a:rPr lang="cs-CZ" baseline="0" dirty="0" smtClean="0"/>
              <a:t>KNM = měření + podmínky, na MACH = podmínky a ne měření (to je z LPIS) </a:t>
            </a:r>
          </a:p>
          <a:p>
            <a:r>
              <a:rPr lang="cs-CZ" baseline="0" dirty="0" smtClean="0"/>
              <a:t>Sloučit 20 – 24 do jednoho </a:t>
            </a:r>
            <a:r>
              <a:rPr lang="cs-CZ" baseline="0" dirty="0" err="1" smtClean="0"/>
              <a:t>slidu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94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30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120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přepracovat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46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338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530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81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Když tak pryč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5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99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71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374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Kde najdou družicová data uplatnění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47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832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40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511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Spojit </a:t>
            </a:r>
            <a:r>
              <a:rPr lang="cs-CZ" dirty="0" err="1" smtClean="0"/>
              <a:t>slide</a:t>
            </a:r>
            <a:r>
              <a:rPr lang="cs-CZ" baseline="0" dirty="0" smtClean="0"/>
              <a:t> 16 a 17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FAEE-06C7-45A5-856D-D49D10ECC73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19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b="15290"/>
          <a:stretch/>
        </p:blipFill>
        <p:spPr>
          <a:xfrm>
            <a:off x="0" y="1540800"/>
            <a:ext cx="12192000" cy="324000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579035"/>
            <a:ext cx="12192000" cy="72000"/>
          </a:xfrm>
          <a:prstGeom prst="rect">
            <a:avLst/>
          </a:prstGeom>
        </p:spPr>
      </p:pic>
      <p:sp>
        <p:nvSpPr>
          <p:cNvPr id="11" name="Obdélník 10"/>
          <p:cNvSpPr/>
          <p:nvPr userDrawn="1"/>
        </p:nvSpPr>
        <p:spPr>
          <a:xfrm>
            <a:off x="0" y="1322977"/>
            <a:ext cx="12192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12" name="TextovéPole 11"/>
          <p:cNvSpPr txBox="1"/>
          <p:nvPr userDrawn="1"/>
        </p:nvSpPr>
        <p:spPr>
          <a:xfrm>
            <a:off x="0" y="908972"/>
            <a:ext cx="12192000" cy="426646"/>
          </a:xfrm>
          <a:prstGeom prst="rect">
            <a:avLst/>
          </a:prstGeom>
          <a:noFill/>
        </p:spPr>
        <p:txBody>
          <a:bodyPr wrap="square" lIns="216000" tIns="72000" rtlCol="0">
            <a:spAutoFit/>
          </a:bodyPr>
          <a:lstStyle/>
          <a:p>
            <a:pPr algn="just"/>
            <a:r>
              <a:rPr lang="cs-CZ" sz="2000" i="1" spc="800" dirty="0" smtClean="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Pomáháme českému zemědělství</a:t>
            </a:r>
            <a:endParaRPr lang="cs-CZ" sz="2000" i="1" spc="800" dirty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Skupina 2"/>
          <p:cNvGrpSpPr/>
          <p:nvPr userDrawn="1"/>
        </p:nvGrpSpPr>
        <p:grpSpPr>
          <a:xfrm>
            <a:off x="0" y="4959033"/>
            <a:ext cx="12192000" cy="1440000"/>
            <a:chOff x="0" y="4959033"/>
            <a:chExt cx="9144000" cy="1440000"/>
          </a:xfrm>
        </p:grpSpPr>
        <p:sp>
          <p:nvSpPr>
            <p:cNvPr id="13" name="Obdélník 12"/>
            <p:cNvSpPr/>
            <p:nvPr userDrawn="1"/>
          </p:nvSpPr>
          <p:spPr>
            <a:xfrm>
              <a:off x="0" y="4959033"/>
              <a:ext cx="2232000" cy="144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47" r="-73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4" name="Obdélník 13"/>
            <p:cNvSpPr/>
            <p:nvPr userDrawn="1"/>
          </p:nvSpPr>
          <p:spPr>
            <a:xfrm>
              <a:off x="6912000" y="4959033"/>
              <a:ext cx="2232000" cy="14400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503" r="-185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5" name="Obdélník 14"/>
            <p:cNvSpPr/>
            <p:nvPr userDrawn="1"/>
          </p:nvSpPr>
          <p:spPr>
            <a:xfrm>
              <a:off x="2304000" y="4959033"/>
              <a:ext cx="2232000" cy="144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663" b="-96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6" name="Obdélník 15"/>
            <p:cNvSpPr/>
            <p:nvPr userDrawn="1"/>
          </p:nvSpPr>
          <p:spPr>
            <a:xfrm>
              <a:off x="4608000" y="4959033"/>
              <a:ext cx="2232000" cy="14400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91" b="-80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36" y="184528"/>
            <a:ext cx="3456000" cy="724472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54202" y="1988840"/>
            <a:ext cx="8194460" cy="1152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 sz="2800" b="1" cap="all" baseline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cs-CZ" dirty="0" smtClean="0"/>
              <a:t>Kliknutím vložíte nadpis </a:t>
            </a:r>
          </a:p>
        </p:txBody>
      </p:sp>
    </p:spTree>
    <p:extLst>
      <p:ext uri="{BB962C8B-B14F-4D97-AF65-F5344CB8AC3E}">
        <p14:creationId xmlns:p14="http://schemas.microsoft.com/office/powerpoint/2010/main" val="18124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58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98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586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938837" y="587069"/>
            <a:ext cx="5161623" cy="682439"/>
          </a:xfrm>
        </p:spPr>
        <p:txBody>
          <a:bodyPr>
            <a:normAutofit/>
          </a:bodyPr>
          <a:lstStyle>
            <a:lvl1pPr>
              <a:defRPr sz="1800" cap="all" baseline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smtClean="0"/>
              <a:t>nadpis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3943906" y="1589101"/>
            <a:ext cx="5183188" cy="399495"/>
          </a:xfrm>
        </p:spPr>
        <p:txBody>
          <a:bodyPr anchor="b">
            <a:normAutofit/>
          </a:bodyPr>
          <a:lstStyle>
            <a:lvl1pPr marL="0" indent="0">
              <a:buNone/>
              <a:defRPr sz="135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Podnadpis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935028" y="2212111"/>
            <a:ext cx="7206449" cy="43751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Obdélník 9"/>
          <p:cNvSpPr/>
          <p:nvPr userDrawn="1"/>
        </p:nvSpPr>
        <p:spPr>
          <a:xfrm>
            <a:off x="0" y="0"/>
            <a:ext cx="3213717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11" name="Obdélník 10"/>
          <p:cNvSpPr/>
          <p:nvPr userDrawn="1"/>
        </p:nvSpPr>
        <p:spPr>
          <a:xfrm>
            <a:off x="11842811" y="0"/>
            <a:ext cx="3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183055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pt_hlavni str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31371" y="2132856"/>
            <a:ext cx="3595119" cy="444216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4" name="Obrázek 3" descr="ppt_hlavni stran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72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0" y="1463784"/>
            <a:ext cx="3595119" cy="44421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000" y="2088000"/>
            <a:ext cx="10560000" cy="3960440"/>
          </a:xfrm>
        </p:spPr>
        <p:txBody>
          <a:bodyPr/>
          <a:lstStyle>
            <a:lvl1pPr algn="l">
              <a:defRPr sz="1600">
                <a:latin typeface="+mj-lt"/>
              </a:defRPr>
            </a:lvl1pPr>
            <a:lvl2pPr algn="l">
              <a:defRPr sz="1400">
                <a:latin typeface="+mj-lt"/>
              </a:defRPr>
            </a:lvl2pPr>
            <a:lvl3pPr algn="l">
              <a:defRPr sz="1400">
                <a:latin typeface="+mj-lt"/>
              </a:defRPr>
            </a:lvl3pPr>
            <a:lvl4pPr algn="l">
              <a:defRPr sz="1200">
                <a:latin typeface="+mj-lt"/>
              </a:defRPr>
            </a:lvl4pPr>
            <a:lvl5pPr algn="l">
              <a:defRPr sz="1100">
                <a:latin typeface="+mj-lt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90197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0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 dirty="0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001" y="2204864"/>
            <a:ext cx="5304367" cy="3816424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36001" y="2204864"/>
            <a:ext cx="5304367" cy="3816424"/>
          </a:xfrm>
        </p:spPr>
        <p:txBody>
          <a:bodyPr/>
          <a:lstStyle>
            <a:lvl1pPr>
              <a:defRPr sz="1600" b="0">
                <a:latin typeface="+mj-lt"/>
              </a:defRPr>
            </a:lvl1pPr>
            <a:lvl2pPr>
              <a:defRPr lang="cs-CZ" sz="1400" dirty="0" smtClean="0">
                <a:solidFill>
                  <a:srgbClr val="215112"/>
                </a:solidFill>
                <a:latin typeface="+mj-lt"/>
              </a:defRPr>
            </a:lvl2pPr>
            <a:lvl3pPr>
              <a:defRPr lang="cs-CZ" sz="1200" dirty="0" smtClean="0">
                <a:solidFill>
                  <a:schemeClr val="tx1"/>
                </a:solidFill>
                <a:latin typeface="+mj-lt"/>
              </a:defRPr>
            </a:lvl3pPr>
            <a:lvl4pPr>
              <a:defRPr lang="cs-CZ" sz="1100" dirty="0" smtClean="0">
                <a:solidFill>
                  <a:schemeClr val="tx1"/>
                </a:solidFill>
                <a:latin typeface="+mj-lt"/>
              </a:defRPr>
            </a:lvl4pPr>
            <a:lvl5pPr>
              <a:defRPr lang="cs-CZ" sz="1100" dirty="0">
                <a:solidFill>
                  <a:schemeClr val="tx1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758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0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07435" y="2213174"/>
            <a:ext cx="4989083" cy="639762"/>
          </a:xfrm>
        </p:spPr>
        <p:txBody>
          <a:bodyPr anchor="b"/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07435" y="2852936"/>
            <a:ext cx="4989083" cy="3168353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7" y="2213174"/>
            <a:ext cx="5279231" cy="639762"/>
          </a:xfrm>
        </p:spPr>
        <p:txBody>
          <a:bodyPr anchor="b"/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7" y="2852936"/>
            <a:ext cx="5279231" cy="3168353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5641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0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616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6014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100066"/>
            <a:ext cx="11520000" cy="432000"/>
          </a:xfrm>
          <a:prstGeom prst="rect">
            <a:avLst/>
          </a:prstGeom>
        </p:spPr>
        <p:txBody>
          <a:bodyPr tIns="108000">
            <a:normAutofit/>
          </a:bodyPr>
          <a:lstStyle>
            <a:lvl1pPr>
              <a:defRPr sz="1800">
                <a:solidFill>
                  <a:srgbClr val="F365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 smtClean="0"/>
              <a:t>Kliknutím vložíte nadpis.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000" y="728133"/>
            <a:ext cx="11520000" cy="55808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 smtClean="0"/>
              <a:t>Kliknutím vložíte text.</a:t>
            </a:r>
          </a:p>
          <a:p>
            <a:pPr lvl="1"/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336000" y="515132"/>
            <a:ext cx="11520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pic>
        <p:nvPicPr>
          <p:cNvPr id="9" name="Obrázek 8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936" y="6489034"/>
            <a:ext cx="11520000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17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pt_hlavni stran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31373" y="2132856"/>
            <a:ext cx="6002829" cy="444216"/>
          </a:xfrm>
        </p:spPr>
        <p:txBody>
          <a:bodyPr anchor="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932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pt_hlavni str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31373" y="2132856"/>
            <a:ext cx="3595119" cy="444216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57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1" y="1463784"/>
            <a:ext cx="3595119" cy="44421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000" y="2088000"/>
            <a:ext cx="10560000" cy="3960440"/>
          </a:xfrm>
        </p:spPr>
        <p:txBody>
          <a:bodyPr/>
          <a:lstStyle>
            <a:lvl1pPr algn="l">
              <a:defRPr sz="1200">
                <a:latin typeface="+mj-lt"/>
              </a:defRPr>
            </a:lvl1pPr>
            <a:lvl2pPr algn="l">
              <a:defRPr sz="1050">
                <a:latin typeface="+mj-lt"/>
              </a:defRPr>
            </a:lvl2pPr>
            <a:lvl3pPr algn="l">
              <a:defRPr sz="1050">
                <a:latin typeface="+mj-lt"/>
              </a:defRPr>
            </a:lvl3pPr>
            <a:lvl4pPr algn="l">
              <a:defRPr sz="900">
                <a:latin typeface="+mj-lt"/>
              </a:defRPr>
            </a:lvl4pPr>
            <a:lvl5pPr algn="l">
              <a:defRPr sz="825">
                <a:latin typeface="+mj-lt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77545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1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 dirty="0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002" y="2204864"/>
            <a:ext cx="5304367" cy="3816424"/>
          </a:xfr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05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825">
                <a:latin typeface="+mj-lt"/>
              </a:defRPr>
            </a:lvl4pPr>
            <a:lvl5pPr>
              <a:defRPr sz="825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36002" y="2204864"/>
            <a:ext cx="5304367" cy="3816424"/>
          </a:xfrm>
        </p:spPr>
        <p:txBody>
          <a:bodyPr/>
          <a:lstStyle>
            <a:lvl1pPr>
              <a:defRPr sz="1200" b="0">
                <a:latin typeface="+mj-lt"/>
              </a:defRPr>
            </a:lvl1pPr>
            <a:lvl2pPr>
              <a:defRPr lang="cs-CZ" sz="1050" dirty="0" smtClean="0">
                <a:solidFill>
                  <a:srgbClr val="215112"/>
                </a:solidFill>
                <a:latin typeface="+mj-lt"/>
              </a:defRPr>
            </a:lvl2pPr>
            <a:lvl3pPr>
              <a:defRPr lang="cs-CZ" sz="900" dirty="0" smtClean="0">
                <a:solidFill>
                  <a:schemeClr val="tx1"/>
                </a:solidFill>
                <a:latin typeface="+mj-lt"/>
              </a:defRPr>
            </a:lvl3pPr>
            <a:lvl4pPr>
              <a:defRPr lang="cs-CZ" sz="825" dirty="0" smtClean="0">
                <a:solidFill>
                  <a:schemeClr val="tx1"/>
                </a:solidFill>
                <a:latin typeface="+mj-lt"/>
              </a:defRPr>
            </a:lvl4pPr>
            <a:lvl5pPr>
              <a:defRPr lang="cs-CZ" sz="825" dirty="0">
                <a:solidFill>
                  <a:schemeClr val="tx1"/>
                </a:solidFill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60973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1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07436" y="2213174"/>
            <a:ext cx="4989083" cy="639762"/>
          </a:xfrm>
        </p:spPr>
        <p:txBody>
          <a:bodyPr anchor="b"/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07436" y="2852938"/>
            <a:ext cx="4989083" cy="3168353"/>
          </a:xfr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05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825">
                <a:latin typeface="+mj-lt"/>
              </a:defRPr>
            </a:lvl4pPr>
            <a:lvl5pPr>
              <a:defRPr sz="825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2213174"/>
            <a:ext cx="5279231" cy="639762"/>
          </a:xfrm>
        </p:spPr>
        <p:txBody>
          <a:bodyPr anchor="b"/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852938"/>
            <a:ext cx="5279231" cy="3168353"/>
          </a:xfr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05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825">
                <a:latin typeface="+mj-lt"/>
              </a:defRPr>
            </a:lvl4pPr>
            <a:lvl5pPr>
              <a:defRPr sz="825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9259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001" y="1463784"/>
            <a:ext cx="3595119" cy="4442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b="1">
                <a:solidFill>
                  <a:srgbClr val="2151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02148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7066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b="15290"/>
          <a:stretch/>
        </p:blipFill>
        <p:spPr>
          <a:xfrm>
            <a:off x="0" y="1540800"/>
            <a:ext cx="12192000" cy="324000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9035"/>
            <a:ext cx="12192000" cy="72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1322977"/>
            <a:ext cx="12192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12" name="TextovéPole 11"/>
          <p:cNvSpPr txBox="1"/>
          <p:nvPr/>
        </p:nvSpPr>
        <p:spPr>
          <a:xfrm>
            <a:off x="0" y="908972"/>
            <a:ext cx="12192000" cy="426646"/>
          </a:xfrm>
          <a:prstGeom prst="rect">
            <a:avLst/>
          </a:prstGeom>
          <a:noFill/>
        </p:spPr>
        <p:txBody>
          <a:bodyPr wrap="square" lIns="216000" tIns="72000" rtlCol="0">
            <a:spAutoFit/>
          </a:bodyPr>
          <a:lstStyle/>
          <a:p>
            <a:pPr algn="just"/>
            <a:r>
              <a:rPr lang="cs-CZ" sz="2000" i="1" spc="800" dirty="0" smtClean="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Pomáháme českému zemědělství</a:t>
            </a:r>
            <a:endParaRPr lang="cs-CZ" sz="2000" i="1" spc="800" dirty="0">
              <a:solidFill>
                <a:srgbClr val="034A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0" y="4959033"/>
            <a:ext cx="12192000" cy="1440000"/>
            <a:chOff x="0" y="4959033"/>
            <a:chExt cx="9144000" cy="1440000"/>
          </a:xfrm>
        </p:grpSpPr>
        <p:sp>
          <p:nvSpPr>
            <p:cNvPr id="13" name="Obdélník 12"/>
            <p:cNvSpPr/>
            <p:nvPr/>
          </p:nvSpPr>
          <p:spPr>
            <a:xfrm>
              <a:off x="0" y="4959033"/>
              <a:ext cx="2232000" cy="144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47" r="-73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6912000" y="4959033"/>
              <a:ext cx="2232000" cy="14400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503" r="-185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304000" y="4959033"/>
              <a:ext cx="2232000" cy="144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663" b="-96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4608000" y="4959033"/>
              <a:ext cx="2232000" cy="14400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91" b="-80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36" y="184528"/>
            <a:ext cx="3456000" cy="724472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3854202" y="1988840"/>
            <a:ext cx="8194460" cy="1152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 sz="2800" b="1" cap="all" baseline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cs-CZ" dirty="0" smtClean="0"/>
              <a:t>Kliknutím vložíte nadpis </a:t>
            </a:r>
          </a:p>
        </p:txBody>
      </p:sp>
    </p:spTree>
    <p:extLst>
      <p:ext uri="{BB962C8B-B14F-4D97-AF65-F5344CB8AC3E}">
        <p14:creationId xmlns:p14="http://schemas.microsoft.com/office/powerpoint/2010/main" val="9228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100066"/>
            <a:ext cx="11520000" cy="432000"/>
          </a:xfrm>
          <a:prstGeom prst="rect">
            <a:avLst/>
          </a:prstGeom>
        </p:spPr>
        <p:txBody>
          <a:bodyPr tIns="108000">
            <a:normAutofit/>
          </a:bodyPr>
          <a:lstStyle>
            <a:lvl1pPr>
              <a:defRPr sz="1800">
                <a:solidFill>
                  <a:srgbClr val="F365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 smtClean="0"/>
              <a:t>Kliknutím vložíte nadpis.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000" y="728133"/>
            <a:ext cx="11520000" cy="55808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 smtClean="0"/>
              <a:t>Kliknutím vložíte text.</a:t>
            </a:r>
          </a:p>
          <a:p>
            <a:pPr lvl="1"/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336000" y="515132"/>
            <a:ext cx="11520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pic>
        <p:nvPicPr>
          <p:cNvPr id="9" name="Obrázek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5936" y="6489034"/>
            <a:ext cx="11520000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5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735335"/>
            <a:ext cx="11520000" cy="432000"/>
          </a:xfrm>
          <a:prstGeom prst="rect">
            <a:avLst/>
          </a:prstGeom>
        </p:spPr>
        <p:txBody>
          <a:bodyPr tIns="108000">
            <a:normAutofit/>
          </a:bodyPr>
          <a:lstStyle>
            <a:lvl1pPr>
              <a:defRPr sz="1800">
                <a:solidFill>
                  <a:srgbClr val="F365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 smtClean="0"/>
              <a:t>Kliknutím vložíte nadpis.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000" y="1269000"/>
            <a:ext cx="11520000" cy="5040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 smtClean="0"/>
              <a:t>Kliknutím vložíte text.</a:t>
            </a:r>
          </a:p>
          <a:p>
            <a:pPr lvl="1"/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336000" y="690868"/>
            <a:ext cx="11520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pic>
        <p:nvPicPr>
          <p:cNvPr id="9" name="Obrázek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6489034"/>
            <a:ext cx="11520000" cy="72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7" y="230484"/>
            <a:ext cx="2281936" cy="3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735335"/>
            <a:ext cx="11520000" cy="432000"/>
          </a:xfrm>
          <a:prstGeom prst="rect">
            <a:avLst/>
          </a:prstGeom>
        </p:spPr>
        <p:txBody>
          <a:bodyPr tIns="108000">
            <a:normAutofit/>
          </a:bodyPr>
          <a:lstStyle>
            <a:lvl1pPr>
              <a:defRPr sz="1800">
                <a:solidFill>
                  <a:srgbClr val="F365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 smtClean="0"/>
              <a:t>Kliknutím vložíte nadpis.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000" y="1269000"/>
            <a:ext cx="11520000" cy="5040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 smtClean="0"/>
              <a:t>Kliknutím vložíte text.</a:t>
            </a:r>
          </a:p>
          <a:p>
            <a:pPr lvl="1"/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336000" y="690868"/>
            <a:ext cx="11520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pic>
        <p:nvPicPr>
          <p:cNvPr id="9" name="Obrázek 8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000" y="6489034"/>
            <a:ext cx="11520000" cy="72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7" y="230484"/>
            <a:ext cx="2281936" cy="3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56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48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225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345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507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432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55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349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043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011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7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355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54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85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5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81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56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24B99-5B04-4352-A74E-9A507B482688}" type="datetimeFigureOut">
              <a:rPr lang="cs-CZ" smtClean="0"/>
              <a:t>25.06.2020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E54C0-39CA-4A1D-BCFA-E66C721158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58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23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267" y="1524000"/>
            <a:ext cx="108119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47751" y="927385"/>
            <a:ext cx="254526" cy="4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cs-CZ" dirty="0" smtClean="0"/>
          </a:p>
        </p:txBody>
      </p:sp>
      <p:pic>
        <p:nvPicPr>
          <p:cNvPr id="14" name="Obrázek 13" descr="ppt_hlavni strana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 descr="ppt_hlavni strana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58" r:id="rId7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90000"/>
        <a:buFont typeface="Wingdings" pitchFamily="2" charset="2"/>
        <a:defRPr sz="2400">
          <a:solidFill>
            <a:srgbClr val="F3652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36523"/>
        </a:buClr>
        <a:buSzPct val="70000"/>
        <a:buFont typeface="Wingdings" pitchFamily="2" charset="2"/>
        <a:buChar char="n"/>
        <a:defRPr sz="2000">
          <a:solidFill>
            <a:srgbClr val="21511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defRPr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6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6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6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6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268" y="1524000"/>
            <a:ext cx="108119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47751" y="927385"/>
            <a:ext cx="254526" cy="4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000" tIns="82800" rIns="126000" bIns="82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cs-CZ" dirty="0" smtClean="0"/>
          </a:p>
        </p:txBody>
      </p:sp>
      <p:pic>
        <p:nvPicPr>
          <p:cNvPr id="14" name="Obrázek 13" descr="ppt_hlavni strana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15112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90000"/>
        <a:buFont typeface="Wingdings" pitchFamily="2" charset="2"/>
        <a:defRPr sz="1800">
          <a:solidFill>
            <a:srgbClr val="F36523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F36523"/>
        </a:buClr>
        <a:buSzPct val="70000"/>
        <a:buFont typeface="Wingdings" pitchFamily="2" charset="2"/>
        <a:buChar char="n"/>
        <a:defRPr sz="1500">
          <a:solidFill>
            <a:srgbClr val="21511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Font typeface="Wingdings" pitchFamily="2" charset="2"/>
        <a:buChar char="§"/>
        <a:defRPr sz="1500">
          <a:solidFill>
            <a:schemeClr val="tx1"/>
          </a:solidFill>
          <a:latin typeface="Arial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defRPr>
          <a:solidFill>
            <a:schemeClr val="tx1"/>
          </a:solidFill>
          <a:latin typeface="Arial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200">
          <a:solidFill>
            <a:schemeClr val="tx1"/>
          </a:solidFill>
          <a:latin typeface="Arial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200">
          <a:solidFill>
            <a:schemeClr val="tx1"/>
          </a:solidFill>
          <a:latin typeface="Arial" charset="0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200">
          <a:solidFill>
            <a:schemeClr val="tx1"/>
          </a:solidFill>
          <a:latin typeface="Arial" charset="0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200">
          <a:solidFill>
            <a:schemeClr val="tx1"/>
          </a:solidFill>
          <a:latin typeface="Arial" charset="0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2A373E"/>
        </a:buClr>
        <a:buSzPct val="85000"/>
        <a:buFont typeface="Wingdings" pitchFamily="2" charset="2"/>
        <a:defRPr sz="12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8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6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102838" y="-73804"/>
            <a:ext cx="1988539" cy="612144"/>
            <a:chOff x="-2018604" y="21447"/>
            <a:chExt cx="1491404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1983291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836419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73437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66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7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3503712" y="1844824"/>
            <a:ext cx="8216686" cy="2160240"/>
          </a:xfrm>
        </p:spPr>
        <p:txBody>
          <a:bodyPr/>
          <a:lstStyle/>
          <a:p>
            <a:pPr algn="r"/>
            <a:r>
              <a:rPr lang="cs-CZ" dirty="0" smtClean="0">
                <a:solidFill>
                  <a:srgbClr val="C00000"/>
                </a:solidFill>
              </a:rPr>
              <a:t>VYUŽITÍ DAT SENTINEL </a:t>
            </a:r>
          </a:p>
          <a:p>
            <a:pPr algn="r"/>
            <a:r>
              <a:rPr lang="cs-CZ" dirty="0" smtClean="0">
                <a:solidFill>
                  <a:srgbClr val="C00000"/>
                </a:solidFill>
              </a:rPr>
              <a:t>PRO NOVÝ SYSTÉM IACS</a:t>
            </a:r>
          </a:p>
          <a:p>
            <a:pPr algn="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</a:t>
            </a:r>
            <a:r>
              <a:rPr lang="cs-CZ" cap="none" dirty="0" smtClean="0"/>
              <a:t>ng</a:t>
            </a:r>
            <a:r>
              <a:rPr lang="cs-CZ" dirty="0" smtClean="0"/>
              <a:t>. Martin </a:t>
            </a:r>
            <a:r>
              <a:rPr lang="cs-CZ" dirty="0" smtClean="0"/>
              <a:t>ŠEBESTYÁN, </a:t>
            </a:r>
            <a:r>
              <a:rPr lang="cs-CZ" dirty="0" err="1" smtClean="0"/>
              <a:t>mba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7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SYSTÉM SLEDOVÁNÍ PLOCHY = AREA MONITORING 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6000" y="945025"/>
            <a:ext cx="2653824" cy="5023561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cs-CZ" sz="1800" b="1" dirty="0"/>
              <a:t>Nový přístup v rámci SZP </a:t>
            </a:r>
            <a:r>
              <a:rPr lang="cs-CZ" sz="1800" b="1" dirty="0" smtClean="0"/>
              <a:t>2021+.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cs-CZ" sz="1800" dirty="0" smtClean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cs-CZ" sz="1800" b="1" dirty="0" smtClean="0"/>
              <a:t>Má </a:t>
            </a:r>
            <a:r>
              <a:rPr lang="cs-CZ" sz="1800" b="1" dirty="0"/>
              <a:t>zajistit </a:t>
            </a:r>
            <a:r>
              <a:rPr lang="pt-BR" sz="1800" b="1" dirty="0">
                <a:solidFill>
                  <a:srgbClr val="C00000"/>
                </a:solidFill>
              </a:rPr>
              <a:t>průběžné vyhodnocování stavu zemědělské půdy a monitorování zemědělských aktivit</a:t>
            </a:r>
            <a:r>
              <a:rPr lang="cs-CZ" sz="1800" b="1" dirty="0">
                <a:solidFill>
                  <a:srgbClr val="C00000"/>
                </a:solidFill>
              </a:rPr>
              <a:t>.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cs-CZ" sz="1800" dirty="0" smtClean="0">
              <a:solidFill>
                <a:srgbClr val="005334"/>
              </a:solidFill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cs-CZ" sz="1800" b="1" dirty="0" smtClean="0">
                <a:solidFill>
                  <a:srgbClr val="005334"/>
                </a:solidFill>
              </a:rPr>
              <a:t>Monitoring </a:t>
            </a:r>
            <a:r>
              <a:rPr lang="cs-CZ" sz="1800" b="1" dirty="0">
                <a:solidFill>
                  <a:srgbClr val="005334"/>
                </a:solidFill>
              </a:rPr>
              <a:t>lze využít pro různé oblasti SZP 2021+.</a:t>
            </a:r>
            <a:endParaRPr lang="pt-BR" sz="1800" b="1" dirty="0">
              <a:solidFill>
                <a:srgbClr val="005334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3169900" y="561575"/>
            <a:ext cx="8676295" cy="5671231"/>
            <a:chOff x="377319" y="659304"/>
            <a:chExt cx="9414420" cy="6042912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CA22A36A-50A9-4E27-A497-3EE90F1FE7F0}"/>
                </a:ext>
              </a:extLst>
            </p:cNvPr>
            <p:cNvSpPr/>
            <p:nvPr/>
          </p:nvSpPr>
          <p:spPr>
            <a:xfrm>
              <a:off x="3388130" y="2372069"/>
              <a:ext cx="2367739" cy="23677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" name="Oval 40">
              <a:extLst>
                <a:ext uri="{FF2B5EF4-FFF2-40B4-BE49-F238E27FC236}">
                  <a16:creationId xmlns:a16="http://schemas.microsoft.com/office/drawing/2014/main" id="{5D7A682E-6CDE-4D97-8E79-2CC46723FBE5}"/>
                </a:ext>
              </a:extLst>
            </p:cNvPr>
            <p:cNvSpPr/>
            <p:nvPr/>
          </p:nvSpPr>
          <p:spPr>
            <a:xfrm>
              <a:off x="4219456" y="3185321"/>
              <a:ext cx="705087" cy="705087"/>
            </a:xfrm>
            <a:prstGeom prst="ellipse">
              <a:avLst/>
            </a:prstGeom>
            <a:solidFill>
              <a:srgbClr val="EB1E42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2B7DF008-2B17-4B3C-8B4C-EB6DC7F6DE7D}"/>
                </a:ext>
              </a:extLst>
            </p:cNvPr>
            <p:cNvGrpSpPr/>
            <p:nvPr/>
          </p:nvGrpSpPr>
          <p:grpSpPr>
            <a:xfrm>
              <a:off x="2907092" y="1885382"/>
              <a:ext cx="1448095" cy="1448097"/>
              <a:chOff x="4288334" y="1730402"/>
              <a:chExt cx="1629953" cy="1629955"/>
            </a:xfrm>
          </p:grpSpPr>
          <p:sp>
            <p:nvSpPr>
              <p:cNvPr id="40" name="Freeform: Shape 32">
                <a:extLst>
                  <a:ext uri="{FF2B5EF4-FFF2-40B4-BE49-F238E27FC236}">
                    <a16:creationId xmlns:a16="http://schemas.microsoft.com/office/drawing/2014/main" id="{F3E668FB-12D4-4BF1-B0A6-9CD7799DBCD0}"/>
                  </a:ext>
                </a:extLst>
              </p:cNvPr>
              <p:cNvSpPr/>
              <p:nvPr/>
            </p:nvSpPr>
            <p:spPr>
              <a:xfrm>
                <a:off x="4288334" y="1730402"/>
                <a:ext cx="1629953" cy="1629955"/>
              </a:xfrm>
              <a:custGeom>
                <a:avLst/>
                <a:gdLst>
                  <a:gd name="connsiteX0" fmla="*/ 512157 w 1629953"/>
                  <a:gd name="connsiteY0" fmla="*/ 0 h 1629953"/>
                  <a:gd name="connsiteX1" fmla="*/ 874306 w 1629953"/>
                  <a:gd name="connsiteY1" fmla="*/ 150007 h 1629953"/>
                  <a:gd name="connsiteX2" fmla="*/ 1479947 w 1629953"/>
                  <a:gd name="connsiteY2" fmla="*/ 755649 h 1629953"/>
                  <a:gd name="connsiteX3" fmla="*/ 1479947 w 1629953"/>
                  <a:gd name="connsiteY3" fmla="*/ 1479947 h 1629953"/>
                  <a:gd name="connsiteX4" fmla="*/ 755649 w 1629953"/>
                  <a:gd name="connsiteY4" fmla="*/ 1479947 h 1629953"/>
                  <a:gd name="connsiteX5" fmla="*/ 150008 w 1629953"/>
                  <a:gd name="connsiteY5" fmla="*/ 874306 h 1629953"/>
                  <a:gd name="connsiteX6" fmla="*/ 150008 w 1629953"/>
                  <a:gd name="connsiteY6" fmla="*/ 150007 h 1629953"/>
                  <a:gd name="connsiteX7" fmla="*/ 512157 w 1629953"/>
                  <a:gd name="connsiteY7" fmla="*/ 0 h 16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953" h="1629953">
                    <a:moveTo>
                      <a:pt x="512157" y="0"/>
                    </a:moveTo>
                    <a:cubicBezTo>
                      <a:pt x="643229" y="1"/>
                      <a:pt x="774301" y="50003"/>
                      <a:pt x="874306" y="150007"/>
                    </a:cubicBezTo>
                    <a:lnTo>
                      <a:pt x="1479947" y="755649"/>
                    </a:lnTo>
                    <a:cubicBezTo>
                      <a:pt x="1679956" y="955658"/>
                      <a:pt x="1679956" y="1279938"/>
                      <a:pt x="1479947" y="1479947"/>
                    </a:cubicBezTo>
                    <a:cubicBezTo>
                      <a:pt x="1279937" y="1679956"/>
                      <a:pt x="955658" y="1679956"/>
                      <a:pt x="755649" y="1479947"/>
                    </a:cubicBezTo>
                    <a:lnTo>
                      <a:pt x="150008" y="874306"/>
                    </a:lnTo>
                    <a:cubicBezTo>
                      <a:pt x="-50002" y="674296"/>
                      <a:pt x="-50002" y="350017"/>
                      <a:pt x="150008" y="150007"/>
                    </a:cubicBezTo>
                    <a:cubicBezTo>
                      <a:pt x="250013" y="50003"/>
                      <a:pt x="381085" y="1"/>
                      <a:pt x="512157" y="0"/>
                    </a:cubicBezTo>
                    <a:close/>
                  </a:path>
                </a:pathLst>
              </a:custGeom>
              <a:solidFill>
                <a:schemeClr val="accent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Oval 41">
                <a:extLst>
                  <a:ext uri="{FF2B5EF4-FFF2-40B4-BE49-F238E27FC236}">
                    <a16:creationId xmlns:a16="http://schemas.microsoft.com/office/drawing/2014/main" id="{C4FAC9EA-A6FF-4473-97A1-8C3E334D6D71}"/>
                  </a:ext>
                </a:extLst>
              </p:cNvPr>
              <p:cNvSpPr/>
              <p:nvPr/>
            </p:nvSpPr>
            <p:spPr>
              <a:xfrm>
                <a:off x="4405648" y="1849780"/>
                <a:ext cx="822649" cy="8226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dist="25400" dir="27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08</a:t>
                </a: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E16AAA68-E082-4664-8C8B-5CDE6D389803}"/>
                </a:ext>
              </a:extLst>
            </p:cNvPr>
            <p:cNvGrpSpPr/>
            <p:nvPr/>
          </p:nvGrpSpPr>
          <p:grpSpPr>
            <a:xfrm>
              <a:off x="4788816" y="1885382"/>
              <a:ext cx="1448095" cy="1448096"/>
              <a:chOff x="6273718" y="1730403"/>
              <a:chExt cx="1629954" cy="1629954"/>
            </a:xfrm>
          </p:grpSpPr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CA33EE2C-10DD-45E5-94A6-25E26EF1B576}"/>
                  </a:ext>
                </a:extLst>
              </p:cNvPr>
              <p:cNvSpPr/>
              <p:nvPr/>
            </p:nvSpPr>
            <p:spPr>
              <a:xfrm>
                <a:off x="6273718" y="1730403"/>
                <a:ext cx="1629954" cy="1629954"/>
              </a:xfrm>
              <a:custGeom>
                <a:avLst/>
                <a:gdLst>
                  <a:gd name="connsiteX0" fmla="*/ 1117798 w 1629953"/>
                  <a:gd name="connsiteY0" fmla="*/ 0 h 1629953"/>
                  <a:gd name="connsiteX1" fmla="*/ 1479947 w 1629953"/>
                  <a:gd name="connsiteY1" fmla="*/ 150007 h 1629953"/>
                  <a:gd name="connsiteX2" fmla="*/ 1479947 w 1629953"/>
                  <a:gd name="connsiteY2" fmla="*/ 874306 h 1629953"/>
                  <a:gd name="connsiteX3" fmla="*/ 874306 w 1629953"/>
                  <a:gd name="connsiteY3" fmla="*/ 1479947 h 1629953"/>
                  <a:gd name="connsiteX4" fmla="*/ 150008 w 1629953"/>
                  <a:gd name="connsiteY4" fmla="*/ 1479947 h 1629953"/>
                  <a:gd name="connsiteX5" fmla="*/ 150008 w 1629953"/>
                  <a:gd name="connsiteY5" fmla="*/ 755649 h 1629953"/>
                  <a:gd name="connsiteX6" fmla="*/ 755649 w 1629953"/>
                  <a:gd name="connsiteY6" fmla="*/ 150007 h 1629953"/>
                  <a:gd name="connsiteX7" fmla="*/ 1117798 w 1629953"/>
                  <a:gd name="connsiteY7" fmla="*/ 0 h 16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953" h="1629953">
                    <a:moveTo>
                      <a:pt x="1117798" y="0"/>
                    </a:moveTo>
                    <a:cubicBezTo>
                      <a:pt x="1248870" y="1"/>
                      <a:pt x="1379942" y="50003"/>
                      <a:pt x="1479947" y="150007"/>
                    </a:cubicBezTo>
                    <a:cubicBezTo>
                      <a:pt x="1679956" y="350017"/>
                      <a:pt x="1679956" y="674296"/>
                      <a:pt x="1479947" y="874306"/>
                    </a:cubicBezTo>
                    <a:lnTo>
                      <a:pt x="874306" y="1479947"/>
                    </a:lnTo>
                    <a:cubicBezTo>
                      <a:pt x="674296" y="1679956"/>
                      <a:pt x="350017" y="1679956"/>
                      <a:pt x="150008" y="1479947"/>
                    </a:cubicBezTo>
                    <a:cubicBezTo>
                      <a:pt x="-50002" y="1279938"/>
                      <a:pt x="-50002" y="955658"/>
                      <a:pt x="150008" y="755649"/>
                    </a:cubicBezTo>
                    <a:lnTo>
                      <a:pt x="755649" y="150007"/>
                    </a:lnTo>
                    <a:cubicBezTo>
                      <a:pt x="855654" y="50003"/>
                      <a:pt x="986726" y="1"/>
                      <a:pt x="1117798" y="0"/>
                    </a:cubicBezTo>
                    <a:close/>
                  </a:path>
                </a:pathLst>
              </a:custGeom>
              <a:solidFill>
                <a:schemeClr val="accent3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" name="Oval 54">
                <a:extLst>
                  <a:ext uri="{FF2B5EF4-FFF2-40B4-BE49-F238E27FC236}">
                    <a16:creationId xmlns:a16="http://schemas.microsoft.com/office/drawing/2014/main" id="{D0BC256F-BA0E-4F72-A6A7-12AD5A3A57AB}"/>
                  </a:ext>
                </a:extLst>
              </p:cNvPr>
              <p:cNvSpPr/>
              <p:nvPr/>
            </p:nvSpPr>
            <p:spPr>
              <a:xfrm>
                <a:off x="6963460" y="1849779"/>
                <a:ext cx="822649" cy="8226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dist="25400" dir="27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 b="1" dirty="0">
                    <a:solidFill>
                      <a:schemeClr val="accent1">
                        <a:lumMod val="75000"/>
                      </a:schemeClr>
                    </a:solidFill>
                  </a:rPr>
                  <a:t>02</a:t>
                </a:r>
              </a:p>
            </p:txBody>
          </p:sp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AC3EBBFE-78E7-457E-AC48-4FE094627500}"/>
                </a:ext>
              </a:extLst>
            </p:cNvPr>
            <p:cNvGrpSpPr/>
            <p:nvPr/>
          </p:nvGrpSpPr>
          <p:grpSpPr>
            <a:xfrm>
              <a:off x="4116981" y="1449156"/>
              <a:ext cx="910032" cy="4191057"/>
              <a:chOff x="5583835" y="1260043"/>
              <a:chExt cx="1024317" cy="4717389"/>
            </a:xfrm>
          </p:grpSpPr>
          <p:grpSp>
            <p:nvGrpSpPr>
              <p:cNvPr id="32" name="Group 2">
                <a:extLst>
                  <a:ext uri="{FF2B5EF4-FFF2-40B4-BE49-F238E27FC236}">
                    <a16:creationId xmlns:a16="http://schemas.microsoft.com/office/drawing/2014/main" id="{C0C47D34-DB5B-4248-B5CD-6E478FDFBAD4}"/>
                  </a:ext>
                </a:extLst>
              </p:cNvPr>
              <p:cNvGrpSpPr/>
              <p:nvPr/>
            </p:nvGrpSpPr>
            <p:grpSpPr>
              <a:xfrm>
                <a:off x="5583841" y="1260043"/>
                <a:ext cx="1024311" cy="1880819"/>
                <a:chOff x="5583719" y="1260043"/>
                <a:chExt cx="1024311" cy="1880819"/>
              </a:xfrm>
            </p:grpSpPr>
            <p:sp>
              <p:nvSpPr>
                <p:cNvPr id="36" name="Freeform: Shape 39">
                  <a:extLst>
                    <a:ext uri="{FF2B5EF4-FFF2-40B4-BE49-F238E27FC236}">
                      <a16:creationId xmlns:a16="http://schemas.microsoft.com/office/drawing/2014/main" id="{AAAB3CC2-5D83-4419-BF7E-121FC120564C}"/>
                    </a:ext>
                  </a:extLst>
                </p:cNvPr>
                <p:cNvSpPr/>
                <p:nvPr/>
              </p:nvSpPr>
              <p:spPr>
                <a:xfrm>
                  <a:off x="5583719" y="1260043"/>
                  <a:ext cx="1024311" cy="1880819"/>
                </a:xfrm>
                <a:custGeom>
                  <a:avLst/>
                  <a:gdLst>
                    <a:gd name="connsiteX0" fmla="*/ 512156 w 1024312"/>
                    <a:gd name="connsiteY0" fmla="*/ 0 h 1880818"/>
                    <a:gd name="connsiteX1" fmla="*/ 1024312 w 1024312"/>
                    <a:gd name="connsiteY1" fmla="*/ 512156 h 1880818"/>
                    <a:gd name="connsiteX2" fmla="*/ 1024312 w 1024312"/>
                    <a:gd name="connsiteY2" fmla="*/ 1368662 h 1880818"/>
                    <a:gd name="connsiteX3" fmla="*/ 512156 w 1024312"/>
                    <a:gd name="connsiteY3" fmla="*/ 1880818 h 1880818"/>
                    <a:gd name="connsiteX4" fmla="*/ 0 w 1024312"/>
                    <a:gd name="connsiteY4" fmla="*/ 1368662 h 1880818"/>
                    <a:gd name="connsiteX5" fmla="*/ 0 w 1024312"/>
                    <a:gd name="connsiteY5" fmla="*/ 512156 h 1880818"/>
                    <a:gd name="connsiteX6" fmla="*/ 512156 w 1024312"/>
                    <a:gd name="connsiteY6" fmla="*/ 0 h 188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4312" h="1880818">
                      <a:moveTo>
                        <a:pt x="512156" y="0"/>
                      </a:moveTo>
                      <a:cubicBezTo>
                        <a:pt x="795012" y="0"/>
                        <a:pt x="1024312" y="229300"/>
                        <a:pt x="1024312" y="512156"/>
                      </a:cubicBezTo>
                      <a:lnTo>
                        <a:pt x="1024312" y="1368662"/>
                      </a:lnTo>
                      <a:cubicBezTo>
                        <a:pt x="1024312" y="1651518"/>
                        <a:pt x="795012" y="1880818"/>
                        <a:pt x="512156" y="1880818"/>
                      </a:cubicBezTo>
                      <a:cubicBezTo>
                        <a:pt x="229300" y="1880818"/>
                        <a:pt x="0" y="1651518"/>
                        <a:pt x="0" y="1368662"/>
                      </a:cubicBezTo>
                      <a:lnTo>
                        <a:pt x="0" y="512156"/>
                      </a:lnTo>
                      <a:cubicBezTo>
                        <a:pt x="0" y="229300"/>
                        <a:pt x="229300" y="0"/>
                        <a:pt x="512156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5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7" name="Oval 57">
                  <a:extLst>
                    <a:ext uri="{FF2B5EF4-FFF2-40B4-BE49-F238E27FC236}">
                      <a16:creationId xmlns:a16="http://schemas.microsoft.com/office/drawing/2014/main" id="{31DF3170-8AB3-4DA2-BC5E-4C941573E483}"/>
                    </a:ext>
                  </a:extLst>
                </p:cNvPr>
                <p:cNvSpPr/>
                <p:nvPr/>
              </p:nvSpPr>
              <p:spPr>
                <a:xfrm>
                  <a:off x="5689033" y="1325912"/>
                  <a:ext cx="822649" cy="82264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dist="25400" dir="27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1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01</a:t>
                  </a:r>
                </a:p>
              </p:txBody>
            </p:sp>
          </p:grpSp>
          <p:grpSp>
            <p:nvGrpSpPr>
              <p:cNvPr id="33" name="Group 8">
                <a:extLst>
                  <a:ext uri="{FF2B5EF4-FFF2-40B4-BE49-F238E27FC236}">
                    <a16:creationId xmlns:a16="http://schemas.microsoft.com/office/drawing/2014/main" id="{833247D9-EEDC-4E2E-AF57-BF9A2FD9F4B4}"/>
                  </a:ext>
                </a:extLst>
              </p:cNvPr>
              <p:cNvGrpSpPr/>
              <p:nvPr/>
            </p:nvGrpSpPr>
            <p:grpSpPr>
              <a:xfrm>
                <a:off x="5583835" y="4096614"/>
                <a:ext cx="1024310" cy="1880818"/>
                <a:chOff x="5583713" y="4096614"/>
                <a:chExt cx="1024310" cy="1880818"/>
              </a:xfrm>
            </p:grpSpPr>
            <p:sp>
              <p:nvSpPr>
                <p:cNvPr id="34" name="Freeform: Shape 35">
                  <a:extLst>
                    <a:ext uri="{FF2B5EF4-FFF2-40B4-BE49-F238E27FC236}">
                      <a16:creationId xmlns:a16="http://schemas.microsoft.com/office/drawing/2014/main" id="{DFD66435-3C1E-4AA5-9ACB-C60CB06A5BA0}"/>
                    </a:ext>
                  </a:extLst>
                </p:cNvPr>
                <p:cNvSpPr/>
                <p:nvPr/>
              </p:nvSpPr>
              <p:spPr>
                <a:xfrm>
                  <a:off x="5583713" y="4096614"/>
                  <a:ext cx="1024310" cy="1880818"/>
                </a:xfrm>
                <a:custGeom>
                  <a:avLst/>
                  <a:gdLst>
                    <a:gd name="connsiteX0" fmla="*/ 512156 w 1024312"/>
                    <a:gd name="connsiteY0" fmla="*/ 0 h 1880818"/>
                    <a:gd name="connsiteX1" fmla="*/ 1024312 w 1024312"/>
                    <a:gd name="connsiteY1" fmla="*/ 512156 h 1880818"/>
                    <a:gd name="connsiteX2" fmla="*/ 1024312 w 1024312"/>
                    <a:gd name="connsiteY2" fmla="*/ 1368662 h 1880818"/>
                    <a:gd name="connsiteX3" fmla="*/ 512156 w 1024312"/>
                    <a:gd name="connsiteY3" fmla="*/ 1880818 h 1880818"/>
                    <a:gd name="connsiteX4" fmla="*/ 0 w 1024312"/>
                    <a:gd name="connsiteY4" fmla="*/ 1368662 h 1880818"/>
                    <a:gd name="connsiteX5" fmla="*/ 0 w 1024312"/>
                    <a:gd name="connsiteY5" fmla="*/ 512156 h 1880818"/>
                    <a:gd name="connsiteX6" fmla="*/ 512156 w 1024312"/>
                    <a:gd name="connsiteY6" fmla="*/ 0 h 188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4312" h="1880818">
                      <a:moveTo>
                        <a:pt x="512156" y="0"/>
                      </a:moveTo>
                      <a:cubicBezTo>
                        <a:pt x="795012" y="0"/>
                        <a:pt x="1024312" y="229300"/>
                        <a:pt x="1024312" y="512156"/>
                      </a:cubicBezTo>
                      <a:lnTo>
                        <a:pt x="1024312" y="1368662"/>
                      </a:lnTo>
                      <a:cubicBezTo>
                        <a:pt x="1024312" y="1651518"/>
                        <a:pt x="795012" y="1880818"/>
                        <a:pt x="512156" y="1880818"/>
                      </a:cubicBezTo>
                      <a:cubicBezTo>
                        <a:pt x="229300" y="1880818"/>
                        <a:pt x="0" y="1651518"/>
                        <a:pt x="0" y="1368662"/>
                      </a:cubicBezTo>
                      <a:lnTo>
                        <a:pt x="0" y="512156"/>
                      </a:lnTo>
                      <a:cubicBezTo>
                        <a:pt x="0" y="229300"/>
                        <a:pt x="229300" y="0"/>
                        <a:pt x="512156" y="0"/>
                      </a:cubicBezTo>
                      <a:close/>
                    </a:path>
                  </a:pathLst>
                </a:custGeom>
                <a:solidFill>
                  <a:schemeClr val="accent6">
                    <a:alpha val="5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Oval 60">
                  <a:extLst>
                    <a:ext uri="{FF2B5EF4-FFF2-40B4-BE49-F238E27FC236}">
                      <a16:creationId xmlns:a16="http://schemas.microsoft.com/office/drawing/2014/main" id="{F9255FEE-5988-402D-BEF3-9D742402DF28}"/>
                    </a:ext>
                  </a:extLst>
                </p:cNvPr>
                <p:cNvSpPr/>
                <p:nvPr/>
              </p:nvSpPr>
              <p:spPr>
                <a:xfrm>
                  <a:off x="5689035" y="5060525"/>
                  <a:ext cx="822649" cy="82264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innerShdw dist="25400" dir="27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1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05</a:t>
                  </a:r>
                </a:p>
              </p:txBody>
            </p:sp>
          </p:grp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49AE41D2-42E2-4E8C-8EA4-8F605ECA1779}"/>
                </a:ext>
              </a:extLst>
            </p:cNvPr>
            <p:cNvGrpSpPr/>
            <p:nvPr/>
          </p:nvGrpSpPr>
          <p:grpSpPr>
            <a:xfrm>
              <a:off x="4788815" y="3760741"/>
              <a:ext cx="1448095" cy="1448095"/>
              <a:chOff x="6273717" y="3841897"/>
              <a:chExt cx="1629954" cy="1629953"/>
            </a:xfrm>
          </p:grpSpPr>
          <p:sp>
            <p:nvSpPr>
              <p:cNvPr id="30" name="Freeform: Shape 36">
                <a:extLst>
                  <a:ext uri="{FF2B5EF4-FFF2-40B4-BE49-F238E27FC236}">
                    <a16:creationId xmlns:a16="http://schemas.microsoft.com/office/drawing/2014/main" id="{B9B6AEF0-A1FE-4185-8CBB-68BC93C9769B}"/>
                  </a:ext>
                </a:extLst>
              </p:cNvPr>
              <p:cNvSpPr/>
              <p:nvPr/>
            </p:nvSpPr>
            <p:spPr>
              <a:xfrm>
                <a:off x="6273717" y="3841897"/>
                <a:ext cx="1629954" cy="1629953"/>
              </a:xfrm>
              <a:custGeom>
                <a:avLst/>
                <a:gdLst>
                  <a:gd name="connsiteX0" fmla="*/ 512157 w 1629953"/>
                  <a:gd name="connsiteY0" fmla="*/ 0 h 1629952"/>
                  <a:gd name="connsiteX1" fmla="*/ 874306 w 1629953"/>
                  <a:gd name="connsiteY1" fmla="*/ 150007 h 1629952"/>
                  <a:gd name="connsiteX2" fmla="*/ 1479947 w 1629953"/>
                  <a:gd name="connsiteY2" fmla="*/ 755648 h 1629952"/>
                  <a:gd name="connsiteX3" fmla="*/ 1479947 w 1629953"/>
                  <a:gd name="connsiteY3" fmla="*/ 1479946 h 1629952"/>
                  <a:gd name="connsiteX4" fmla="*/ 755649 w 1629953"/>
                  <a:gd name="connsiteY4" fmla="*/ 1479946 h 1629952"/>
                  <a:gd name="connsiteX5" fmla="*/ 150008 w 1629953"/>
                  <a:gd name="connsiteY5" fmla="*/ 874305 h 1629952"/>
                  <a:gd name="connsiteX6" fmla="*/ 150008 w 1629953"/>
                  <a:gd name="connsiteY6" fmla="*/ 150007 h 1629952"/>
                  <a:gd name="connsiteX7" fmla="*/ 512157 w 1629953"/>
                  <a:gd name="connsiteY7" fmla="*/ 0 h 162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953" h="1629952">
                    <a:moveTo>
                      <a:pt x="512157" y="0"/>
                    </a:moveTo>
                    <a:cubicBezTo>
                      <a:pt x="643229" y="0"/>
                      <a:pt x="774301" y="50002"/>
                      <a:pt x="874306" y="150007"/>
                    </a:cubicBezTo>
                    <a:lnTo>
                      <a:pt x="1479947" y="755648"/>
                    </a:lnTo>
                    <a:cubicBezTo>
                      <a:pt x="1679956" y="955657"/>
                      <a:pt x="1679956" y="1279936"/>
                      <a:pt x="1479947" y="1479946"/>
                    </a:cubicBezTo>
                    <a:cubicBezTo>
                      <a:pt x="1279937" y="1679955"/>
                      <a:pt x="955658" y="1679955"/>
                      <a:pt x="755649" y="1479946"/>
                    </a:cubicBezTo>
                    <a:lnTo>
                      <a:pt x="150008" y="874305"/>
                    </a:lnTo>
                    <a:cubicBezTo>
                      <a:pt x="-50002" y="674295"/>
                      <a:pt x="-50002" y="350016"/>
                      <a:pt x="150008" y="150007"/>
                    </a:cubicBezTo>
                    <a:cubicBezTo>
                      <a:pt x="250013" y="50002"/>
                      <a:pt x="381085" y="0"/>
                      <a:pt x="512157" y="0"/>
                    </a:cubicBezTo>
                    <a:close/>
                  </a:path>
                </a:pathLst>
              </a:custGeom>
              <a:solidFill>
                <a:schemeClr val="accent5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Oval 63">
                <a:extLst>
                  <a:ext uri="{FF2B5EF4-FFF2-40B4-BE49-F238E27FC236}">
                    <a16:creationId xmlns:a16="http://schemas.microsoft.com/office/drawing/2014/main" id="{A345C658-FBD4-487B-A4DF-DE41FF05C83F}"/>
                  </a:ext>
                </a:extLst>
              </p:cNvPr>
              <p:cNvSpPr/>
              <p:nvPr/>
            </p:nvSpPr>
            <p:spPr>
              <a:xfrm>
                <a:off x="6963460" y="4529822"/>
                <a:ext cx="822649" cy="82264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dist="25400" dir="27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E0C56579-E89E-428F-83CC-826D84C0232E}"/>
                </a:ext>
              </a:extLst>
            </p:cNvPr>
            <p:cNvGrpSpPr/>
            <p:nvPr/>
          </p:nvGrpSpPr>
          <p:grpSpPr>
            <a:xfrm>
              <a:off x="2907092" y="3760741"/>
              <a:ext cx="1448095" cy="1448095"/>
              <a:chOff x="4288333" y="3841897"/>
              <a:chExt cx="1629953" cy="1629953"/>
            </a:xfrm>
          </p:grpSpPr>
          <p:sp>
            <p:nvSpPr>
              <p:cNvPr id="28" name="Freeform: Shape 34">
                <a:extLst>
                  <a:ext uri="{FF2B5EF4-FFF2-40B4-BE49-F238E27FC236}">
                    <a16:creationId xmlns:a16="http://schemas.microsoft.com/office/drawing/2014/main" id="{2F43C733-7D75-4504-960A-BBCC18FE0781}"/>
                  </a:ext>
                </a:extLst>
              </p:cNvPr>
              <p:cNvSpPr/>
              <p:nvPr/>
            </p:nvSpPr>
            <p:spPr>
              <a:xfrm>
                <a:off x="4288333" y="3841897"/>
                <a:ext cx="1629953" cy="1629953"/>
              </a:xfrm>
              <a:custGeom>
                <a:avLst/>
                <a:gdLst>
                  <a:gd name="connsiteX0" fmla="*/ 1117798 w 1629953"/>
                  <a:gd name="connsiteY0" fmla="*/ 0 h 1629952"/>
                  <a:gd name="connsiteX1" fmla="*/ 1479947 w 1629953"/>
                  <a:gd name="connsiteY1" fmla="*/ 150007 h 1629952"/>
                  <a:gd name="connsiteX2" fmla="*/ 1479947 w 1629953"/>
                  <a:gd name="connsiteY2" fmla="*/ 874305 h 1629952"/>
                  <a:gd name="connsiteX3" fmla="*/ 874306 w 1629953"/>
                  <a:gd name="connsiteY3" fmla="*/ 1479946 h 1629952"/>
                  <a:gd name="connsiteX4" fmla="*/ 150008 w 1629953"/>
                  <a:gd name="connsiteY4" fmla="*/ 1479946 h 1629952"/>
                  <a:gd name="connsiteX5" fmla="*/ 150008 w 1629953"/>
                  <a:gd name="connsiteY5" fmla="*/ 755648 h 1629952"/>
                  <a:gd name="connsiteX6" fmla="*/ 755649 w 1629953"/>
                  <a:gd name="connsiteY6" fmla="*/ 150007 h 1629952"/>
                  <a:gd name="connsiteX7" fmla="*/ 1117798 w 1629953"/>
                  <a:gd name="connsiteY7" fmla="*/ 0 h 162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953" h="1629952">
                    <a:moveTo>
                      <a:pt x="1117798" y="0"/>
                    </a:moveTo>
                    <a:cubicBezTo>
                      <a:pt x="1248870" y="0"/>
                      <a:pt x="1379942" y="50002"/>
                      <a:pt x="1479947" y="150007"/>
                    </a:cubicBezTo>
                    <a:cubicBezTo>
                      <a:pt x="1679956" y="350016"/>
                      <a:pt x="1679956" y="674295"/>
                      <a:pt x="1479947" y="874305"/>
                    </a:cubicBezTo>
                    <a:lnTo>
                      <a:pt x="874306" y="1479946"/>
                    </a:lnTo>
                    <a:cubicBezTo>
                      <a:pt x="674296" y="1679955"/>
                      <a:pt x="350017" y="1679955"/>
                      <a:pt x="150008" y="1479946"/>
                    </a:cubicBezTo>
                    <a:cubicBezTo>
                      <a:pt x="-50002" y="1279936"/>
                      <a:pt x="-50002" y="955657"/>
                      <a:pt x="150008" y="755648"/>
                    </a:cubicBezTo>
                    <a:lnTo>
                      <a:pt x="755649" y="150007"/>
                    </a:lnTo>
                    <a:cubicBezTo>
                      <a:pt x="855654" y="50002"/>
                      <a:pt x="986726" y="0"/>
                      <a:pt x="1117798" y="0"/>
                    </a:cubicBezTo>
                    <a:close/>
                  </a:path>
                </a:pathLst>
              </a:custGeom>
              <a:solidFill>
                <a:schemeClr val="tx2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66">
                <a:extLst>
                  <a:ext uri="{FF2B5EF4-FFF2-40B4-BE49-F238E27FC236}">
                    <a16:creationId xmlns:a16="http://schemas.microsoft.com/office/drawing/2014/main" id="{5A1D7C12-A4E3-46A9-AABE-6EE418FA3C4D}"/>
                  </a:ext>
                </a:extLst>
              </p:cNvPr>
              <p:cNvSpPr/>
              <p:nvPr/>
            </p:nvSpPr>
            <p:spPr>
              <a:xfrm>
                <a:off x="4402406" y="4529822"/>
                <a:ext cx="822649" cy="8226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innerShdw dist="25400" dir="27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06</a:t>
                </a:r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6A0F2646-01D7-403F-B96E-A8AD65D7A4C3}"/>
                </a:ext>
              </a:extLst>
            </p:cNvPr>
            <p:cNvGrpSpPr/>
            <p:nvPr/>
          </p:nvGrpSpPr>
          <p:grpSpPr>
            <a:xfrm>
              <a:off x="2445909" y="3092095"/>
              <a:ext cx="4252182" cy="910027"/>
              <a:chOff x="3702905" y="3088970"/>
              <a:chExt cx="4786190" cy="1024312"/>
            </a:xfrm>
          </p:grpSpPr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B8684B58-2439-4328-A716-93F1C9145D4F}"/>
                  </a:ext>
                </a:extLst>
              </p:cNvPr>
              <p:cNvGrpSpPr/>
              <p:nvPr/>
            </p:nvGrpSpPr>
            <p:grpSpPr>
              <a:xfrm>
                <a:off x="3702905" y="3088970"/>
                <a:ext cx="1880817" cy="1024312"/>
                <a:chOff x="3702905" y="3088970"/>
                <a:chExt cx="1880817" cy="1024312"/>
              </a:xfrm>
            </p:grpSpPr>
            <p:sp>
              <p:nvSpPr>
                <p:cNvPr id="26" name="Freeform: Shape 33">
                  <a:extLst>
                    <a:ext uri="{FF2B5EF4-FFF2-40B4-BE49-F238E27FC236}">
                      <a16:creationId xmlns:a16="http://schemas.microsoft.com/office/drawing/2014/main" id="{09DF59CB-4748-45F6-91D2-1E8112406B5B}"/>
                    </a:ext>
                  </a:extLst>
                </p:cNvPr>
                <p:cNvSpPr/>
                <p:nvPr/>
              </p:nvSpPr>
              <p:spPr>
                <a:xfrm>
                  <a:off x="3702905" y="3088970"/>
                  <a:ext cx="1880817" cy="1024312"/>
                </a:xfrm>
                <a:custGeom>
                  <a:avLst/>
                  <a:gdLst>
                    <a:gd name="connsiteX0" fmla="*/ 512156 w 1880818"/>
                    <a:gd name="connsiteY0" fmla="*/ 0 h 1024312"/>
                    <a:gd name="connsiteX1" fmla="*/ 1368662 w 1880818"/>
                    <a:gd name="connsiteY1" fmla="*/ 0 h 1024312"/>
                    <a:gd name="connsiteX2" fmla="*/ 1880818 w 1880818"/>
                    <a:gd name="connsiteY2" fmla="*/ 512156 h 1024312"/>
                    <a:gd name="connsiteX3" fmla="*/ 1368662 w 1880818"/>
                    <a:gd name="connsiteY3" fmla="*/ 1024312 h 1024312"/>
                    <a:gd name="connsiteX4" fmla="*/ 512156 w 1880818"/>
                    <a:gd name="connsiteY4" fmla="*/ 1024312 h 1024312"/>
                    <a:gd name="connsiteX5" fmla="*/ 0 w 1880818"/>
                    <a:gd name="connsiteY5" fmla="*/ 512156 h 1024312"/>
                    <a:gd name="connsiteX6" fmla="*/ 512156 w 1880818"/>
                    <a:gd name="connsiteY6" fmla="*/ 0 h 102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80818" h="1024312">
                      <a:moveTo>
                        <a:pt x="512156" y="0"/>
                      </a:moveTo>
                      <a:lnTo>
                        <a:pt x="1368662" y="0"/>
                      </a:lnTo>
                      <a:cubicBezTo>
                        <a:pt x="1651518" y="0"/>
                        <a:pt x="1880818" y="229300"/>
                        <a:pt x="1880818" y="512156"/>
                      </a:cubicBezTo>
                      <a:cubicBezTo>
                        <a:pt x="1880818" y="795012"/>
                        <a:pt x="1651518" y="1024312"/>
                        <a:pt x="1368662" y="1024312"/>
                      </a:cubicBezTo>
                      <a:lnTo>
                        <a:pt x="512156" y="1024312"/>
                      </a:lnTo>
                      <a:cubicBezTo>
                        <a:pt x="229300" y="1024312"/>
                        <a:pt x="0" y="795012"/>
                        <a:pt x="0" y="512156"/>
                      </a:cubicBezTo>
                      <a:cubicBezTo>
                        <a:pt x="0" y="229300"/>
                        <a:pt x="229300" y="0"/>
                        <a:pt x="512156" y="0"/>
                      </a:cubicBezTo>
                      <a:close/>
                    </a:path>
                  </a:pathLst>
                </a:custGeom>
                <a:solidFill>
                  <a:schemeClr val="accent4">
                    <a:alpha val="5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7" name="Oval 69">
                  <a:extLst>
                    <a:ext uri="{FF2B5EF4-FFF2-40B4-BE49-F238E27FC236}">
                      <a16:creationId xmlns:a16="http://schemas.microsoft.com/office/drawing/2014/main" id="{AD4706AA-1086-4D7E-A53B-1E3F31A299B0}"/>
                    </a:ext>
                  </a:extLst>
                </p:cNvPr>
                <p:cNvSpPr/>
                <p:nvPr/>
              </p:nvSpPr>
              <p:spPr>
                <a:xfrm>
                  <a:off x="3820665" y="3184924"/>
                  <a:ext cx="822650" cy="82264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innerShdw dist="25400" dir="27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1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07</a:t>
                  </a:r>
                </a:p>
              </p:txBody>
            </p:sp>
          </p:grpSp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2EC1DBDD-BF6E-483A-A4A1-77E5BB1C407E}"/>
                  </a:ext>
                </a:extLst>
              </p:cNvPr>
              <p:cNvGrpSpPr/>
              <p:nvPr/>
            </p:nvGrpSpPr>
            <p:grpSpPr>
              <a:xfrm>
                <a:off x="6608278" y="3088970"/>
                <a:ext cx="1880817" cy="1024312"/>
                <a:chOff x="6608278" y="3088970"/>
                <a:chExt cx="1880817" cy="1024312"/>
              </a:xfrm>
            </p:grpSpPr>
            <p:sp>
              <p:nvSpPr>
                <p:cNvPr id="24" name="Freeform: Shape 37">
                  <a:extLst>
                    <a:ext uri="{FF2B5EF4-FFF2-40B4-BE49-F238E27FC236}">
                      <a16:creationId xmlns:a16="http://schemas.microsoft.com/office/drawing/2014/main" id="{478A4532-EC5D-4EFC-A801-D5930F891D45}"/>
                    </a:ext>
                  </a:extLst>
                </p:cNvPr>
                <p:cNvSpPr/>
                <p:nvPr/>
              </p:nvSpPr>
              <p:spPr>
                <a:xfrm>
                  <a:off x="6608278" y="3088970"/>
                  <a:ext cx="1880817" cy="1024312"/>
                </a:xfrm>
                <a:custGeom>
                  <a:avLst/>
                  <a:gdLst>
                    <a:gd name="connsiteX0" fmla="*/ 512156 w 1880818"/>
                    <a:gd name="connsiteY0" fmla="*/ 0 h 1024312"/>
                    <a:gd name="connsiteX1" fmla="*/ 1368662 w 1880818"/>
                    <a:gd name="connsiteY1" fmla="*/ 0 h 1024312"/>
                    <a:gd name="connsiteX2" fmla="*/ 1880818 w 1880818"/>
                    <a:gd name="connsiteY2" fmla="*/ 512156 h 1024312"/>
                    <a:gd name="connsiteX3" fmla="*/ 1368662 w 1880818"/>
                    <a:gd name="connsiteY3" fmla="*/ 1024312 h 1024312"/>
                    <a:gd name="connsiteX4" fmla="*/ 512156 w 1880818"/>
                    <a:gd name="connsiteY4" fmla="*/ 1024312 h 1024312"/>
                    <a:gd name="connsiteX5" fmla="*/ 0 w 1880818"/>
                    <a:gd name="connsiteY5" fmla="*/ 512156 h 1024312"/>
                    <a:gd name="connsiteX6" fmla="*/ 512156 w 1880818"/>
                    <a:gd name="connsiteY6" fmla="*/ 0 h 102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80818" h="1024312">
                      <a:moveTo>
                        <a:pt x="512156" y="0"/>
                      </a:moveTo>
                      <a:lnTo>
                        <a:pt x="1368662" y="0"/>
                      </a:lnTo>
                      <a:cubicBezTo>
                        <a:pt x="1651518" y="0"/>
                        <a:pt x="1880818" y="229300"/>
                        <a:pt x="1880818" y="512156"/>
                      </a:cubicBezTo>
                      <a:cubicBezTo>
                        <a:pt x="1880818" y="795012"/>
                        <a:pt x="1651518" y="1024312"/>
                        <a:pt x="1368662" y="1024312"/>
                      </a:cubicBezTo>
                      <a:lnTo>
                        <a:pt x="512156" y="1024312"/>
                      </a:lnTo>
                      <a:cubicBezTo>
                        <a:pt x="229300" y="1024312"/>
                        <a:pt x="0" y="795012"/>
                        <a:pt x="0" y="512156"/>
                      </a:cubicBezTo>
                      <a:cubicBezTo>
                        <a:pt x="0" y="229300"/>
                        <a:pt x="229300" y="0"/>
                        <a:pt x="512156" y="0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  <a:alpha val="5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Oval 72">
                  <a:extLst>
                    <a:ext uri="{FF2B5EF4-FFF2-40B4-BE49-F238E27FC236}">
                      <a16:creationId xmlns:a16="http://schemas.microsoft.com/office/drawing/2014/main" id="{582F99F7-C916-4192-B3C9-47C8E15F38F3}"/>
                    </a:ext>
                  </a:extLst>
                </p:cNvPr>
                <p:cNvSpPr/>
                <p:nvPr/>
              </p:nvSpPr>
              <p:spPr>
                <a:xfrm>
                  <a:off x="7492097" y="3184921"/>
                  <a:ext cx="822648" cy="82264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dist="25400" dir="27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1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03</a:t>
                  </a:r>
                </a:p>
              </p:txBody>
            </p:sp>
          </p:grpSp>
        </p:grpSp>
        <p:sp>
          <p:nvSpPr>
            <p:cNvPr id="13" name="Freeform: Shape 50">
              <a:extLst>
                <a:ext uri="{FF2B5EF4-FFF2-40B4-BE49-F238E27FC236}">
                  <a16:creationId xmlns:a16="http://schemas.microsoft.com/office/drawing/2014/main" id="{89D3BAFF-499D-48A0-BED1-9267FD48D891}"/>
                </a:ext>
              </a:extLst>
            </p:cNvPr>
            <p:cNvSpPr/>
            <p:nvPr/>
          </p:nvSpPr>
          <p:spPr>
            <a:xfrm>
              <a:off x="4367530" y="3353402"/>
              <a:ext cx="408725" cy="407339"/>
            </a:xfrm>
            <a:custGeom>
              <a:avLst/>
              <a:gdLst>
                <a:gd name="connsiteX0" fmla="*/ 183438 w 767138"/>
                <a:gd name="connsiteY0" fmla="*/ 531960 h 764538"/>
                <a:gd name="connsiteX1" fmla="*/ 201866 w 767138"/>
                <a:gd name="connsiteY1" fmla="*/ 555587 h 764538"/>
                <a:gd name="connsiteX2" fmla="*/ 211391 w 767138"/>
                <a:gd name="connsiteY2" fmla="*/ 600354 h 764538"/>
                <a:gd name="connsiteX3" fmla="*/ 93281 w 767138"/>
                <a:gd name="connsiteY3" fmla="*/ 664172 h 764538"/>
                <a:gd name="connsiteX4" fmla="*/ 157098 w 767138"/>
                <a:gd name="connsiteY4" fmla="*/ 546062 h 764538"/>
                <a:gd name="connsiteX5" fmla="*/ 175211 w 767138"/>
                <a:gd name="connsiteY5" fmla="*/ 532147 h 764538"/>
                <a:gd name="connsiteX6" fmla="*/ 183438 w 767138"/>
                <a:gd name="connsiteY6" fmla="*/ 531960 h 764538"/>
                <a:gd name="connsiteX7" fmla="*/ 484758 w 767138"/>
                <a:gd name="connsiteY7" fmla="*/ 525107 h 764538"/>
                <a:gd name="connsiteX8" fmla="*/ 499998 w 767138"/>
                <a:gd name="connsiteY8" fmla="*/ 564159 h 764538"/>
                <a:gd name="connsiteX9" fmla="*/ 492378 w 767138"/>
                <a:gd name="connsiteY9" fmla="*/ 602259 h 764538"/>
                <a:gd name="connsiteX10" fmla="*/ 340930 w 767138"/>
                <a:gd name="connsiteY10" fmla="*/ 753707 h 764538"/>
                <a:gd name="connsiteX11" fmla="*/ 280923 w 767138"/>
                <a:gd name="connsiteY11" fmla="*/ 721322 h 764538"/>
                <a:gd name="connsiteX12" fmla="*/ 310450 w 767138"/>
                <a:gd name="connsiteY12" fmla="*/ 586067 h 764538"/>
                <a:gd name="connsiteX13" fmla="*/ 484758 w 767138"/>
                <a:gd name="connsiteY13" fmla="*/ 525107 h 764538"/>
                <a:gd name="connsiteX14" fmla="*/ 179840 w 767138"/>
                <a:gd name="connsiteY14" fmla="*/ 262574 h 764538"/>
                <a:gd name="connsiteX15" fmla="*/ 199961 w 767138"/>
                <a:gd name="connsiteY15" fmla="*/ 264122 h 764538"/>
                <a:gd name="connsiteX16" fmla="*/ 232346 w 767138"/>
                <a:gd name="connsiteY16" fmla="*/ 276505 h 764538"/>
                <a:gd name="connsiteX17" fmla="*/ 169481 w 767138"/>
                <a:gd name="connsiteY17" fmla="*/ 454622 h 764538"/>
                <a:gd name="connsiteX18" fmla="*/ 42798 w 767138"/>
                <a:gd name="connsiteY18" fmla="*/ 483197 h 764538"/>
                <a:gd name="connsiteX19" fmla="*/ 10413 w 767138"/>
                <a:gd name="connsiteY19" fmla="*/ 423190 h 764538"/>
                <a:gd name="connsiteX20" fmla="*/ 161861 w 767138"/>
                <a:gd name="connsiteY20" fmla="*/ 271742 h 764538"/>
                <a:gd name="connsiteX21" fmla="*/ 179840 w 767138"/>
                <a:gd name="connsiteY21" fmla="*/ 262574 h 764538"/>
                <a:gd name="connsiteX22" fmla="*/ 548695 w 767138"/>
                <a:gd name="connsiteY22" fmla="*/ 151489 h 764538"/>
                <a:gd name="connsiteX23" fmla="*/ 508571 w 767138"/>
                <a:gd name="connsiteY23" fmla="*/ 167920 h 764538"/>
                <a:gd name="connsiteX24" fmla="*/ 508571 w 767138"/>
                <a:gd name="connsiteY24" fmla="*/ 248882 h 764538"/>
                <a:gd name="connsiteX25" fmla="*/ 589533 w 767138"/>
                <a:gd name="connsiteY25" fmla="*/ 248882 h 764538"/>
                <a:gd name="connsiteX26" fmla="*/ 589533 w 767138"/>
                <a:gd name="connsiteY26" fmla="*/ 167920 h 764538"/>
                <a:gd name="connsiteX27" fmla="*/ 548695 w 767138"/>
                <a:gd name="connsiteY27" fmla="*/ 151489 h 764538"/>
                <a:gd name="connsiteX28" fmla="*/ 540956 w 767138"/>
                <a:gd name="connsiteY28" fmla="*/ 43142 h 764538"/>
                <a:gd name="connsiteX29" fmla="*/ 642873 w 767138"/>
                <a:gd name="connsiteY29" fmla="*/ 113627 h 764538"/>
                <a:gd name="connsiteX30" fmla="*/ 715263 w 767138"/>
                <a:gd name="connsiteY30" fmla="*/ 218402 h 764538"/>
                <a:gd name="connsiteX31" fmla="*/ 591438 w 767138"/>
                <a:gd name="connsiteY31" fmla="*/ 399377 h 764538"/>
                <a:gd name="connsiteX32" fmla="*/ 261873 w 767138"/>
                <a:gd name="connsiteY32" fmla="*/ 554635 h 764538"/>
                <a:gd name="connsiteX33" fmla="*/ 202818 w 767138"/>
                <a:gd name="connsiteY33" fmla="*/ 495580 h 764538"/>
                <a:gd name="connsiteX34" fmla="*/ 359028 w 767138"/>
                <a:gd name="connsiteY34" fmla="*/ 166967 h 764538"/>
                <a:gd name="connsiteX35" fmla="*/ 540956 w 767138"/>
                <a:gd name="connsiteY35" fmla="*/ 43142 h 764538"/>
                <a:gd name="connsiteX36" fmla="*/ 740669 w 767138"/>
                <a:gd name="connsiteY36" fmla="*/ 11 h 764538"/>
                <a:gd name="connsiteX37" fmla="*/ 762889 w 767138"/>
                <a:gd name="connsiteY37" fmla="*/ 5042 h 764538"/>
                <a:gd name="connsiteX38" fmla="*/ 733361 w 767138"/>
                <a:gd name="connsiteY38" fmla="*/ 167920 h 764538"/>
                <a:gd name="connsiteX39" fmla="*/ 670496 w 767138"/>
                <a:gd name="connsiteY39" fmla="*/ 87910 h 764538"/>
                <a:gd name="connsiteX40" fmla="*/ 592391 w 767138"/>
                <a:gd name="connsiteY40" fmla="*/ 25997 h 764538"/>
                <a:gd name="connsiteX41" fmla="*/ 740669 w 767138"/>
                <a:gd name="connsiteY41" fmla="*/ 11 h 7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7138" h="764538">
                  <a:moveTo>
                    <a:pt x="183438" y="531960"/>
                  </a:moveTo>
                  <a:cubicBezTo>
                    <a:pt x="190146" y="535127"/>
                    <a:pt x="193294" y="547015"/>
                    <a:pt x="201866" y="555587"/>
                  </a:cubicBezTo>
                  <a:cubicBezTo>
                    <a:pt x="217106" y="569874"/>
                    <a:pt x="242823" y="567969"/>
                    <a:pt x="211391" y="600354"/>
                  </a:cubicBezTo>
                  <a:cubicBezTo>
                    <a:pt x="179958" y="631787"/>
                    <a:pt x="108521" y="679412"/>
                    <a:pt x="93281" y="664172"/>
                  </a:cubicBezTo>
                  <a:cubicBezTo>
                    <a:pt x="78993" y="648932"/>
                    <a:pt x="125666" y="577494"/>
                    <a:pt x="157098" y="546062"/>
                  </a:cubicBezTo>
                  <a:cubicBezTo>
                    <a:pt x="164957" y="538204"/>
                    <a:pt x="170731" y="533918"/>
                    <a:pt x="175211" y="532147"/>
                  </a:cubicBezTo>
                  <a:cubicBezTo>
                    <a:pt x="178571" y="530818"/>
                    <a:pt x="181202" y="530904"/>
                    <a:pt x="183438" y="531960"/>
                  </a:cubicBezTo>
                  <a:close/>
                  <a:moveTo>
                    <a:pt x="484758" y="525107"/>
                  </a:moveTo>
                  <a:lnTo>
                    <a:pt x="499998" y="564159"/>
                  </a:lnTo>
                  <a:cubicBezTo>
                    <a:pt x="505713" y="577495"/>
                    <a:pt x="501903" y="592734"/>
                    <a:pt x="492378" y="602259"/>
                  </a:cubicBezTo>
                  <a:lnTo>
                    <a:pt x="340930" y="753707"/>
                  </a:lnTo>
                  <a:cubicBezTo>
                    <a:pt x="315213" y="779424"/>
                    <a:pt x="273303" y="755612"/>
                    <a:pt x="280923" y="721322"/>
                  </a:cubicBezTo>
                  <a:lnTo>
                    <a:pt x="310450" y="586067"/>
                  </a:lnTo>
                  <a:cubicBezTo>
                    <a:pt x="359980" y="576542"/>
                    <a:pt x="420940" y="558445"/>
                    <a:pt x="484758" y="525107"/>
                  </a:cubicBezTo>
                  <a:close/>
                  <a:moveTo>
                    <a:pt x="179840" y="262574"/>
                  </a:moveTo>
                  <a:cubicBezTo>
                    <a:pt x="186388" y="261265"/>
                    <a:pt x="193294" y="261741"/>
                    <a:pt x="199961" y="264122"/>
                  </a:cubicBezTo>
                  <a:lnTo>
                    <a:pt x="232346" y="276505"/>
                  </a:lnTo>
                  <a:cubicBezTo>
                    <a:pt x="197103" y="343180"/>
                    <a:pt x="179958" y="406997"/>
                    <a:pt x="169481" y="454622"/>
                  </a:cubicBezTo>
                  <a:lnTo>
                    <a:pt x="42798" y="483197"/>
                  </a:lnTo>
                  <a:cubicBezTo>
                    <a:pt x="8508" y="490817"/>
                    <a:pt x="-14352" y="447955"/>
                    <a:pt x="10413" y="423190"/>
                  </a:cubicBezTo>
                  <a:lnTo>
                    <a:pt x="161861" y="271742"/>
                  </a:lnTo>
                  <a:cubicBezTo>
                    <a:pt x="167100" y="266979"/>
                    <a:pt x="173291" y="263884"/>
                    <a:pt x="179840" y="262574"/>
                  </a:cubicBezTo>
                  <a:close/>
                  <a:moveTo>
                    <a:pt x="548695" y="151489"/>
                  </a:moveTo>
                  <a:cubicBezTo>
                    <a:pt x="534050" y="151489"/>
                    <a:pt x="519525" y="156966"/>
                    <a:pt x="508571" y="167920"/>
                  </a:cubicBezTo>
                  <a:cubicBezTo>
                    <a:pt x="486663" y="190780"/>
                    <a:pt x="486663" y="226975"/>
                    <a:pt x="508571" y="248882"/>
                  </a:cubicBezTo>
                  <a:cubicBezTo>
                    <a:pt x="531431" y="270790"/>
                    <a:pt x="567626" y="270790"/>
                    <a:pt x="589533" y="248882"/>
                  </a:cubicBezTo>
                  <a:cubicBezTo>
                    <a:pt x="611441" y="226975"/>
                    <a:pt x="611441" y="190780"/>
                    <a:pt x="589533" y="167920"/>
                  </a:cubicBezTo>
                  <a:cubicBezTo>
                    <a:pt x="578103" y="156966"/>
                    <a:pt x="563339" y="151489"/>
                    <a:pt x="548695" y="151489"/>
                  </a:cubicBezTo>
                  <a:close/>
                  <a:moveTo>
                    <a:pt x="540956" y="43142"/>
                  </a:moveTo>
                  <a:cubicBezTo>
                    <a:pt x="572388" y="55525"/>
                    <a:pt x="608583" y="80289"/>
                    <a:pt x="642873" y="113627"/>
                  </a:cubicBezTo>
                  <a:cubicBezTo>
                    <a:pt x="678116" y="149822"/>
                    <a:pt x="702881" y="186970"/>
                    <a:pt x="715263" y="218402"/>
                  </a:cubicBezTo>
                  <a:cubicBezTo>
                    <a:pt x="692403" y="274600"/>
                    <a:pt x="653351" y="337465"/>
                    <a:pt x="591438" y="399377"/>
                  </a:cubicBezTo>
                  <a:cubicBezTo>
                    <a:pt x="478091" y="512725"/>
                    <a:pt x="339978" y="545110"/>
                    <a:pt x="261873" y="554635"/>
                  </a:cubicBezTo>
                  <a:lnTo>
                    <a:pt x="202818" y="495580"/>
                  </a:lnTo>
                  <a:cubicBezTo>
                    <a:pt x="212343" y="417475"/>
                    <a:pt x="245681" y="280315"/>
                    <a:pt x="359028" y="166967"/>
                  </a:cubicBezTo>
                  <a:cubicBezTo>
                    <a:pt x="420941" y="105055"/>
                    <a:pt x="484758" y="66002"/>
                    <a:pt x="540956" y="43142"/>
                  </a:cubicBezTo>
                  <a:close/>
                  <a:moveTo>
                    <a:pt x="740669" y="11"/>
                  </a:moveTo>
                  <a:cubicBezTo>
                    <a:pt x="751697" y="160"/>
                    <a:pt x="759556" y="1708"/>
                    <a:pt x="762889" y="5042"/>
                  </a:cubicBezTo>
                  <a:cubicBezTo>
                    <a:pt x="777176" y="18377"/>
                    <a:pt x="752411" y="94577"/>
                    <a:pt x="733361" y="167920"/>
                  </a:cubicBezTo>
                  <a:cubicBezTo>
                    <a:pt x="718121" y="141250"/>
                    <a:pt x="697166" y="114580"/>
                    <a:pt x="670496" y="87910"/>
                  </a:cubicBezTo>
                  <a:cubicBezTo>
                    <a:pt x="644779" y="62192"/>
                    <a:pt x="618108" y="41237"/>
                    <a:pt x="592391" y="25997"/>
                  </a:cubicBezTo>
                  <a:cubicBezTo>
                    <a:pt x="645970" y="11709"/>
                    <a:pt x="707585" y="-435"/>
                    <a:pt x="740669" y="11"/>
                  </a:cubicBez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TextBox 45">
              <a:extLst>
                <a:ext uri="{FF2B5EF4-FFF2-40B4-BE49-F238E27FC236}">
                  <a16:creationId xmlns:a16="http://schemas.microsoft.com/office/drawing/2014/main" id="{837E752F-53ED-4D41-A185-F5F0475635E5}"/>
                </a:ext>
              </a:extLst>
            </p:cNvPr>
            <p:cNvSpPr txBox="1"/>
            <p:nvPr/>
          </p:nvSpPr>
          <p:spPr>
            <a:xfrm>
              <a:off x="7211586" y="2692679"/>
              <a:ext cx="2580153" cy="16864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cs-CZ" sz="1200" b="1" noProof="1">
                  <a:solidFill>
                    <a:schemeClr val="bg1">
                      <a:lumMod val="50000"/>
                    </a:schemeClr>
                  </a:solidFill>
                </a:rPr>
                <a:t>Podpora environmentální a klimatické politiky, </a:t>
              </a:r>
            </a:p>
            <a:p>
              <a:pPr algn="ctr">
                <a:spcAft>
                  <a:spcPts val="0"/>
                </a:spcAft>
              </a:pPr>
              <a:r>
                <a:rPr lang="cs-CZ" sz="1200" noProof="1">
                  <a:solidFill>
                    <a:schemeClr val="bg1">
                      <a:lumMod val="50000"/>
                    </a:schemeClr>
                  </a:solidFill>
                </a:rPr>
                <a:t>která bude</a:t>
              </a:r>
            </a:p>
            <a:p>
              <a:pPr algn="ctr">
                <a:spcAft>
                  <a:spcPts val="300"/>
                </a:spcAft>
              </a:pPr>
              <a:r>
                <a:rPr lang="cs-CZ" sz="1200" i="1" dirty="0">
                  <a:solidFill>
                    <a:srgbClr val="7F7F7F"/>
                  </a:solidFill>
                </a:rPr>
                <a:t>založená na datech </a:t>
              </a:r>
              <a:r>
                <a:rPr lang="cs-CZ" sz="1200" b="1" i="1" dirty="0">
                  <a:solidFill>
                    <a:srgbClr val="7F7F7F"/>
                  </a:solidFill>
                </a:rPr>
                <a:t>reálného</a:t>
              </a:r>
              <a:r>
                <a:rPr lang="cs-CZ" sz="1200" i="1" dirty="0">
                  <a:solidFill>
                    <a:srgbClr val="7F7F7F"/>
                  </a:solidFill>
                </a:rPr>
                <a:t> využití zem. půdy</a:t>
              </a:r>
              <a:r>
                <a:rPr lang="cs-CZ" sz="1200" i="1" dirty="0">
                  <a:solidFill>
                    <a:srgbClr val="CACACA"/>
                  </a:solidFill>
                </a:rPr>
                <a:t>.</a:t>
              </a:r>
            </a:p>
          </p:txBody>
        </p:sp>
        <p:sp>
          <p:nvSpPr>
            <p:cNvPr id="15" name="TextBox 48">
              <a:extLst>
                <a:ext uri="{FF2B5EF4-FFF2-40B4-BE49-F238E27FC236}">
                  <a16:creationId xmlns:a16="http://schemas.microsoft.com/office/drawing/2014/main" id="{AB214CFA-397E-42FA-8E5B-CDD3B2A9C7F7}"/>
                </a:ext>
              </a:extLst>
            </p:cNvPr>
            <p:cNvSpPr txBox="1"/>
            <p:nvPr/>
          </p:nvSpPr>
          <p:spPr>
            <a:xfrm>
              <a:off x="6784307" y="4557475"/>
              <a:ext cx="2984251" cy="123669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5"/>
                  </a:solidFill>
                </a:rPr>
                <a:t>Podpora farmářů při plnění podmínek způsobilosti</a:t>
              </a:r>
            </a:p>
            <a:p>
              <a:pPr algn="ctr"/>
              <a:r>
                <a:rPr lang="cs-CZ" sz="1200" i="1" noProof="1">
                  <a:solidFill>
                    <a:schemeClr val="accent5"/>
                  </a:solidFill>
                </a:rPr>
                <a:t>Vybudováním preventivních a poradenských systémů využívající družicová data.</a:t>
              </a:r>
              <a:r>
                <a:rPr lang="cs-CZ" sz="1200" b="1" noProof="1">
                  <a:solidFill>
                    <a:schemeClr val="accent5"/>
                  </a:solidFill>
                </a:rPr>
                <a:t> </a:t>
              </a:r>
              <a:endParaRPr lang="en-US" sz="1200" b="1" noProof="1">
                <a:solidFill>
                  <a:schemeClr val="accent5"/>
                </a:solidFill>
              </a:endParaRP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7E3AAFDE-D362-44BE-BA75-1E8B58D94DC3}"/>
                </a:ext>
              </a:extLst>
            </p:cNvPr>
            <p:cNvSpPr txBox="1"/>
            <p:nvPr/>
          </p:nvSpPr>
          <p:spPr>
            <a:xfrm>
              <a:off x="460715" y="5068486"/>
              <a:ext cx="2194560" cy="89941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400" b="1" noProof="1">
                  <a:solidFill>
                    <a:schemeClr val="tx2"/>
                  </a:solidFill>
                </a:rPr>
                <a:t>Realizace kontrol pomocí monitoringu</a:t>
              </a:r>
              <a:endParaRPr lang="en-US" sz="1400" b="1" noProof="1">
                <a:solidFill>
                  <a:schemeClr val="tx2"/>
                </a:solidFill>
              </a:endParaRPr>
            </a:p>
          </p:txBody>
        </p:sp>
        <p:sp>
          <p:nvSpPr>
            <p:cNvPr id="17" name="TextBox 65">
              <a:extLst>
                <a:ext uri="{FF2B5EF4-FFF2-40B4-BE49-F238E27FC236}">
                  <a16:creationId xmlns:a16="http://schemas.microsoft.com/office/drawing/2014/main" id="{0D4DB7A8-75EE-4705-B6E3-5B24F469F158}"/>
                </a:ext>
              </a:extLst>
            </p:cNvPr>
            <p:cNvSpPr txBox="1"/>
            <p:nvPr/>
          </p:nvSpPr>
          <p:spPr>
            <a:xfrm>
              <a:off x="673185" y="1275377"/>
              <a:ext cx="2194560" cy="56213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1"/>
                  </a:solidFill>
                </a:rPr>
                <a:t>Cílená aktualizace LPIS</a:t>
              </a:r>
              <a:endParaRPr lang="en-US" sz="1200" b="1" noProof="1">
                <a:solidFill>
                  <a:schemeClr val="accent1"/>
                </a:solidFill>
              </a:endParaRPr>
            </a:p>
          </p:txBody>
        </p:sp>
        <p:sp>
          <p:nvSpPr>
            <p:cNvPr id="18" name="TextBox 70">
              <a:extLst>
                <a:ext uri="{FF2B5EF4-FFF2-40B4-BE49-F238E27FC236}">
                  <a16:creationId xmlns:a16="http://schemas.microsoft.com/office/drawing/2014/main" id="{62B8169B-6B39-480C-9085-08395E78A6C7}"/>
                </a:ext>
              </a:extLst>
            </p:cNvPr>
            <p:cNvSpPr txBox="1"/>
            <p:nvPr/>
          </p:nvSpPr>
          <p:spPr>
            <a:xfrm>
              <a:off x="6304202" y="1748453"/>
              <a:ext cx="2194560" cy="56213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3">
                      <a:lumMod val="75000"/>
                    </a:schemeClr>
                  </a:solidFill>
                </a:rPr>
                <a:t>Rozpoznání vyšší moci</a:t>
              </a:r>
              <a:endParaRPr lang="en-US" sz="1200" b="1" noProof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TextBox 76">
              <a:extLst>
                <a:ext uri="{FF2B5EF4-FFF2-40B4-BE49-F238E27FC236}">
                  <a16:creationId xmlns:a16="http://schemas.microsoft.com/office/drawing/2014/main" id="{7241AE12-BBE3-4954-A467-51D743FEE360}"/>
                </a:ext>
              </a:extLst>
            </p:cNvPr>
            <p:cNvSpPr txBox="1"/>
            <p:nvPr/>
          </p:nvSpPr>
          <p:spPr>
            <a:xfrm>
              <a:off x="377319" y="2247811"/>
              <a:ext cx="1837998" cy="191126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4">
                      <a:lumMod val="75000"/>
                    </a:schemeClr>
                  </a:solidFill>
                </a:rPr>
                <a:t>Management zemědělských zdrojů (na úrovni parcel, farem i regionů) </a:t>
              </a:r>
              <a:r>
                <a:rPr lang="cs-CZ" sz="1200" i="1" noProof="1">
                  <a:solidFill>
                    <a:schemeClr val="accent4">
                      <a:lumMod val="75000"/>
                    </a:schemeClr>
                  </a:solidFill>
                </a:rPr>
                <a:t>díky využití družicových dat v Precision farming</a:t>
              </a:r>
              <a:endParaRPr lang="en-US" sz="1200" i="1" noProof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AECD8B22-C036-4E4B-A24A-D510B32F4591}"/>
                </a:ext>
              </a:extLst>
            </p:cNvPr>
            <p:cNvSpPr txBox="1"/>
            <p:nvPr/>
          </p:nvSpPr>
          <p:spPr>
            <a:xfrm>
              <a:off x="3038745" y="5690372"/>
              <a:ext cx="3730447" cy="101184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6">
                      <a:lumMod val="75000"/>
                    </a:schemeClr>
                  </a:solidFill>
                </a:rPr>
                <a:t>Podpora výpočtu výkonnostních ukazatelů SZP</a:t>
              </a:r>
            </a:p>
            <a:p>
              <a:pPr algn="ctr"/>
              <a:r>
                <a:rPr lang="cs-CZ" sz="1200" i="1" kern="0" dirty="0">
                  <a:solidFill>
                    <a:srgbClr val="70AD47"/>
                  </a:solidFill>
                  <a:latin typeface="Verdana"/>
                </a:rPr>
                <a:t>díky vyhodnocení monitorovatelných ukazatelů změny krajiny.</a:t>
              </a:r>
              <a:endParaRPr lang="en-US" sz="1200" b="1" i="1" noProof="1">
                <a:solidFill>
                  <a:srgbClr val="70AD47"/>
                </a:solidFill>
              </a:endParaRPr>
            </a:p>
          </p:txBody>
        </p:sp>
        <p:sp>
          <p:nvSpPr>
            <p:cNvPr id="21" name="TextBox 61">
              <a:extLst>
                <a:ext uri="{FF2B5EF4-FFF2-40B4-BE49-F238E27FC236}">
                  <a16:creationId xmlns:a16="http://schemas.microsoft.com/office/drawing/2014/main" id="{080D7989-0815-443B-B8FC-46111EA111D2}"/>
                </a:ext>
              </a:extLst>
            </p:cNvPr>
            <p:cNvSpPr txBox="1"/>
            <p:nvPr/>
          </p:nvSpPr>
          <p:spPr>
            <a:xfrm>
              <a:off x="2929900" y="659304"/>
              <a:ext cx="4007292" cy="78699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cs-CZ" sz="1200" b="1" noProof="1">
                  <a:solidFill>
                    <a:schemeClr val="accent2"/>
                  </a:solidFill>
                </a:rPr>
                <a:t>Claimless systém pro podávání žádostí, </a:t>
              </a:r>
              <a:r>
                <a:rPr lang="cs-CZ" sz="1200" i="1" noProof="1">
                  <a:solidFill>
                    <a:schemeClr val="accent2"/>
                  </a:solidFill>
                </a:rPr>
                <a:t>ve kterém je deklarace žádosti převzatá z registrů a satelitních dat.</a:t>
              </a:r>
            </a:p>
          </p:txBody>
        </p:sp>
      </p:grpSp>
      <p:sp>
        <p:nvSpPr>
          <p:cNvPr id="43" name="Obdélník 42"/>
          <p:cNvSpPr/>
          <p:nvPr/>
        </p:nvSpPr>
        <p:spPr>
          <a:xfrm>
            <a:off x="3169900" y="4902704"/>
            <a:ext cx="2218416" cy="10150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4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8542" t="21179" r="21599" b="12266"/>
          <a:stretch/>
        </p:blipFill>
        <p:spPr>
          <a:xfrm>
            <a:off x="4295801" y="-99392"/>
            <a:ext cx="9937105" cy="74614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-8334" y="2184782"/>
            <a:ext cx="6300191" cy="289310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2667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PROČ NOVÝ SYSTÉM KONTROLY?</a:t>
            </a:r>
          </a:p>
          <a:p>
            <a:pPr marL="533400" algn="l"/>
            <a:endParaRPr lang="cs-CZ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0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69951320"/>
              </p:ext>
            </p:extLst>
          </p:nvPr>
        </p:nvGraphicFramePr>
        <p:xfrm>
          <a:off x="1342271" y="845664"/>
          <a:ext cx="9072717" cy="5617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5796" y="65397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Proč Monitorovací přístup?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6021" y="1753554"/>
            <a:ext cx="8496464" cy="4884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	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7368" y="804224"/>
            <a:ext cx="3302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cs-CZ" sz="2000" dirty="0">
                <a:solidFill>
                  <a:srgbClr val="C00000"/>
                </a:solidFill>
              </a:rPr>
              <a:t>VÝHODY ZAVEDENÍ</a:t>
            </a:r>
          </a:p>
        </p:txBody>
      </p:sp>
    </p:spTree>
    <p:extLst>
      <p:ext uri="{BB962C8B-B14F-4D97-AF65-F5344CB8AC3E}">
        <p14:creationId xmlns:p14="http://schemas.microsoft.com/office/powerpoint/2010/main" val="2730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9976" y="44624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Proč Monitorovací přístup?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992" y="1947858"/>
            <a:ext cx="5400600" cy="413017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21600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dirty="0"/>
              <a:t>Nahrazení časově náročných KNM </a:t>
            </a:r>
            <a:r>
              <a:rPr lang="cs-CZ" dirty="0">
                <a:solidFill>
                  <a:srgbClr val="C00000"/>
                </a:solidFill>
              </a:rPr>
              <a:t>administrativně jednoduššími</a:t>
            </a:r>
            <a:r>
              <a:rPr lang="cs-CZ" dirty="0"/>
              <a:t> kontrolami, čímž dojde ke zrychlení kontrol.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dirty="0"/>
              <a:t>Oproti stávajícímu systému KNM, založeném na výběru kontrolního vzorku, jsou všichni žadatelé </a:t>
            </a:r>
            <a:r>
              <a:rPr lang="cs-CZ" dirty="0">
                <a:solidFill>
                  <a:srgbClr val="C00000"/>
                </a:solidFill>
              </a:rPr>
              <a:t>zatíženi kontrolou stejně</a:t>
            </a:r>
            <a:r>
              <a:rPr lang="cs-CZ" dirty="0"/>
              <a:t>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dirty="0"/>
              <a:t>Preventivní upozornění v případech, kdy se blíží termín a z monitoringu není stále patrné splnění podmínky, tzv. </a:t>
            </a:r>
            <a:r>
              <a:rPr lang="cs-CZ" dirty="0">
                <a:solidFill>
                  <a:srgbClr val="C00000"/>
                </a:solidFill>
              </a:rPr>
              <a:t>Alerty</a:t>
            </a:r>
            <a:r>
              <a:rPr lang="cs-CZ" dirty="0"/>
              <a:t>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dirty="0">
                <a:solidFill>
                  <a:srgbClr val="C00000"/>
                </a:solidFill>
              </a:rPr>
              <a:t>Minimalizace sankcí </a:t>
            </a:r>
            <a:r>
              <a:rPr lang="cs-CZ" dirty="0"/>
              <a:t>za chybnou deklaraci, díky průběžnému zveřejňování výsledků kontroly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možnosti </a:t>
            </a:r>
            <a:r>
              <a:rPr lang="cs-CZ" dirty="0">
                <a:solidFill>
                  <a:srgbClr val="C00000"/>
                </a:solidFill>
              </a:rPr>
              <a:t>podniknout nápravná opatření.</a:t>
            </a:r>
            <a:endParaRPr lang="cs-CZ" dirty="0"/>
          </a:p>
          <a:p>
            <a:pPr>
              <a:lnSpc>
                <a:spcPct val="107000"/>
              </a:lnSpc>
            </a:pPr>
            <a:endParaRPr lang="cs-CZ" sz="1000" dirty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593797" y="2125671"/>
            <a:ext cx="5598203" cy="2878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21600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34A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sz="1700" dirty="0">
                <a:solidFill>
                  <a:srgbClr val="005334"/>
                </a:solidFill>
              </a:rPr>
              <a:t>Snížení nákladů </a:t>
            </a:r>
            <a:r>
              <a:rPr lang="cs-CZ" sz="1700" dirty="0"/>
              <a:t>na kontroly na místě díky </a:t>
            </a:r>
            <a:r>
              <a:rPr lang="cs-CZ" sz="1700" dirty="0">
                <a:solidFill>
                  <a:srgbClr val="C00000"/>
                </a:solidFill>
              </a:rPr>
              <a:t>automatizaci</a:t>
            </a:r>
            <a:r>
              <a:rPr lang="cs-CZ" sz="1700" dirty="0"/>
              <a:t>.</a:t>
            </a:r>
          </a:p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sz="1700" dirty="0"/>
              <a:t>Možnost ověření plnění podmínek </a:t>
            </a:r>
            <a:r>
              <a:rPr lang="cs-CZ" sz="1700" dirty="0" smtClean="0"/>
              <a:t/>
            </a:r>
            <a:br>
              <a:rPr lang="cs-CZ" sz="1700" dirty="0" smtClean="0"/>
            </a:br>
            <a:r>
              <a:rPr lang="cs-CZ" sz="1700" dirty="0" smtClean="0"/>
              <a:t>v </a:t>
            </a:r>
            <a:r>
              <a:rPr lang="cs-CZ" sz="1700" dirty="0"/>
              <a:t>kontrolním období je výrazně </a:t>
            </a:r>
            <a:r>
              <a:rPr lang="cs-CZ" sz="1700" dirty="0">
                <a:solidFill>
                  <a:srgbClr val="C00000"/>
                </a:solidFill>
              </a:rPr>
              <a:t>flexibilnější</a:t>
            </a:r>
            <a:r>
              <a:rPr lang="cs-CZ" sz="1700" dirty="0"/>
              <a:t> než při klasické KNM.</a:t>
            </a:r>
          </a:p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sz="1700" dirty="0"/>
              <a:t>Snížení nevyčerpaných finančních prostředků z EU díky </a:t>
            </a:r>
            <a:r>
              <a:rPr lang="cs-CZ" sz="1700" dirty="0">
                <a:solidFill>
                  <a:srgbClr val="C00000"/>
                </a:solidFill>
              </a:rPr>
              <a:t>snížení chybovosti žádostí</a:t>
            </a:r>
            <a:r>
              <a:rPr lang="cs-CZ" sz="1700" dirty="0"/>
              <a:t>.</a:t>
            </a:r>
          </a:p>
          <a:p>
            <a:pPr fontAlgn="auto">
              <a:spcAft>
                <a:spcPts val="60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endParaRPr lang="cs-CZ" dirty="0"/>
          </a:p>
        </p:txBody>
      </p:sp>
      <p:pic>
        <p:nvPicPr>
          <p:cNvPr id="7" name="obrázek 3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5810" y="1062896"/>
            <a:ext cx="1872208" cy="524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Farm Vector Transparent - Cartoon Farmer Png, Png Downloa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31" y="632669"/>
            <a:ext cx="1008112" cy="13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677356" y="796520"/>
            <a:ext cx="424847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rgbClr val="034A31"/>
                </a:solidFill>
              </a:rPr>
              <a:t>ZMĚNA DOSAVADNÍHO PRINCIPU</a:t>
            </a:r>
          </a:p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rgbClr val="034A31"/>
                </a:solidFill>
              </a:rPr>
              <a:t>NA </a:t>
            </a:r>
            <a:r>
              <a:rPr lang="cs-CZ" sz="2000" b="1" dirty="0">
                <a:solidFill>
                  <a:srgbClr val="C00000"/>
                </a:solidFill>
              </a:rPr>
              <a:t>PARTNERSKÝ</a:t>
            </a:r>
            <a:r>
              <a:rPr lang="cs-CZ" sz="2000" b="1" dirty="0">
                <a:solidFill>
                  <a:srgbClr val="034A31"/>
                </a:solidFill>
              </a:rPr>
              <a:t> A </a:t>
            </a:r>
            <a:r>
              <a:rPr lang="cs-CZ" sz="2000" b="1" dirty="0">
                <a:solidFill>
                  <a:srgbClr val="C00000"/>
                </a:solidFill>
              </a:rPr>
              <a:t>PREVENTIVNÍ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20136" y="5004529"/>
            <a:ext cx="3456384" cy="138499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>
            <a:defPPr>
              <a:defRPr lang="cs-CZ"/>
            </a:defPPr>
            <a:lvl1pPr marL="0" indent="0" algn="ctr">
              <a:lnSpc>
                <a:spcPct val="150000"/>
              </a:lnSpc>
              <a:defRPr sz="2000" b="1">
                <a:solidFill>
                  <a:srgbClr val="034A3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cs-CZ" dirty="0"/>
              <a:t>MONITORING </a:t>
            </a:r>
            <a:r>
              <a:rPr lang="cs-CZ" dirty="0">
                <a:solidFill>
                  <a:srgbClr val="C00000"/>
                </a:solidFill>
              </a:rPr>
              <a:t>NENÍ</a:t>
            </a:r>
            <a:r>
              <a:rPr lang="cs-CZ" dirty="0"/>
              <a:t> JEN </a:t>
            </a:r>
            <a:r>
              <a:rPr lang="cs-CZ" dirty="0">
                <a:solidFill>
                  <a:srgbClr val="C00000"/>
                </a:solidFill>
              </a:rPr>
              <a:t>NOVÝ ZPŮSOB KONTROLY</a:t>
            </a:r>
          </a:p>
          <a:p>
            <a:r>
              <a:rPr lang="cs-CZ" dirty="0"/>
              <a:t>ALE I ZMĚNA PŘÍSTUPU</a:t>
            </a:r>
          </a:p>
        </p:txBody>
      </p:sp>
    </p:spTree>
    <p:extLst>
      <p:ext uri="{BB962C8B-B14F-4D97-AF65-F5344CB8AC3E}">
        <p14:creationId xmlns:p14="http://schemas.microsoft.com/office/powerpoint/2010/main" val="28343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ffic-ligh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-26061"/>
            <a:ext cx="7017320" cy="70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2492896"/>
            <a:ext cx="6300191" cy="289310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2667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KONTROLA POMOCÍ MONITORINGU</a:t>
            </a:r>
          </a:p>
          <a:p>
            <a:pPr marL="533400" algn="l"/>
            <a:endParaRPr lang="cs-CZ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6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678009" y="-6611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Kontrola pomocí monitoringu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4" y="2849265"/>
            <a:ext cx="2354599" cy="157215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3312" y="675567"/>
            <a:ext cx="3140400" cy="391628"/>
          </a:xfrm>
          <a:prstGeom prst="rect">
            <a:avLst/>
          </a:prstGeom>
          <a:ln w="57150" cmpd="thickThin">
            <a:solidFill>
              <a:srgbClr val="00533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algn="ctr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Kontroly na místě (KNM)</a:t>
            </a:r>
          </a:p>
        </p:txBody>
      </p:sp>
      <p:pic>
        <p:nvPicPr>
          <p:cNvPr id="39" name="Obrázek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377" r="27950"/>
          <a:stretch/>
        </p:blipFill>
        <p:spPr>
          <a:xfrm>
            <a:off x="1350976" y="4300410"/>
            <a:ext cx="1826433" cy="1944276"/>
          </a:xfrm>
          <a:prstGeom prst="rect">
            <a:avLst/>
          </a:prstGeom>
        </p:spPr>
      </p:pic>
      <p:grpSp>
        <p:nvGrpSpPr>
          <p:cNvPr id="1034" name="Skupina 1033"/>
          <p:cNvGrpSpPr/>
          <p:nvPr/>
        </p:nvGrpSpPr>
        <p:grpSpPr>
          <a:xfrm>
            <a:off x="315864" y="1252630"/>
            <a:ext cx="3041551" cy="1247995"/>
            <a:chOff x="2204894" y="1241215"/>
            <a:chExt cx="3041551" cy="1247995"/>
          </a:xfrm>
        </p:grpSpPr>
        <p:grpSp>
          <p:nvGrpSpPr>
            <p:cNvPr id="1033" name="Skupina 1032"/>
            <p:cNvGrpSpPr/>
            <p:nvPr/>
          </p:nvGrpSpPr>
          <p:grpSpPr>
            <a:xfrm>
              <a:off x="2204894" y="1241215"/>
              <a:ext cx="3041551" cy="1247995"/>
              <a:chOff x="2204894" y="1241215"/>
              <a:chExt cx="3041551" cy="1247995"/>
            </a:xfrm>
          </p:grpSpPr>
          <p:sp>
            <p:nvSpPr>
              <p:cNvPr id="40" name="Zaoblený obdélník 39"/>
              <p:cNvSpPr/>
              <p:nvPr/>
            </p:nvSpPr>
            <p:spPr bwMode="auto">
              <a:xfrm>
                <a:off x="2204894" y="1241215"/>
                <a:ext cx="3041551" cy="1247995"/>
              </a:xfrm>
              <a:prstGeom prst="roundRect">
                <a:avLst>
                  <a:gd name="adj" fmla="val 8421"/>
                </a:avLst>
              </a:prstGeom>
              <a:solidFill>
                <a:srgbClr val="FFFF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square" lIns="0" rIns="0" rtlCol="0">
                <a:noAutofit/>
              </a:bodyPr>
              <a:lstStyle/>
              <a:p>
                <a:pPr algn="ctr"/>
                <a:endParaRPr lang="cs-CZ" b="1" dirty="0">
                  <a:solidFill>
                    <a:srgbClr val="0053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Zaoblený obdélník 41"/>
              <p:cNvSpPr/>
              <p:nvPr/>
            </p:nvSpPr>
            <p:spPr bwMode="auto">
              <a:xfrm>
                <a:off x="3644278" y="1260000"/>
                <a:ext cx="1587626" cy="1220400"/>
              </a:xfrm>
              <a:prstGeom prst="roundRect">
                <a:avLst>
                  <a:gd name="adj" fmla="val 635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0" name="TextovéPole 1029"/>
            <p:cNvSpPr txBox="1"/>
            <p:nvPr/>
          </p:nvSpPr>
          <p:spPr>
            <a:xfrm>
              <a:off x="2376210" y="1324800"/>
              <a:ext cx="27460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jednom okamžiku </a:t>
              </a:r>
              <a:r>
                <a:rPr lang="cs-CZ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ověření podmínky </a:t>
              </a: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cs-CZ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zároveň </a:t>
              </a: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přeměření plochy</a:t>
              </a:r>
              <a:endParaRPr lang="cs-CZ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035" name="Picture 2" descr="Trimble Geo 7X pro GIS | pro GIS |Ge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7" y="4549190"/>
            <a:ext cx="1032740" cy="15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678009" y="-6611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Kontrola pomocí monitoringu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sentinel 1 in orb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39" y="2165189"/>
            <a:ext cx="182015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511" y="4097889"/>
            <a:ext cx="1260351" cy="22442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24" y="2849265"/>
            <a:ext cx="2354599" cy="15721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553" y="3635342"/>
            <a:ext cx="2809875" cy="16573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3312" y="675567"/>
            <a:ext cx="31404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Kontroly na místě (KNM)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61749" y="5307796"/>
            <a:ext cx="3437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družic Sentinel 1 a 2 </a:t>
            </a:r>
            <a:r>
              <a:rPr lang="cs-CZ" b="1" dirty="0" smtClean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b="1" dirty="0" smtClean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doplňující data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085428" y="3449393"/>
            <a:ext cx="168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Geotagované</a:t>
            </a:r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fotky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7609528" y="2413433"/>
            <a:ext cx="759456" cy="914417"/>
          </a:xfrm>
          <a:prstGeom prst="straightConnector1">
            <a:avLst/>
          </a:prstGeom>
          <a:ln w="28575">
            <a:solidFill>
              <a:srgbClr val="034A3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7048694" y="705461"/>
            <a:ext cx="3595555" cy="391628"/>
          </a:xfrm>
          <a:prstGeom prst="rect">
            <a:avLst/>
          </a:prstGeom>
          <a:ln w="57150" cmpd="thickThin">
            <a:solidFill>
              <a:srgbClr val="00533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Kontroly pomocí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monitoringu</a:t>
            </a:r>
          </a:p>
        </p:txBody>
      </p:sp>
      <p:sp>
        <p:nvSpPr>
          <p:cNvPr id="21" name="Zaoblený obdélník 20"/>
          <p:cNvSpPr/>
          <p:nvPr/>
        </p:nvSpPr>
        <p:spPr bwMode="auto">
          <a:xfrm>
            <a:off x="6316180" y="1442143"/>
            <a:ext cx="1921331" cy="920674"/>
          </a:xfrm>
          <a:prstGeom prst="roundRect">
            <a:avLst>
              <a:gd name="adj" fmla="val 8421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lIns="0" r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Ověření </a:t>
            </a:r>
            <a:r>
              <a:rPr lang="cs-CZ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zemědělské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půdě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kern="0" dirty="0">
              <a:solidFill>
                <a:srgbClr val="034A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408" y="2132856"/>
            <a:ext cx="2255184" cy="1952088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9992252" y="4084944"/>
            <a:ext cx="2007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Kvalitní LPIS </a:t>
            </a:r>
            <a:b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Geoprostorová </a:t>
            </a:r>
            <a:r>
              <a:rPr lang="cs-CZ" b="1" dirty="0" smtClean="0">
                <a:solidFill>
                  <a:srgbClr val="034A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žádost</a:t>
            </a:r>
          </a:p>
        </p:txBody>
      </p:sp>
      <p:sp>
        <p:nvSpPr>
          <p:cNvPr id="26" name="Zaoblený obdélník 25"/>
          <p:cNvSpPr/>
          <p:nvPr/>
        </p:nvSpPr>
        <p:spPr bwMode="auto">
          <a:xfrm>
            <a:off x="9336360" y="1396778"/>
            <a:ext cx="2058756" cy="956092"/>
          </a:xfrm>
          <a:prstGeom prst="roundRect">
            <a:avLst>
              <a:gd name="adj" fmla="val 635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lIns="0" r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Ověření </a:t>
            </a:r>
            <a:r>
              <a:rPr lang="cs-CZ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výměry</a:t>
            </a:r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kterou se vyplácí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kern="0" dirty="0">
                <a:latin typeface="Arial" panose="020B0604020202020204" pitchFamily="34" charset="0"/>
                <a:cs typeface="Arial" panose="020B0604020202020204" pitchFamily="34" charset="0"/>
              </a:rPr>
              <a:t>dotace</a:t>
            </a:r>
          </a:p>
        </p:txBody>
      </p:sp>
      <p:pic>
        <p:nvPicPr>
          <p:cNvPr id="39" name="Obrázek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377" r="27950"/>
          <a:stretch/>
        </p:blipFill>
        <p:spPr>
          <a:xfrm>
            <a:off x="1350976" y="4300410"/>
            <a:ext cx="1826433" cy="1944276"/>
          </a:xfrm>
          <a:prstGeom prst="rect">
            <a:avLst/>
          </a:prstGeom>
        </p:spPr>
      </p:pic>
      <p:grpSp>
        <p:nvGrpSpPr>
          <p:cNvPr id="1034" name="Skupina 1033"/>
          <p:cNvGrpSpPr/>
          <p:nvPr/>
        </p:nvGrpSpPr>
        <p:grpSpPr>
          <a:xfrm>
            <a:off x="315864" y="1252630"/>
            <a:ext cx="3041551" cy="1247995"/>
            <a:chOff x="2204894" y="1241215"/>
            <a:chExt cx="3041551" cy="1247995"/>
          </a:xfrm>
        </p:grpSpPr>
        <p:grpSp>
          <p:nvGrpSpPr>
            <p:cNvPr id="1033" name="Skupina 1032"/>
            <p:cNvGrpSpPr/>
            <p:nvPr/>
          </p:nvGrpSpPr>
          <p:grpSpPr>
            <a:xfrm>
              <a:off x="2204894" y="1241215"/>
              <a:ext cx="3041551" cy="1247995"/>
              <a:chOff x="2204894" y="1241215"/>
              <a:chExt cx="3041551" cy="1247995"/>
            </a:xfrm>
          </p:grpSpPr>
          <p:sp>
            <p:nvSpPr>
              <p:cNvPr id="40" name="Zaoblený obdélník 39"/>
              <p:cNvSpPr/>
              <p:nvPr/>
            </p:nvSpPr>
            <p:spPr bwMode="auto">
              <a:xfrm>
                <a:off x="2204894" y="1241215"/>
                <a:ext cx="3041551" cy="1247995"/>
              </a:xfrm>
              <a:prstGeom prst="roundRect">
                <a:avLst>
                  <a:gd name="adj" fmla="val 8421"/>
                </a:avLst>
              </a:prstGeom>
              <a:solidFill>
                <a:srgbClr val="FFFF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square" lIns="0" rIns="0" rtlCol="0">
                <a:noAutofit/>
              </a:bodyPr>
              <a:lstStyle/>
              <a:p>
                <a:pPr algn="ctr"/>
                <a:endParaRPr lang="cs-CZ" b="1" dirty="0">
                  <a:solidFill>
                    <a:srgbClr val="0053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Zaoblený obdélník 41"/>
              <p:cNvSpPr/>
              <p:nvPr/>
            </p:nvSpPr>
            <p:spPr bwMode="auto">
              <a:xfrm>
                <a:off x="3644278" y="1260000"/>
                <a:ext cx="1587626" cy="1220400"/>
              </a:xfrm>
              <a:prstGeom prst="roundRect">
                <a:avLst>
                  <a:gd name="adj" fmla="val 635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0" name="TextovéPole 1029"/>
            <p:cNvSpPr txBox="1"/>
            <p:nvPr/>
          </p:nvSpPr>
          <p:spPr>
            <a:xfrm>
              <a:off x="2376210" y="1324800"/>
              <a:ext cx="27460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jednom okamžiku ověření podmínky </a:t>
              </a: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cs-CZ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zároveň </a:t>
              </a:r>
              <a:r>
                <a:rPr lang="cs-CZ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přeměření plochy</a:t>
              </a:r>
              <a:endParaRPr lang="cs-CZ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035" name="Picture 2" descr="Trimble Geo 7X pro GIS | pro GIS |Geosho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7" y="4549190"/>
            <a:ext cx="1032740" cy="15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Obdélník 1039"/>
          <p:cNvSpPr/>
          <p:nvPr/>
        </p:nvSpPr>
        <p:spPr>
          <a:xfrm>
            <a:off x="263352" y="548680"/>
            <a:ext cx="3387821" cy="590465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9" name="Šipka doprava 1028"/>
          <p:cNvSpPr/>
          <p:nvPr/>
        </p:nvSpPr>
        <p:spPr>
          <a:xfrm>
            <a:off x="2845481" y="1974402"/>
            <a:ext cx="2836261" cy="29499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cs-CZ" sz="1800" b="1" dirty="0">
                <a:solidFill>
                  <a:srgbClr val="005334"/>
                </a:solidFill>
              </a:rPr>
              <a:t>KNM jsou nahrazeny analýzou </a:t>
            </a:r>
            <a:r>
              <a:rPr lang="cs-CZ" sz="1800" b="1" u="sng" dirty="0">
                <a:solidFill>
                  <a:srgbClr val="C00000"/>
                </a:solidFill>
              </a:rPr>
              <a:t>časových řad </a:t>
            </a:r>
            <a:r>
              <a:rPr lang="cs-CZ" sz="1800" b="1" dirty="0">
                <a:solidFill>
                  <a:srgbClr val="005334"/>
                </a:solidFill>
              </a:rPr>
              <a:t>družicových </a:t>
            </a:r>
            <a:r>
              <a:rPr lang="cs-CZ" sz="1800" b="1" dirty="0" smtClean="0">
                <a:solidFill>
                  <a:srgbClr val="005334"/>
                </a:solidFill>
              </a:rPr>
              <a:t>snímků</a:t>
            </a:r>
            <a:endParaRPr lang="cs-CZ" sz="1800" b="1" dirty="0">
              <a:solidFill>
                <a:srgbClr val="005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19507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Kontrola pomocí Monitoringu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03512" y="654548"/>
            <a:ext cx="9192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cs-CZ" sz="2000" b="1" dirty="0">
                <a:solidFill>
                  <a:srgbClr val="034A31"/>
                </a:solidFill>
              </a:rPr>
              <a:t>ZMĚNA PŘÍSTUPU </a:t>
            </a:r>
            <a:r>
              <a:rPr lang="cs-CZ" sz="2000" b="1" dirty="0" smtClean="0">
                <a:solidFill>
                  <a:srgbClr val="034A31"/>
                </a:solidFill>
              </a:rPr>
              <a:t>IACS </a:t>
            </a:r>
            <a:r>
              <a:rPr lang="cs-CZ" sz="2000" b="1" dirty="0" smtClean="0">
                <a:solidFill>
                  <a:srgbClr val="C00000"/>
                </a:solidFill>
              </a:rPr>
              <a:t>! </a:t>
            </a:r>
            <a:r>
              <a:rPr lang="cs-CZ" sz="2000" b="1" dirty="0">
                <a:solidFill>
                  <a:srgbClr val="C00000"/>
                </a:solidFill>
              </a:rPr>
              <a:t>Monitoring není kontrola na místě !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695400" y="1484785"/>
            <a:ext cx="4320480" cy="2016225"/>
            <a:chOff x="971600" y="1689470"/>
            <a:chExt cx="2736558" cy="1354505"/>
          </a:xfrm>
        </p:grpSpPr>
        <p:sp>
          <p:nvSpPr>
            <p:cNvPr id="8" name="TextovéPole 7"/>
            <p:cNvSpPr txBox="1"/>
            <p:nvPr/>
          </p:nvSpPr>
          <p:spPr>
            <a:xfrm>
              <a:off x="971600" y="2016857"/>
              <a:ext cx="2736558" cy="102711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34A3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0" rIns="0" rtlCol="0" anchor="ctr">
              <a:noAutofit/>
            </a:bodyPr>
            <a:lstStyle/>
            <a:p>
              <a:pPr marL="90488" lvl="1" algn="ctr"/>
              <a:r>
                <a:rPr lang="cs-CZ" sz="2000" dirty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kontrola na místě vybraného </a:t>
              </a:r>
              <a:r>
                <a:rPr lang="cs-CZ" sz="2000" dirty="0" smtClean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cs-CZ" sz="2000" dirty="0" smtClean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vzorku </a:t>
              </a:r>
              <a:r>
                <a:rPr lang="cs-CZ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žádostí </a:t>
              </a:r>
              <a:r>
                <a:rPr lang="cs-CZ" sz="2000" dirty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(5%)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609632" y="1689470"/>
              <a:ext cx="998252" cy="2894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>
                  <a:solidFill>
                    <a:srgbClr val="3F5B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Nyní</a:t>
              </a:r>
              <a:endParaRPr lang="cs-CZ" b="1" dirty="0">
                <a:solidFill>
                  <a:srgbClr val="3F5B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591944" y="1484785"/>
            <a:ext cx="5304074" cy="2016226"/>
            <a:chOff x="4012279" y="1677654"/>
            <a:chExt cx="5040562" cy="1485336"/>
          </a:xfrm>
        </p:grpSpPr>
        <p:sp>
          <p:nvSpPr>
            <p:cNvPr id="14" name="TextovéPole 13"/>
            <p:cNvSpPr txBox="1"/>
            <p:nvPr/>
          </p:nvSpPr>
          <p:spPr>
            <a:xfrm>
              <a:off x="4012279" y="2016207"/>
              <a:ext cx="5040562" cy="114678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34A3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0" rIns="0" rtlCol="0" anchor="ctr">
              <a:noAutofit/>
            </a:bodyPr>
            <a:lstStyle/>
            <a:p>
              <a:pPr marL="90488" lvl="1" algn="ctr"/>
              <a:r>
                <a:rPr lang="cs-CZ" sz="1800" dirty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sledování zemědělských aktivit pomocí dat Sentinel </a:t>
              </a:r>
              <a:r>
                <a:rPr lang="cs-CZ" sz="1800" dirty="0" smtClean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cs-CZ" sz="1800" dirty="0" smtClean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dirty="0" smtClean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800" dirty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kombinaci s dalšími daty)</a:t>
              </a:r>
            </a:p>
            <a:p>
              <a:pPr marL="90488" lvl="1" algn="ctr"/>
              <a:r>
                <a:rPr lang="cs-CZ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všech žádostí o dotaci </a:t>
              </a:r>
              <a:r>
                <a:rPr lang="cs-CZ" sz="1800" dirty="0">
                  <a:solidFill>
                    <a:srgbClr val="034A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(100%)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947302" y="1677654"/>
              <a:ext cx="998252" cy="29301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>
                  <a:solidFill>
                    <a:srgbClr val="3F5B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Nově</a:t>
              </a:r>
              <a:endParaRPr lang="cs-CZ" sz="1300" b="1" dirty="0">
                <a:solidFill>
                  <a:srgbClr val="3F5B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695400" y="3874490"/>
            <a:ext cx="8784976" cy="56262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cs-CZ" sz="2000" dirty="0"/>
              <a:t>Podmínky opatření budou rozděleny na </a:t>
            </a:r>
            <a:r>
              <a:rPr lang="cs-CZ" sz="2000" u="sng" dirty="0"/>
              <a:t>dvě skupiny:</a:t>
            </a:r>
          </a:p>
        </p:txBody>
      </p:sp>
      <p:sp>
        <p:nvSpPr>
          <p:cNvPr id="11" name="Zahnutá šipka dolů 10"/>
          <p:cNvSpPr/>
          <p:nvPr/>
        </p:nvSpPr>
        <p:spPr>
          <a:xfrm rot="5400000">
            <a:off x="9873496" y="3453909"/>
            <a:ext cx="1880707" cy="805781"/>
          </a:xfrm>
          <a:prstGeom prst="curvedDownArrow">
            <a:avLst/>
          </a:prstGeom>
          <a:solidFill>
            <a:srgbClr val="FFD500"/>
          </a:solidFill>
          <a:ln>
            <a:solidFill>
              <a:srgbClr val="F498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95400" y="4505284"/>
            <a:ext cx="9715560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rgbClr val="034A31"/>
                </a:solidFill>
              </a:rPr>
              <a:t>Monitorovatelné</a:t>
            </a:r>
            <a:r>
              <a:rPr lang="cs-CZ" sz="1800" b="1" dirty="0">
                <a:solidFill>
                  <a:srgbClr val="034A31"/>
                </a:solidFill>
              </a:rPr>
              <a:t> podmínky </a:t>
            </a:r>
            <a:r>
              <a:rPr lang="cs-CZ" sz="1800" dirty="0">
                <a:solidFill>
                  <a:srgbClr val="034A31"/>
                </a:solidFill>
              </a:rPr>
              <a:t>– plošné vyhodnocování u 100 % žádostí pomocí dat Sentinel, v kombinaci s dalšími doprovodnými daty.</a:t>
            </a:r>
            <a:endParaRPr lang="cs-CZ" sz="1800" b="1" dirty="0">
              <a:solidFill>
                <a:srgbClr val="034A3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95400" y="5386921"/>
            <a:ext cx="9505056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rgbClr val="034A31"/>
                </a:solidFill>
              </a:rPr>
              <a:t>Nemonitorovatelné</a:t>
            </a:r>
            <a:r>
              <a:rPr lang="cs-CZ" sz="1800" b="1" dirty="0">
                <a:solidFill>
                  <a:srgbClr val="034A31"/>
                </a:solidFill>
              </a:rPr>
              <a:t> podmínky </a:t>
            </a:r>
            <a:r>
              <a:rPr lang="cs-CZ" sz="1800" dirty="0">
                <a:solidFill>
                  <a:srgbClr val="034A31"/>
                </a:solidFill>
              </a:rPr>
              <a:t>– kontroly u 5</a:t>
            </a:r>
            <a:r>
              <a:rPr lang="en-US" sz="1800" dirty="0">
                <a:solidFill>
                  <a:srgbClr val="034A31"/>
                </a:solidFill>
              </a:rPr>
              <a:t>% </a:t>
            </a:r>
            <a:r>
              <a:rPr lang="cs-CZ" sz="1800" dirty="0">
                <a:solidFill>
                  <a:srgbClr val="034A31"/>
                </a:solidFill>
              </a:rPr>
              <a:t>žádostí, ale bez měření.</a:t>
            </a:r>
          </a:p>
        </p:txBody>
      </p:sp>
    </p:spTree>
    <p:extLst>
      <p:ext uri="{BB962C8B-B14F-4D97-AF65-F5344CB8AC3E}">
        <p14:creationId xmlns:p14="http://schemas.microsoft.com/office/powerpoint/2010/main" val="18385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543" y="116680"/>
            <a:ext cx="11520000" cy="432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Kontrola pomocí Monitoringu – podmínka provedení první seče do 31.7.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Arrow: Right 83">
            <a:extLst>
              <a:ext uri="{FF2B5EF4-FFF2-40B4-BE49-F238E27FC236}">
                <a16:creationId xmlns:a16="http://schemas.microsoft.com/office/drawing/2014/main" id="{9A23A420-4BC5-4D7A-8B8E-1EB6397FFC6F}"/>
              </a:ext>
            </a:extLst>
          </p:cNvPr>
          <p:cNvSpPr/>
          <p:nvPr/>
        </p:nvSpPr>
        <p:spPr>
          <a:xfrm>
            <a:off x="10852300" y="4217640"/>
            <a:ext cx="1244459" cy="1371600"/>
          </a:xfrm>
          <a:prstGeom prst="rightArrow">
            <a:avLst>
              <a:gd name="adj1" fmla="val 46181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Výplata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34">
            <a:extLst>
              <a:ext uri="{FF2B5EF4-FFF2-40B4-BE49-F238E27FC236}">
                <a16:creationId xmlns:a16="http://schemas.microsoft.com/office/drawing/2014/main" id="{473BC10F-FD37-427D-BE3D-7205A4A08D79}"/>
              </a:ext>
            </a:extLst>
          </p:cNvPr>
          <p:cNvCxnSpPr/>
          <p:nvPr/>
        </p:nvCxnSpPr>
        <p:spPr>
          <a:xfrm>
            <a:off x="5991543" y="4869160"/>
            <a:ext cx="1620073" cy="1"/>
          </a:xfrm>
          <a:prstGeom prst="line">
            <a:avLst/>
          </a:prstGeom>
          <a:ln w="6350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D49622C7-440A-44CF-83E8-32225CEC1026}"/>
              </a:ext>
            </a:extLst>
          </p:cNvPr>
          <p:cNvCxnSpPr>
            <a:cxnSpLocks/>
          </p:cNvCxnSpPr>
          <p:nvPr/>
        </p:nvCxnSpPr>
        <p:spPr>
          <a:xfrm>
            <a:off x="4371470" y="4869160"/>
            <a:ext cx="1620073" cy="1"/>
          </a:xfrm>
          <a:prstGeom prst="line">
            <a:avLst/>
          </a:prstGeom>
          <a:ln w="6350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36">
            <a:extLst>
              <a:ext uri="{FF2B5EF4-FFF2-40B4-BE49-F238E27FC236}">
                <a16:creationId xmlns:a16="http://schemas.microsoft.com/office/drawing/2014/main" id="{75524BAF-097E-4ED2-AE57-61346587AF24}"/>
              </a:ext>
            </a:extLst>
          </p:cNvPr>
          <p:cNvSpPr/>
          <p:nvPr/>
        </p:nvSpPr>
        <p:spPr>
          <a:xfrm rot="5400000" flipV="1">
            <a:off x="3698722" y="3685167"/>
            <a:ext cx="1219588" cy="1148403"/>
          </a:xfrm>
          <a:prstGeom prst="arc">
            <a:avLst/>
          </a:prstGeom>
          <a:ln w="6350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37">
            <a:extLst>
              <a:ext uri="{FF2B5EF4-FFF2-40B4-BE49-F238E27FC236}">
                <a16:creationId xmlns:a16="http://schemas.microsoft.com/office/drawing/2014/main" id="{FCA17704-78E1-473E-9A92-F283F4E2AEE4}"/>
              </a:ext>
            </a:extLst>
          </p:cNvPr>
          <p:cNvSpPr/>
          <p:nvPr/>
        </p:nvSpPr>
        <p:spPr>
          <a:xfrm rot="16200000">
            <a:off x="3631435" y="3748621"/>
            <a:ext cx="1480069" cy="1274314"/>
          </a:xfrm>
          <a:prstGeom prst="arc">
            <a:avLst/>
          </a:prstGeom>
          <a:ln w="6350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38">
            <a:extLst>
              <a:ext uri="{FF2B5EF4-FFF2-40B4-BE49-F238E27FC236}">
                <a16:creationId xmlns:a16="http://schemas.microsoft.com/office/drawing/2014/main" id="{1D88EEDE-8EDD-4900-B379-2EF1FF7CC208}"/>
              </a:ext>
            </a:extLst>
          </p:cNvPr>
          <p:cNvCxnSpPr/>
          <p:nvPr/>
        </p:nvCxnSpPr>
        <p:spPr>
          <a:xfrm rot="10800000" flipV="1">
            <a:off x="4371470" y="3645745"/>
            <a:ext cx="1620073" cy="1"/>
          </a:xfrm>
          <a:prstGeom prst="line">
            <a:avLst/>
          </a:prstGeom>
          <a:ln w="635000" cap="rnd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9">
            <a:extLst>
              <a:ext uri="{FF2B5EF4-FFF2-40B4-BE49-F238E27FC236}">
                <a16:creationId xmlns:a16="http://schemas.microsoft.com/office/drawing/2014/main" id="{8BBD8058-8CD0-4482-B651-92C69D5679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1543" y="3645745"/>
            <a:ext cx="1620073" cy="1"/>
          </a:xfrm>
          <a:prstGeom prst="line">
            <a:avLst/>
          </a:prstGeom>
          <a:ln w="6350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40">
            <a:extLst>
              <a:ext uri="{FF2B5EF4-FFF2-40B4-BE49-F238E27FC236}">
                <a16:creationId xmlns:a16="http://schemas.microsoft.com/office/drawing/2014/main" id="{3CF2933B-6BF0-461E-BFC6-6C942699022E}"/>
              </a:ext>
            </a:extLst>
          </p:cNvPr>
          <p:cNvSpPr/>
          <p:nvPr/>
        </p:nvSpPr>
        <p:spPr>
          <a:xfrm rot="5400000">
            <a:off x="6871581" y="2268552"/>
            <a:ext cx="1480069" cy="1274314"/>
          </a:xfrm>
          <a:prstGeom prst="arc">
            <a:avLst/>
          </a:prstGeom>
          <a:ln w="635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41">
            <a:extLst>
              <a:ext uri="{FF2B5EF4-FFF2-40B4-BE49-F238E27FC236}">
                <a16:creationId xmlns:a16="http://schemas.microsoft.com/office/drawing/2014/main" id="{8F6E9B02-2B15-408A-A7E9-95CCDB890E8D}"/>
              </a:ext>
            </a:extLst>
          </p:cNvPr>
          <p:cNvSpPr/>
          <p:nvPr/>
        </p:nvSpPr>
        <p:spPr>
          <a:xfrm rot="16200000" flipV="1">
            <a:off x="6873498" y="2270471"/>
            <a:ext cx="1476237" cy="1274314"/>
          </a:xfrm>
          <a:prstGeom prst="arc">
            <a:avLst/>
          </a:prstGeom>
          <a:ln w="635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72">
            <a:extLst>
              <a:ext uri="{FF2B5EF4-FFF2-40B4-BE49-F238E27FC236}">
                <a16:creationId xmlns:a16="http://schemas.microsoft.com/office/drawing/2014/main" id="{EA16FCCC-7EEF-4C22-8CD7-EF87B8CBAE5B}"/>
              </a:ext>
            </a:extLst>
          </p:cNvPr>
          <p:cNvCxnSpPr/>
          <p:nvPr/>
        </p:nvCxnSpPr>
        <p:spPr>
          <a:xfrm>
            <a:off x="5991543" y="2161848"/>
            <a:ext cx="1620073" cy="1"/>
          </a:xfrm>
          <a:prstGeom prst="line">
            <a:avLst/>
          </a:prstGeom>
          <a:ln w="635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3">
            <a:extLst>
              <a:ext uri="{FF2B5EF4-FFF2-40B4-BE49-F238E27FC236}">
                <a16:creationId xmlns:a16="http://schemas.microsoft.com/office/drawing/2014/main" id="{44FB6089-9405-4D62-8A4E-16ABF0F41B22}"/>
              </a:ext>
            </a:extLst>
          </p:cNvPr>
          <p:cNvCxnSpPr>
            <a:cxnSpLocks/>
          </p:cNvCxnSpPr>
          <p:nvPr/>
        </p:nvCxnSpPr>
        <p:spPr>
          <a:xfrm>
            <a:off x="4371470" y="2161848"/>
            <a:ext cx="1620073" cy="1"/>
          </a:xfrm>
          <a:prstGeom prst="line">
            <a:avLst/>
          </a:prstGeom>
          <a:ln w="635000" cap="rnd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8">
            <a:extLst>
              <a:ext uri="{FF2B5EF4-FFF2-40B4-BE49-F238E27FC236}">
                <a16:creationId xmlns:a16="http://schemas.microsoft.com/office/drawing/2014/main" id="{2541D741-437E-46F6-90E1-5870428BA53A}"/>
              </a:ext>
            </a:extLst>
          </p:cNvPr>
          <p:cNvSpPr/>
          <p:nvPr/>
        </p:nvSpPr>
        <p:spPr>
          <a:xfrm>
            <a:off x="4151509" y="3425516"/>
            <a:ext cx="439920" cy="439920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79">
            <a:extLst>
              <a:ext uri="{FF2B5EF4-FFF2-40B4-BE49-F238E27FC236}">
                <a16:creationId xmlns:a16="http://schemas.microsoft.com/office/drawing/2014/main" id="{6739EEC1-2B54-478D-8F48-64281F572213}"/>
              </a:ext>
            </a:extLst>
          </p:cNvPr>
          <p:cNvSpPr/>
          <p:nvPr/>
        </p:nvSpPr>
        <p:spPr>
          <a:xfrm>
            <a:off x="4152013" y="4653136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5B91C716-23BF-458A-8B9F-16E474E3DC0A}"/>
              </a:ext>
            </a:extLst>
          </p:cNvPr>
          <p:cNvSpPr/>
          <p:nvPr/>
        </p:nvSpPr>
        <p:spPr>
          <a:xfrm>
            <a:off x="5777610" y="1942392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Oval 77">
            <a:extLst>
              <a:ext uri="{FF2B5EF4-FFF2-40B4-BE49-F238E27FC236}">
                <a16:creationId xmlns:a16="http://schemas.microsoft.com/office/drawing/2014/main" id="{2DDC1E6C-B365-43FA-A36E-1A7E577B418B}"/>
              </a:ext>
            </a:extLst>
          </p:cNvPr>
          <p:cNvSpPr/>
          <p:nvPr/>
        </p:nvSpPr>
        <p:spPr>
          <a:xfrm>
            <a:off x="5493451" y="3053048"/>
            <a:ext cx="1266884" cy="121698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31.7.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87FA04EE-A50E-41C3-8EDF-61527EBB77B8}"/>
              </a:ext>
            </a:extLst>
          </p:cNvPr>
          <p:cNvSpPr/>
          <p:nvPr/>
        </p:nvSpPr>
        <p:spPr>
          <a:xfrm>
            <a:off x="5777610" y="4653136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75">
            <a:extLst>
              <a:ext uri="{FF2B5EF4-FFF2-40B4-BE49-F238E27FC236}">
                <a16:creationId xmlns:a16="http://schemas.microsoft.com/office/drawing/2014/main" id="{F419108E-831A-4E95-A244-3644B83419A8}"/>
              </a:ext>
            </a:extLst>
          </p:cNvPr>
          <p:cNvSpPr/>
          <p:nvPr/>
        </p:nvSpPr>
        <p:spPr>
          <a:xfrm>
            <a:off x="7402704" y="1942392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76">
            <a:extLst>
              <a:ext uri="{FF2B5EF4-FFF2-40B4-BE49-F238E27FC236}">
                <a16:creationId xmlns:a16="http://schemas.microsoft.com/office/drawing/2014/main" id="{1C2F55C8-3361-4072-BEB2-5E499E2CFF88}"/>
              </a:ext>
            </a:extLst>
          </p:cNvPr>
          <p:cNvSpPr/>
          <p:nvPr/>
        </p:nvSpPr>
        <p:spPr>
          <a:xfrm>
            <a:off x="7402704" y="3425516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81">
            <a:extLst>
              <a:ext uri="{FF2B5EF4-FFF2-40B4-BE49-F238E27FC236}">
                <a16:creationId xmlns:a16="http://schemas.microsoft.com/office/drawing/2014/main" id="{672A810E-9437-45DB-A114-205080AD05DF}"/>
              </a:ext>
            </a:extLst>
          </p:cNvPr>
          <p:cNvSpPr/>
          <p:nvPr/>
        </p:nvSpPr>
        <p:spPr>
          <a:xfrm>
            <a:off x="7402704" y="4653136"/>
            <a:ext cx="438912" cy="43891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D3D3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3D3D3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82">
            <a:extLst>
              <a:ext uri="{FF2B5EF4-FFF2-40B4-BE49-F238E27FC236}">
                <a16:creationId xmlns:a16="http://schemas.microsoft.com/office/drawing/2014/main" id="{2A16451D-29B6-4637-A066-9CECF40E8882}"/>
              </a:ext>
            </a:extLst>
          </p:cNvPr>
          <p:cNvSpPr/>
          <p:nvPr/>
        </p:nvSpPr>
        <p:spPr>
          <a:xfrm>
            <a:off x="2623286" y="1478940"/>
            <a:ext cx="2386584" cy="1371600"/>
          </a:xfrm>
          <a:prstGeom prst="rightArrow">
            <a:avLst>
              <a:gd name="adj1" fmla="val 46181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Podání žádosti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93">
            <a:extLst>
              <a:ext uri="{FF2B5EF4-FFF2-40B4-BE49-F238E27FC236}">
                <a16:creationId xmlns:a16="http://schemas.microsoft.com/office/drawing/2014/main" id="{4CCB07CB-A4AF-4996-AFEC-BB195A3F447B}"/>
              </a:ext>
            </a:extLst>
          </p:cNvPr>
          <p:cNvGrpSpPr/>
          <p:nvPr/>
        </p:nvGrpSpPr>
        <p:grpSpPr>
          <a:xfrm>
            <a:off x="4949678" y="692696"/>
            <a:ext cx="2937089" cy="1128782"/>
            <a:chOff x="8908421" y="893680"/>
            <a:chExt cx="2937089" cy="1128782"/>
          </a:xfrm>
        </p:grpSpPr>
        <p:sp>
          <p:nvSpPr>
            <p:cNvPr id="35" name="TextBox 94">
              <a:extLst>
                <a:ext uri="{FF2B5EF4-FFF2-40B4-BE49-F238E27FC236}">
                  <a16:creationId xmlns:a16="http://schemas.microsoft.com/office/drawing/2014/main" id="{8BE5CBBE-2DBB-4225-A3F5-137371B6A711}"/>
                </a:ext>
              </a:extLst>
            </p:cNvPr>
            <p:cNvSpPr txBox="1"/>
            <p:nvPr/>
          </p:nvSpPr>
          <p:spPr>
            <a:xfrm>
              <a:off x="8908422" y="1314576"/>
              <a:ext cx="2937088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Průběžné vyhodnocování dat Sentinels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95">
              <a:extLst>
                <a:ext uri="{FF2B5EF4-FFF2-40B4-BE49-F238E27FC236}">
                  <a16:creationId xmlns:a16="http://schemas.microsoft.com/office/drawing/2014/main" id="{E3EE16A5-B91B-4ECB-A0B1-75F33DB374D9}"/>
                </a:ext>
              </a:extLst>
            </p:cNvPr>
            <p:cNvSpPr txBox="1"/>
            <p:nvPr/>
          </p:nvSpPr>
          <p:spPr>
            <a:xfrm>
              <a:off x="8908421" y="893680"/>
              <a:ext cx="2929293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200" noProof="1" smtClean="0">
                  <a:solidFill>
                    <a:srgbClr val="005334"/>
                  </a:solidFill>
                  <a:latin typeface="Calibri" panose="020F0502020204030204"/>
                </a:rPr>
                <a:t>Vyhodnocování všech pozemků, kterých se týká podmínka první seče do 31.7.</a:t>
              </a: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533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8139960" y="464098"/>
            <a:ext cx="3738180" cy="2221829"/>
            <a:chOff x="8139960" y="464098"/>
            <a:chExt cx="3738180" cy="222182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59508" y="464098"/>
              <a:ext cx="1318632" cy="1386254"/>
            </a:xfrm>
            <a:prstGeom prst="rect">
              <a:avLst/>
            </a:prstGeom>
          </p:spPr>
        </p:pic>
        <p:grpSp>
          <p:nvGrpSpPr>
            <p:cNvPr id="37" name="Group 90">
              <a:extLst>
                <a:ext uri="{FF2B5EF4-FFF2-40B4-BE49-F238E27FC236}">
                  <a16:creationId xmlns:a16="http://schemas.microsoft.com/office/drawing/2014/main" id="{A835A1A1-0DFE-4AC2-9D60-2D027EF73BAB}"/>
                </a:ext>
              </a:extLst>
            </p:cNvPr>
            <p:cNvGrpSpPr/>
            <p:nvPr/>
          </p:nvGrpSpPr>
          <p:grpSpPr>
            <a:xfrm>
              <a:off x="8139960" y="1334219"/>
              <a:ext cx="2929294" cy="1351708"/>
              <a:chOff x="8929771" y="1220504"/>
              <a:chExt cx="2929294" cy="1351708"/>
            </a:xfrm>
          </p:grpSpPr>
          <p:sp>
            <p:nvSpPr>
              <p:cNvPr id="38" name="TextBox 91">
                <a:extLst>
                  <a:ext uri="{FF2B5EF4-FFF2-40B4-BE49-F238E27FC236}">
                    <a16:creationId xmlns:a16="http://schemas.microsoft.com/office/drawing/2014/main" id="{525C44EF-CE5E-495F-9AA1-59BFFE434E07}"/>
                  </a:ext>
                </a:extLst>
              </p:cNvPr>
              <p:cNvSpPr txBox="1"/>
              <p:nvPr/>
            </p:nvSpPr>
            <p:spPr>
              <a:xfrm>
                <a:off x="8929771" y="1220504"/>
                <a:ext cx="2929294" cy="70788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2000" b="1" noProof="1" smtClean="0">
                    <a:solidFill>
                      <a:prstClr val="black"/>
                    </a:solidFill>
                    <a:latin typeface="Calibri" panose="020F0502020204030204"/>
                  </a:rPr>
                  <a:t>U některých pozemků podmínka splněna</a:t>
                </a:r>
                <a:endPara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9" name="TextBox 92">
                <a:extLst>
                  <a:ext uri="{FF2B5EF4-FFF2-40B4-BE49-F238E27FC236}">
                    <a16:creationId xmlns:a16="http://schemas.microsoft.com/office/drawing/2014/main" id="{844149F2-28C9-4DEE-BD9F-BD35EF593848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2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Jakmile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analýza vyhodnotí, že byla provedena požadovaná zem. operace označí pozemek „zeleně“ a zobrazí výsledek na portálu SZIF.</a:t>
                </a:r>
                <a:endPara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53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Skupina 57"/>
          <p:cNvGrpSpPr/>
          <p:nvPr/>
        </p:nvGrpSpPr>
        <p:grpSpPr>
          <a:xfrm>
            <a:off x="7722234" y="3101977"/>
            <a:ext cx="3780575" cy="1127510"/>
            <a:chOff x="7722234" y="3101977"/>
            <a:chExt cx="3780575" cy="1127510"/>
          </a:xfrm>
        </p:grpSpPr>
        <p:grpSp>
          <p:nvGrpSpPr>
            <p:cNvPr id="31" name="Group 90">
              <a:extLst>
                <a:ext uri="{FF2B5EF4-FFF2-40B4-BE49-F238E27FC236}">
                  <a16:creationId xmlns:a16="http://schemas.microsoft.com/office/drawing/2014/main" id="{A835A1A1-0DFE-4AC2-9D60-2D027EF73BAB}"/>
                </a:ext>
              </a:extLst>
            </p:cNvPr>
            <p:cNvGrpSpPr/>
            <p:nvPr/>
          </p:nvGrpSpPr>
          <p:grpSpPr>
            <a:xfrm>
              <a:off x="8573515" y="3101977"/>
              <a:ext cx="2929294" cy="1043932"/>
              <a:chOff x="8929771" y="1528280"/>
              <a:chExt cx="2929294" cy="1043932"/>
            </a:xfrm>
          </p:grpSpPr>
          <p:sp>
            <p:nvSpPr>
              <p:cNvPr id="32" name="TextBox 91">
                <a:extLst>
                  <a:ext uri="{FF2B5EF4-FFF2-40B4-BE49-F238E27FC236}">
                    <a16:creationId xmlns:a16="http://schemas.microsoft.com/office/drawing/2014/main" id="{525C44EF-CE5E-495F-9AA1-59BFFE434E07}"/>
                  </a:ext>
                </a:extLst>
              </p:cNvPr>
              <p:cNvSpPr txBox="1"/>
              <p:nvPr/>
            </p:nvSpPr>
            <p:spPr>
              <a:xfrm>
                <a:off x="8929771" y="1528280"/>
                <a:ext cx="2929294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Odeslání Alertu</a:t>
                </a:r>
                <a:endPara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92">
                <a:extLst>
                  <a:ext uri="{FF2B5EF4-FFF2-40B4-BE49-F238E27FC236}">
                    <a16:creationId xmlns:a16="http://schemas.microsoft.com/office/drawing/2014/main" id="{844149F2-28C9-4DEE-BD9F-BD35EF593848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Pro pozemky, které ještě nejsou „zelené“ bude odesláno upozornění na blížící se termín splnění podmínky.</a:t>
                </a:r>
                <a:endPara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5334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pic>
          <p:nvPicPr>
            <p:cNvPr id="40" name="Picture 2" descr="Image result for farmář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234" y="3499369"/>
              <a:ext cx="730118" cy="7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Skupina 56"/>
          <p:cNvGrpSpPr/>
          <p:nvPr/>
        </p:nvGrpSpPr>
        <p:grpSpPr>
          <a:xfrm>
            <a:off x="618119" y="1829422"/>
            <a:ext cx="2937088" cy="2156341"/>
            <a:chOff x="618119" y="1829422"/>
            <a:chExt cx="2937088" cy="2156341"/>
          </a:xfrm>
        </p:grpSpPr>
        <p:grpSp>
          <p:nvGrpSpPr>
            <p:cNvPr id="25" name="Group 84">
              <a:extLst>
                <a:ext uri="{FF2B5EF4-FFF2-40B4-BE49-F238E27FC236}">
                  <a16:creationId xmlns:a16="http://schemas.microsoft.com/office/drawing/2014/main" id="{55C2C77D-A788-4FC4-9432-093BF878AA92}"/>
                </a:ext>
              </a:extLst>
            </p:cNvPr>
            <p:cNvGrpSpPr/>
            <p:nvPr/>
          </p:nvGrpSpPr>
          <p:grpSpPr>
            <a:xfrm>
              <a:off x="618119" y="2941831"/>
              <a:ext cx="2937088" cy="1043932"/>
              <a:chOff x="332936" y="2689321"/>
              <a:chExt cx="2937088" cy="1043932"/>
            </a:xfrm>
          </p:grpSpPr>
          <p:sp>
            <p:nvSpPr>
              <p:cNvPr id="26" name="TextBox 85">
                <a:extLst>
                  <a:ext uri="{FF2B5EF4-FFF2-40B4-BE49-F238E27FC236}">
                    <a16:creationId xmlns:a16="http://schemas.microsoft.com/office/drawing/2014/main" id="{8023FC95-A1C2-40FC-AF6A-EB5F6609ED5E}"/>
                  </a:ext>
                </a:extLst>
              </p:cNvPr>
              <p:cNvSpPr txBox="1"/>
              <p:nvPr/>
            </p:nvSpPr>
            <p:spPr>
              <a:xfrm>
                <a:off x="332936" y="2689321"/>
                <a:ext cx="2937088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Vyhodnocení </a:t>
                </a:r>
                <a:endPara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86">
                <a:extLst>
                  <a:ext uri="{FF2B5EF4-FFF2-40B4-BE49-F238E27FC236}">
                    <a16:creationId xmlns:a16="http://schemas.microsoft.com/office/drawing/2014/main" id="{7C473CA3-427B-476C-A20F-7305C2A528AC}"/>
                  </a:ext>
                </a:extLst>
              </p:cNvPr>
              <p:cNvSpPr txBox="1"/>
              <p:nvPr/>
            </p:nvSpPr>
            <p:spPr>
              <a:xfrm>
                <a:off x="340731" y="3086922"/>
                <a:ext cx="2929293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2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Roztřídění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pozemků na „</a:t>
                </a:r>
                <a:r>
                  <a:rPr kumimoji="0" lang="cs-CZ" sz="1200" b="1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zelené“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(splněná podmínka), 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„</a:t>
                </a:r>
                <a:r>
                  <a:rPr kumimoji="0" lang="cs-CZ" sz="1200" b="1" i="0" u="none" strike="noStrike" kern="1200" cap="none" spc="0" normalizeH="0" noProof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červené“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(nesplněná podmínka)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b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F49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„</a:t>
                </a:r>
                <a:r>
                  <a:rPr kumimoji="0" lang="cs-CZ" sz="1200" b="1" i="0" u="none" strike="noStrike" kern="1200" cap="none" spc="0" normalizeH="0" noProof="1" smtClean="0">
                    <a:ln>
                      <a:noFill/>
                    </a:ln>
                    <a:solidFill>
                      <a:srgbClr val="F49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žluté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F49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“ (nelze rozhodnout)</a:t>
                </a:r>
                <a:r>
                  <a:rPr kumimoji="0" lang="cs-CZ" sz="1200" b="0" i="0" u="none" strike="noStrike" kern="1200" cap="none" spc="0" normalizeH="0" noProof="1" smtClean="0">
                    <a:ln>
                      <a:noFill/>
                    </a:ln>
                    <a:solidFill>
                      <a:srgbClr val="00533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53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2" descr="traffic-light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15" y="1829422"/>
              <a:ext cx="1324663" cy="1329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Skupina 58"/>
          <p:cNvGrpSpPr/>
          <p:nvPr/>
        </p:nvGrpSpPr>
        <p:grpSpPr>
          <a:xfrm>
            <a:off x="350600" y="4149080"/>
            <a:ext cx="3968596" cy="2433842"/>
            <a:chOff x="350600" y="4149080"/>
            <a:chExt cx="3968596" cy="2433842"/>
          </a:xfrm>
        </p:grpSpPr>
        <p:grpSp>
          <p:nvGrpSpPr>
            <p:cNvPr id="28" name="Group 87">
              <a:extLst>
                <a:ext uri="{FF2B5EF4-FFF2-40B4-BE49-F238E27FC236}">
                  <a16:creationId xmlns:a16="http://schemas.microsoft.com/office/drawing/2014/main" id="{D1351073-CC40-4C95-98AF-8C0153EFA04A}"/>
                </a:ext>
              </a:extLst>
            </p:cNvPr>
            <p:cNvGrpSpPr/>
            <p:nvPr/>
          </p:nvGrpSpPr>
          <p:grpSpPr>
            <a:xfrm>
              <a:off x="350600" y="4149080"/>
              <a:ext cx="2937088" cy="1721040"/>
              <a:chOff x="332936" y="4406117"/>
              <a:chExt cx="2937088" cy="1721040"/>
            </a:xfrm>
          </p:grpSpPr>
          <p:sp>
            <p:nvSpPr>
              <p:cNvPr id="29" name="TextBox 88">
                <a:extLst>
                  <a:ext uri="{FF2B5EF4-FFF2-40B4-BE49-F238E27FC236}">
                    <a16:creationId xmlns:a16="http://schemas.microsoft.com/office/drawing/2014/main" id="{7F7AA5B4-72D7-49DA-8419-7FF3DAB42F0A}"/>
                  </a:ext>
                </a:extLst>
              </p:cNvPr>
              <p:cNvSpPr txBox="1"/>
              <p:nvPr/>
            </p:nvSpPr>
            <p:spPr>
              <a:xfrm>
                <a:off x="332936" y="4406117"/>
                <a:ext cx="2937088" cy="70788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2000" b="1" noProof="1" smtClean="0">
                    <a:solidFill>
                      <a:prstClr val="black"/>
                    </a:solidFill>
                    <a:latin typeface="Calibri" panose="020F0502020204030204"/>
                  </a:rPr>
                  <a:t>Navazující aktivity </a:t>
                </a:r>
                <a:br>
                  <a:rPr lang="cs-CZ" sz="2000" b="1" noProof="1" smtClean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cs-CZ" sz="2000" b="1" noProof="1" smtClean="0">
                    <a:solidFill>
                      <a:prstClr val="black"/>
                    </a:solidFill>
                    <a:latin typeface="Calibri" panose="020F0502020204030204"/>
                  </a:rPr>
                  <a:t>u </a:t>
                </a:r>
                <a:r>
                  <a:rPr kumimoji="0" lang="cs-CZ" sz="2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„žlutých“ pozemků.</a:t>
                </a:r>
                <a:endPara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TextBox 89">
                <a:extLst>
                  <a:ext uri="{FF2B5EF4-FFF2-40B4-BE49-F238E27FC236}">
                    <a16:creationId xmlns:a16="http://schemas.microsoft.com/office/drawing/2014/main" id="{C16F05B5-3971-4075-B599-39CCE694EE12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101566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sz="1200" b="1" noProof="1" smtClean="0">
                    <a:solidFill>
                      <a:srgbClr val="005334"/>
                    </a:solidFill>
                    <a:latin typeface="Calibri" panose="020F0502020204030204"/>
                  </a:rPr>
                  <a:t>V</a:t>
                </a:r>
                <a:r>
                  <a:rPr lang="en-US" sz="1200" b="1" noProof="1" smtClean="0">
                    <a:solidFill>
                      <a:srgbClr val="005334"/>
                    </a:solidFill>
                    <a:latin typeface="Calibri" panose="020F0502020204030204"/>
                  </a:rPr>
                  <a:t>yžádání info</a:t>
                </a:r>
                <a:r>
                  <a:rPr lang="cs-CZ" sz="1200" b="1" noProof="1" smtClean="0">
                    <a:solidFill>
                      <a:srgbClr val="005334"/>
                    </a:solidFill>
                    <a:latin typeface="Calibri" panose="020F0502020204030204"/>
                  </a:rPr>
                  <a:t>rmací</a:t>
                </a:r>
                <a:r>
                  <a:rPr lang="en-US" sz="1200" b="1" noProof="1" smtClean="0">
                    <a:solidFill>
                      <a:srgbClr val="005334"/>
                    </a:solidFill>
                    <a:latin typeface="Calibri" panose="020F0502020204030204"/>
                  </a:rPr>
                  <a:t> od farmáře (geo-tag foto)</a:t>
                </a:r>
                <a:r>
                  <a:rPr lang="en-US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, </a:t>
                </a:r>
                <a:r>
                  <a:rPr lang="cs-CZ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nebo vyhodnocení aktuálních ortofot, </a:t>
                </a:r>
                <a:r>
                  <a:rPr lang="en-US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nebo návštěva v terénu</a:t>
                </a:r>
                <a:r>
                  <a:rPr lang="cs-CZ" sz="1200" noProof="1">
                    <a:solidFill>
                      <a:srgbClr val="005334"/>
                    </a:solidFill>
                    <a:latin typeface="Calibri" panose="020F0502020204030204"/>
                  </a:rPr>
                  <a:t>. </a:t>
                </a:r>
                <a:endParaRPr lang="cs-CZ" sz="1200" noProof="1" smtClean="0">
                  <a:solidFill>
                    <a:srgbClr val="005334"/>
                  </a:solidFill>
                  <a:latin typeface="Calibri" panose="020F0502020204030204"/>
                </a:endParaRP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Terénní </a:t>
                </a:r>
                <a:r>
                  <a:rPr lang="cs-CZ" sz="1200" noProof="1">
                    <a:solidFill>
                      <a:srgbClr val="005334"/>
                    </a:solidFill>
                    <a:latin typeface="Calibri" panose="020F0502020204030204"/>
                  </a:rPr>
                  <a:t>návštěvy </a:t>
                </a:r>
                <a:r>
                  <a:rPr lang="cs-CZ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pouze </a:t>
                </a:r>
                <a:r>
                  <a:rPr lang="cs-CZ" sz="1200" noProof="1">
                    <a:solidFill>
                      <a:srgbClr val="005334"/>
                    </a:solidFill>
                    <a:latin typeface="Calibri" panose="020F0502020204030204"/>
                  </a:rPr>
                  <a:t>jako poslední možnost.</a:t>
                </a: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2" name="Picture 2" descr="Image result for farmář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519" y="4938795"/>
              <a:ext cx="730118" cy="7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Obrázek 4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6075" y="5712910"/>
              <a:ext cx="703121" cy="870012"/>
            </a:xfrm>
            <a:prstGeom prst="rect">
              <a:avLst/>
            </a:prstGeom>
          </p:spPr>
        </p:pic>
        <p:pic>
          <p:nvPicPr>
            <p:cNvPr id="45" name="Obrázek 4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5515" y="5661248"/>
              <a:ext cx="860004" cy="904106"/>
            </a:xfrm>
            <a:prstGeom prst="rect">
              <a:avLst/>
            </a:prstGeom>
          </p:spPr>
        </p:pic>
      </p:grpSp>
      <p:grpSp>
        <p:nvGrpSpPr>
          <p:cNvPr id="46" name="Group 90">
            <a:extLst>
              <a:ext uri="{FF2B5EF4-FFF2-40B4-BE49-F238E27FC236}">
                <a16:creationId xmlns:a16="http://schemas.microsoft.com/office/drawing/2014/main" id="{A835A1A1-0DFE-4AC2-9D60-2D027EF73BAB}"/>
              </a:ext>
            </a:extLst>
          </p:cNvPr>
          <p:cNvGrpSpPr/>
          <p:nvPr/>
        </p:nvGrpSpPr>
        <p:grpSpPr>
          <a:xfrm>
            <a:off x="4534858" y="5157192"/>
            <a:ext cx="2929294" cy="1351708"/>
            <a:chOff x="8929771" y="1220504"/>
            <a:chExt cx="2929294" cy="1351708"/>
          </a:xfrm>
        </p:grpSpPr>
        <p:sp>
          <p:nvSpPr>
            <p:cNvPr id="47" name="TextBox 91">
              <a:extLst>
                <a:ext uri="{FF2B5EF4-FFF2-40B4-BE49-F238E27FC236}">
                  <a16:creationId xmlns:a16="http://schemas.microsoft.com/office/drawing/2014/main" id="{525C44EF-CE5E-495F-9AA1-59BFFE434E07}"/>
                </a:ext>
              </a:extLst>
            </p:cNvPr>
            <p:cNvSpPr txBox="1"/>
            <p:nvPr/>
          </p:nvSpPr>
          <p:spPr>
            <a:xfrm>
              <a:off x="8929771" y="1220504"/>
              <a:ext cx="2929294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Odeslání předběžných</a:t>
              </a:r>
              <a:r>
                <a:rPr kumimoji="0" lang="cs-CZ" sz="2000" b="1" i="0" u="none" strike="noStrike" kern="1200" cap="none" spc="0" normalizeH="0" noProof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výsledků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92">
              <a:extLst>
                <a:ext uri="{FF2B5EF4-FFF2-40B4-BE49-F238E27FC236}">
                  <a16:creationId xmlns:a16="http://schemas.microsoft.com/office/drawing/2014/main" id="{844149F2-28C9-4DEE-BD9F-BD35EF593848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200" noProof="1" smtClean="0">
                  <a:solidFill>
                    <a:srgbClr val="005334"/>
                  </a:solidFill>
                  <a:latin typeface="Calibri" panose="020F0502020204030204"/>
                </a:rPr>
                <a:t>Jakmile jsou všechny pozemky „zelené“ nebo „červené“, farmář obdrží předběžné výsledky kontroly.</a:t>
              </a: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533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60" name="Skupina 59"/>
          <p:cNvGrpSpPr/>
          <p:nvPr/>
        </p:nvGrpSpPr>
        <p:grpSpPr>
          <a:xfrm>
            <a:off x="6814131" y="4149080"/>
            <a:ext cx="3854754" cy="2376264"/>
            <a:chOff x="6814131" y="4149080"/>
            <a:chExt cx="3854754" cy="2376264"/>
          </a:xfrm>
        </p:grpSpPr>
        <p:pic>
          <p:nvPicPr>
            <p:cNvPr id="43" name="Picture 6" descr="Image result for farmář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131" y="4149080"/>
              <a:ext cx="816025" cy="816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90">
              <a:extLst>
                <a:ext uri="{FF2B5EF4-FFF2-40B4-BE49-F238E27FC236}">
                  <a16:creationId xmlns:a16="http://schemas.microsoft.com/office/drawing/2014/main" id="{A835A1A1-0DFE-4AC2-9D60-2D027EF73BAB}"/>
                </a:ext>
              </a:extLst>
            </p:cNvPr>
            <p:cNvGrpSpPr/>
            <p:nvPr/>
          </p:nvGrpSpPr>
          <p:grpSpPr>
            <a:xfrm>
              <a:off x="7739591" y="5112080"/>
              <a:ext cx="2929294" cy="1413264"/>
              <a:chOff x="8929771" y="1528280"/>
              <a:chExt cx="2929294" cy="1413264"/>
            </a:xfrm>
            <a:noFill/>
          </p:grpSpPr>
          <p:sp>
            <p:nvSpPr>
              <p:cNvPr id="50" name="TextBox 91">
                <a:extLst>
                  <a:ext uri="{FF2B5EF4-FFF2-40B4-BE49-F238E27FC236}">
                    <a16:creationId xmlns:a16="http://schemas.microsoft.com/office/drawing/2014/main" id="{525C44EF-CE5E-495F-9AA1-59BFFE434E07}"/>
                  </a:ext>
                </a:extLst>
              </p:cNvPr>
              <p:cNvSpPr txBox="1"/>
              <p:nvPr/>
            </p:nvSpPr>
            <p:spPr>
              <a:xfrm>
                <a:off x="8929771" y="1528280"/>
                <a:ext cx="2929294" cy="400110"/>
              </a:xfrm>
              <a:prstGeom prst="rect">
                <a:avLst/>
              </a:prstGeom>
              <a:grp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Oprava chyb</a:t>
                </a:r>
                <a:r>
                  <a:rPr kumimoji="0" lang="cs-CZ" sz="2000" b="1" i="0" u="none" strike="noStrike" kern="1200" cap="none" spc="0" normalizeH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 deklaraci</a:t>
                </a:r>
                <a:endPara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TextBox 92">
                <a:extLst>
                  <a:ext uri="{FF2B5EF4-FFF2-40B4-BE49-F238E27FC236}">
                    <a16:creationId xmlns:a16="http://schemas.microsoft.com/office/drawing/2014/main" id="{844149F2-28C9-4DEE-BD9F-BD35EF593848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200" b="1" noProof="1" smtClean="0">
                    <a:solidFill>
                      <a:srgbClr val="C00000"/>
                    </a:solidFill>
                    <a:latin typeface="Calibri" panose="020F0502020204030204"/>
                  </a:rPr>
                  <a:t>U „červených“ pozemků může farmář změnit deklaraci.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200" noProof="1" smtClean="0">
                    <a:solidFill>
                      <a:srgbClr val="005334"/>
                    </a:solidFill>
                    <a:latin typeface="Calibri" panose="020F0502020204030204"/>
                  </a:rPr>
                  <a:t>Např. přesněji zakreslit hranice pozemku, nebo stáhnout pozemek ze žídosti, nebo dodat důkazy o splnění podmínky.</a:t>
                </a:r>
                <a:endPara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5334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pic>
        <p:nvPicPr>
          <p:cNvPr id="56" name="Picture 2" descr="Image result for farmář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13" y="1285210"/>
            <a:ext cx="730118" cy="7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000" b="1" dirty="0">
                <a:solidFill>
                  <a:srgbClr val="C00000"/>
                </a:solidFill>
              </a:rPr>
              <a:t>Co přechod na </a:t>
            </a:r>
            <a:r>
              <a:rPr lang="cs-CZ" sz="2000" b="1" dirty="0" smtClean="0">
                <a:solidFill>
                  <a:srgbClr val="C00000"/>
                </a:solidFill>
              </a:rPr>
              <a:t>Monitoring </a:t>
            </a:r>
            <a:r>
              <a:rPr lang="cs-CZ" sz="2000" b="1" dirty="0">
                <a:solidFill>
                  <a:srgbClr val="C00000"/>
                </a:solidFill>
              </a:rPr>
              <a:t>znamená pro žadatele?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D9AB312C-D7A1-489F-936F-15E13A3CE8C6}"/>
              </a:ext>
            </a:extLst>
          </p:cNvPr>
          <p:cNvGrpSpPr/>
          <p:nvPr/>
        </p:nvGrpSpPr>
        <p:grpSpPr>
          <a:xfrm>
            <a:off x="4544652" y="1700808"/>
            <a:ext cx="2559460" cy="3720533"/>
            <a:chOff x="2698297" y="1276207"/>
            <a:chExt cx="3268190" cy="5029867"/>
          </a:xfrm>
        </p:grpSpPr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253A8742-E9C1-4EAD-9B6D-E681D293B2E3}"/>
                </a:ext>
              </a:extLst>
            </p:cNvPr>
            <p:cNvGrpSpPr/>
            <p:nvPr/>
          </p:nvGrpSpPr>
          <p:grpSpPr>
            <a:xfrm>
              <a:off x="2698297" y="1276207"/>
              <a:ext cx="1445516" cy="3713794"/>
              <a:chOff x="5174673" y="-488334"/>
              <a:chExt cx="1550588" cy="3983742"/>
            </a:xfrm>
          </p:grpSpPr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20942C67-F179-40BE-8BD7-6E9EFD5A5DA8}"/>
                  </a:ext>
                </a:extLst>
              </p:cNvPr>
              <p:cNvSpPr/>
              <p:nvPr/>
            </p:nvSpPr>
            <p:spPr>
              <a:xfrm>
                <a:off x="5564758" y="-488334"/>
                <a:ext cx="785050" cy="172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2" y="21600"/>
                    </a:moveTo>
                    <a:lnTo>
                      <a:pt x="10599" y="21600"/>
                    </a:lnTo>
                    <a:lnTo>
                      <a:pt x="11001" y="21600"/>
                    </a:lnTo>
                    <a:lnTo>
                      <a:pt x="19588" y="21600"/>
                    </a:lnTo>
                    <a:lnTo>
                      <a:pt x="21600" y="0"/>
                    </a:lnTo>
                    <a:lnTo>
                      <a:pt x="11001" y="0"/>
                    </a:lnTo>
                    <a:lnTo>
                      <a:pt x="105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B58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1C7AFE4B-B897-4F8C-8BA3-0949AF200305}"/>
                  </a:ext>
                </a:extLst>
              </p:cNvPr>
              <p:cNvSpPr/>
              <p:nvPr/>
            </p:nvSpPr>
            <p:spPr>
              <a:xfrm>
                <a:off x="5174673" y="730681"/>
                <a:ext cx="1550588" cy="276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75" y="21600"/>
                    </a:moveTo>
                    <a:cubicBezTo>
                      <a:pt x="6317" y="21600"/>
                      <a:pt x="8151" y="20571"/>
                      <a:pt x="8151" y="19314"/>
                    </a:cubicBezTo>
                    <a:lnTo>
                      <a:pt x="8151" y="15733"/>
                    </a:lnTo>
                    <a:cubicBezTo>
                      <a:pt x="8287" y="15733"/>
                      <a:pt x="8423" y="15733"/>
                      <a:pt x="8558" y="15733"/>
                    </a:cubicBezTo>
                    <a:cubicBezTo>
                      <a:pt x="9374" y="15733"/>
                      <a:pt x="10121" y="15581"/>
                      <a:pt x="10800" y="15352"/>
                    </a:cubicBezTo>
                    <a:cubicBezTo>
                      <a:pt x="11479" y="15581"/>
                      <a:pt x="12226" y="15733"/>
                      <a:pt x="13042" y="15733"/>
                    </a:cubicBezTo>
                    <a:cubicBezTo>
                      <a:pt x="13857" y="15733"/>
                      <a:pt x="14604" y="15581"/>
                      <a:pt x="15283" y="15352"/>
                    </a:cubicBezTo>
                    <a:cubicBezTo>
                      <a:pt x="15962" y="15581"/>
                      <a:pt x="16709" y="15733"/>
                      <a:pt x="17525" y="15733"/>
                    </a:cubicBezTo>
                    <a:cubicBezTo>
                      <a:pt x="19766" y="15733"/>
                      <a:pt x="21600" y="14705"/>
                      <a:pt x="21600" y="13448"/>
                    </a:cubicBezTo>
                    <a:lnTo>
                      <a:pt x="21600" y="7429"/>
                    </a:lnTo>
                    <a:cubicBezTo>
                      <a:pt x="21600" y="6362"/>
                      <a:pt x="20445" y="5181"/>
                      <a:pt x="19494" y="4343"/>
                    </a:cubicBezTo>
                    <a:cubicBezTo>
                      <a:pt x="19426" y="4267"/>
                      <a:pt x="19358" y="4190"/>
                      <a:pt x="19358" y="4114"/>
                    </a:cubicBezTo>
                    <a:lnTo>
                      <a:pt x="19358" y="1029"/>
                    </a:lnTo>
                    <a:cubicBezTo>
                      <a:pt x="19358" y="457"/>
                      <a:pt x="18543" y="0"/>
                      <a:pt x="17525" y="0"/>
                    </a:cubicBezTo>
                    <a:lnTo>
                      <a:pt x="4075" y="0"/>
                    </a:lnTo>
                    <a:cubicBezTo>
                      <a:pt x="3057" y="0"/>
                      <a:pt x="2242" y="457"/>
                      <a:pt x="2242" y="1029"/>
                    </a:cubicBezTo>
                    <a:lnTo>
                      <a:pt x="2242" y="4229"/>
                    </a:lnTo>
                    <a:cubicBezTo>
                      <a:pt x="2106" y="4343"/>
                      <a:pt x="2038" y="4419"/>
                      <a:pt x="1902" y="4533"/>
                    </a:cubicBezTo>
                    <a:cubicBezTo>
                      <a:pt x="1358" y="5067"/>
                      <a:pt x="951" y="5676"/>
                      <a:pt x="679" y="6362"/>
                    </a:cubicBezTo>
                    <a:cubicBezTo>
                      <a:pt x="204" y="7162"/>
                      <a:pt x="0" y="8038"/>
                      <a:pt x="0" y="8952"/>
                    </a:cubicBezTo>
                    <a:lnTo>
                      <a:pt x="0" y="19314"/>
                    </a:lnTo>
                    <a:cubicBezTo>
                      <a:pt x="0" y="20571"/>
                      <a:pt x="1834" y="21600"/>
                      <a:pt x="4075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55165689-A21B-4383-8E7F-146A029327F6}"/>
                  </a:ext>
                </a:extLst>
              </p:cNvPr>
              <p:cNvSpPr/>
              <p:nvPr/>
            </p:nvSpPr>
            <p:spPr>
              <a:xfrm>
                <a:off x="5272190" y="828199"/>
                <a:ext cx="1365301" cy="257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3" y="21600"/>
                    </a:moveTo>
                    <a:cubicBezTo>
                      <a:pt x="4937" y="21600"/>
                      <a:pt x="6326" y="20865"/>
                      <a:pt x="6326" y="19926"/>
                    </a:cubicBezTo>
                    <a:lnTo>
                      <a:pt x="6326" y="14985"/>
                    </a:lnTo>
                    <a:cubicBezTo>
                      <a:pt x="6866" y="15189"/>
                      <a:pt x="7560" y="15312"/>
                      <a:pt x="8254" y="15312"/>
                    </a:cubicBezTo>
                    <a:cubicBezTo>
                      <a:pt x="9334" y="15312"/>
                      <a:pt x="10260" y="15026"/>
                      <a:pt x="10800" y="14618"/>
                    </a:cubicBezTo>
                    <a:cubicBezTo>
                      <a:pt x="11340" y="15026"/>
                      <a:pt x="12266" y="15312"/>
                      <a:pt x="13346" y="15312"/>
                    </a:cubicBezTo>
                    <a:cubicBezTo>
                      <a:pt x="14426" y="15312"/>
                      <a:pt x="15351" y="15026"/>
                      <a:pt x="15891" y="14618"/>
                    </a:cubicBezTo>
                    <a:cubicBezTo>
                      <a:pt x="16431" y="15026"/>
                      <a:pt x="17357" y="15312"/>
                      <a:pt x="18437" y="15312"/>
                    </a:cubicBezTo>
                    <a:cubicBezTo>
                      <a:pt x="20211" y="15312"/>
                      <a:pt x="21600" y="14577"/>
                      <a:pt x="21600" y="13638"/>
                    </a:cubicBezTo>
                    <a:lnTo>
                      <a:pt x="21600" y="12168"/>
                    </a:lnTo>
                    <a:lnTo>
                      <a:pt x="21600" y="10208"/>
                    </a:lnTo>
                    <a:lnTo>
                      <a:pt x="21600" y="7186"/>
                    </a:lnTo>
                    <a:cubicBezTo>
                      <a:pt x="21600" y="6206"/>
                      <a:pt x="20211" y="4981"/>
                      <a:pt x="19440" y="4328"/>
                    </a:cubicBezTo>
                    <a:cubicBezTo>
                      <a:pt x="19209" y="4124"/>
                      <a:pt x="19054" y="3879"/>
                      <a:pt x="19054" y="3634"/>
                    </a:cubicBezTo>
                    <a:lnTo>
                      <a:pt x="19054" y="327"/>
                    </a:lnTo>
                    <a:cubicBezTo>
                      <a:pt x="19054" y="163"/>
                      <a:pt x="18746" y="0"/>
                      <a:pt x="18437" y="0"/>
                    </a:cubicBezTo>
                    <a:lnTo>
                      <a:pt x="3163" y="0"/>
                    </a:lnTo>
                    <a:cubicBezTo>
                      <a:pt x="2854" y="0"/>
                      <a:pt x="2546" y="163"/>
                      <a:pt x="2546" y="327"/>
                    </a:cubicBezTo>
                    <a:lnTo>
                      <a:pt x="2546" y="4002"/>
                    </a:lnTo>
                    <a:cubicBezTo>
                      <a:pt x="2314" y="4124"/>
                      <a:pt x="2160" y="4287"/>
                      <a:pt x="2006" y="4451"/>
                    </a:cubicBezTo>
                    <a:cubicBezTo>
                      <a:pt x="1389" y="5022"/>
                      <a:pt x="1003" y="5635"/>
                      <a:pt x="771" y="6247"/>
                    </a:cubicBezTo>
                    <a:cubicBezTo>
                      <a:pt x="309" y="6941"/>
                      <a:pt x="0" y="7799"/>
                      <a:pt x="0" y="8820"/>
                    </a:cubicBezTo>
                    <a:lnTo>
                      <a:pt x="0" y="19926"/>
                    </a:lnTo>
                    <a:cubicBezTo>
                      <a:pt x="0" y="20865"/>
                      <a:pt x="1389" y="21600"/>
                      <a:pt x="3163" y="21600"/>
                    </a:cubicBezTo>
                    <a:close/>
                    <a:moveTo>
                      <a:pt x="3780" y="694"/>
                    </a:moveTo>
                    <a:lnTo>
                      <a:pt x="17820" y="694"/>
                    </a:lnTo>
                    <a:lnTo>
                      <a:pt x="17820" y="3675"/>
                    </a:lnTo>
                    <a:cubicBezTo>
                      <a:pt x="17820" y="4042"/>
                      <a:pt x="18051" y="4410"/>
                      <a:pt x="18437" y="4736"/>
                    </a:cubicBezTo>
                    <a:cubicBezTo>
                      <a:pt x="19671" y="5716"/>
                      <a:pt x="20366" y="6656"/>
                      <a:pt x="20366" y="7227"/>
                    </a:cubicBezTo>
                    <a:lnTo>
                      <a:pt x="20366" y="8901"/>
                    </a:lnTo>
                    <a:cubicBezTo>
                      <a:pt x="19826" y="8697"/>
                      <a:pt x="19131" y="8575"/>
                      <a:pt x="18437" y="8575"/>
                    </a:cubicBezTo>
                    <a:cubicBezTo>
                      <a:pt x="17357" y="8575"/>
                      <a:pt x="16431" y="8860"/>
                      <a:pt x="15891" y="9269"/>
                    </a:cubicBezTo>
                    <a:cubicBezTo>
                      <a:pt x="15274" y="8860"/>
                      <a:pt x="14426" y="8575"/>
                      <a:pt x="13346" y="8575"/>
                    </a:cubicBezTo>
                    <a:cubicBezTo>
                      <a:pt x="12034" y="8575"/>
                      <a:pt x="10954" y="8983"/>
                      <a:pt x="10491" y="9555"/>
                    </a:cubicBezTo>
                    <a:cubicBezTo>
                      <a:pt x="10260" y="9514"/>
                      <a:pt x="10029" y="9432"/>
                      <a:pt x="9797" y="9391"/>
                    </a:cubicBezTo>
                    <a:lnTo>
                      <a:pt x="7329" y="8983"/>
                    </a:lnTo>
                    <a:cubicBezTo>
                      <a:pt x="7251" y="8779"/>
                      <a:pt x="7097" y="8534"/>
                      <a:pt x="6866" y="8248"/>
                    </a:cubicBezTo>
                    <a:cubicBezTo>
                      <a:pt x="7483" y="8207"/>
                      <a:pt x="8254" y="8085"/>
                      <a:pt x="8871" y="7881"/>
                    </a:cubicBezTo>
                    <a:cubicBezTo>
                      <a:pt x="9180" y="7799"/>
                      <a:pt x="9257" y="7554"/>
                      <a:pt x="9103" y="7391"/>
                    </a:cubicBezTo>
                    <a:cubicBezTo>
                      <a:pt x="8949" y="7268"/>
                      <a:pt x="8640" y="7186"/>
                      <a:pt x="8409" y="7227"/>
                    </a:cubicBezTo>
                    <a:cubicBezTo>
                      <a:pt x="8331" y="7227"/>
                      <a:pt x="8254" y="7268"/>
                      <a:pt x="8177" y="7268"/>
                    </a:cubicBezTo>
                    <a:cubicBezTo>
                      <a:pt x="7251" y="7595"/>
                      <a:pt x="5863" y="7595"/>
                      <a:pt x="5786" y="7595"/>
                    </a:cubicBezTo>
                    <a:cubicBezTo>
                      <a:pt x="5554" y="7595"/>
                      <a:pt x="5323" y="7676"/>
                      <a:pt x="5246" y="7799"/>
                    </a:cubicBezTo>
                    <a:cubicBezTo>
                      <a:pt x="5169" y="7921"/>
                      <a:pt x="5169" y="8044"/>
                      <a:pt x="5323" y="8166"/>
                    </a:cubicBezTo>
                    <a:cubicBezTo>
                      <a:pt x="5554" y="8371"/>
                      <a:pt x="5940" y="8942"/>
                      <a:pt x="6094" y="9310"/>
                    </a:cubicBezTo>
                    <a:cubicBezTo>
                      <a:pt x="6171" y="9432"/>
                      <a:pt x="6326" y="9514"/>
                      <a:pt x="6557" y="9555"/>
                    </a:cubicBezTo>
                    <a:lnTo>
                      <a:pt x="7637" y="9718"/>
                    </a:lnTo>
                    <a:lnTo>
                      <a:pt x="9334" y="10004"/>
                    </a:lnTo>
                    <a:cubicBezTo>
                      <a:pt x="9566" y="10045"/>
                      <a:pt x="9874" y="10126"/>
                      <a:pt x="10106" y="10208"/>
                    </a:cubicBezTo>
                    <a:cubicBezTo>
                      <a:pt x="10337" y="10290"/>
                      <a:pt x="10569" y="10371"/>
                      <a:pt x="10723" y="10494"/>
                    </a:cubicBezTo>
                    <a:cubicBezTo>
                      <a:pt x="10954" y="10616"/>
                      <a:pt x="11109" y="10739"/>
                      <a:pt x="11186" y="10902"/>
                    </a:cubicBezTo>
                    <a:cubicBezTo>
                      <a:pt x="11263" y="10943"/>
                      <a:pt x="11263" y="11025"/>
                      <a:pt x="11340" y="11065"/>
                    </a:cubicBezTo>
                    <a:cubicBezTo>
                      <a:pt x="11417" y="11188"/>
                      <a:pt x="11417" y="11351"/>
                      <a:pt x="11417" y="11474"/>
                    </a:cubicBezTo>
                    <a:cubicBezTo>
                      <a:pt x="11417" y="11474"/>
                      <a:pt x="11417" y="11515"/>
                      <a:pt x="11417" y="11515"/>
                    </a:cubicBezTo>
                    <a:cubicBezTo>
                      <a:pt x="11417" y="11555"/>
                      <a:pt x="11417" y="11596"/>
                      <a:pt x="11340" y="11637"/>
                    </a:cubicBezTo>
                    <a:cubicBezTo>
                      <a:pt x="11340" y="11678"/>
                      <a:pt x="11263" y="11719"/>
                      <a:pt x="11186" y="11719"/>
                    </a:cubicBezTo>
                    <a:cubicBezTo>
                      <a:pt x="11031" y="11719"/>
                      <a:pt x="10877" y="11719"/>
                      <a:pt x="10723" y="11719"/>
                    </a:cubicBezTo>
                    <a:cubicBezTo>
                      <a:pt x="10491" y="11719"/>
                      <a:pt x="10337" y="11719"/>
                      <a:pt x="10106" y="11719"/>
                    </a:cubicBezTo>
                    <a:cubicBezTo>
                      <a:pt x="9026" y="11678"/>
                      <a:pt x="7560" y="11596"/>
                      <a:pt x="6249" y="11515"/>
                    </a:cubicBezTo>
                    <a:cubicBezTo>
                      <a:pt x="6017" y="11515"/>
                      <a:pt x="5863" y="11474"/>
                      <a:pt x="5631" y="11474"/>
                    </a:cubicBezTo>
                    <a:cubicBezTo>
                      <a:pt x="5477" y="11474"/>
                      <a:pt x="5400" y="11433"/>
                      <a:pt x="5246" y="11433"/>
                    </a:cubicBezTo>
                    <a:cubicBezTo>
                      <a:pt x="5169" y="11433"/>
                      <a:pt x="5091" y="11392"/>
                      <a:pt x="5014" y="11392"/>
                    </a:cubicBezTo>
                    <a:cubicBezTo>
                      <a:pt x="4474" y="11310"/>
                      <a:pt x="3934" y="11229"/>
                      <a:pt x="3626" y="11147"/>
                    </a:cubicBezTo>
                    <a:cubicBezTo>
                      <a:pt x="2237" y="10820"/>
                      <a:pt x="1697" y="9228"/>
                      <a:pt x="1620" y="8411"/>
                    </a:cubicBezTo>
                    <a:cubicBezTo>
                      <a:pt x="1543" y="7921"/>
                      <a:pt x="1620" y="7023"/>
                      <a:pt x="2083" y="6125"/>
                    </a:cubicBezTo>
                    <a:cubicBezTo>
                      <a:pt x="2314" y="5676"/>
                      <a:pt x="2623" y="5186"/>
                      <a:pt x="3086" y="4777"/>
                    </a:cubicBezTo>
                    <a:cubicBezTo>
                      <a:pt x="3317" y="4573"/>
                      <a:pt x="3471" y="4410"/>
                      <a:pt x="3703" y="4287"/>
                    </a:cubicBezTo>
                    <a:cubicBezTo>
                      <a:pt x="5014" y="3430"/>
                      <a:pt x="6557" y="3226"/>
                      <a:pt x="6711" y="3226"/>
                    </a:cubicBezTo>
                    <a:cubicBezTo>
                      <a:pt x="6711" y="3226"/>
                      <a:pt x="6711" y="3226"/>
                      <a:pt x="6711" y="3226"/>
                    </a:cubicBezTo>
                    <a:cubicBezTo>
                      <a:pt x="7020" y="3185"/>
                      <a:pt x="7251" y="3022"/>
                      <a:pt x="7174" y="2817"/>
                    </a:cubicBezTo>
                    <a:cubicBezTo>
                      <a:pt x="7097" y="2654"/>
                      <a:pt x="6866" y="2532"/>
                      <a:pt x="6557" y="2532"/>
                    </a:cubicBezTo>
                    <a:cubicBezTo>
                      <a:pt x="6480" y="2532"/>
                      <a:pt x="6480" y="2532"/>
                      <a:pt x="6403" y="2532"/>
                    </a:cubicBezTo>
                    <a:cubicBezTo>
                      <a:pt x="6326" y="2532"/>
                      <a:pt x="5091" y="2695"/>
                      <a:pt x="3703" y="3267"/>
                    </a:cubicBezTo>
                    <a:lnTo>
                      <a:pt x="3703" y="694"/>
                    </a:lnTo>
                    <a:close/>
                    <a:moveTo>
                      <a:pt x="20366" y="12495"/>
                    </a:moveTo>
                    <a:lnTo>
                      <a:pt x="20366" y="13679"/>
                    </a:lnTo>
                    <a:cubicBezTo>
                      <a:pt x="20366" y="14250"/>
                      <a:pt x="19517" y="14699"/>
                      <a:pt x="18437" y="14699"/>
                    </a:cubicBezTo>
                    <a:cubicBezTo>
                      <a:pt x="17357" y="14699"/>
                      <a:pt x="16509" y="14250"/>
                      <a:pt x="16509" y="13679"/>
                    </a:cubicBezTo>
                    <a:lnTo>
                      <a:pt x="16509" y="12372"/>
                    </a:lnTo>
                    <a:lnTo>
                      <a:pt x="16509" y="12045"/>
                    </a:lnTo>
                    <a:lnTo>
                      <a:pt x="16509" y="11719"/>
                    </a:lnTo>
                    <a:lnTo>
                      <a:pt x="16509" y="10249"/>
                    </a:lnTo>
                    <a:cubicBezTo>
                      <a:pt x="16509" y="9677"/>
                      <a:pt x="17357" y="9228"/>
                      <a:pt x="18437" y="9228"/>
                    </a:cubicBezTo>
                    <a:cubicBezTo>
                      <a:pt x="19517" y="9228"/>
                      <a:pt x="20366" y="9677"/>
                      <a:pt x="20366" y="10249"/>
                    </a:cubicBezTo>
                    <a:lnTo>
                      <a:pt x="20366" y="11841"/>
                    </a:lnTo>
                    <a:lnTo>
                      <a:pt x="20366" y="12168"/>
                    </a:lnTo>
                    <a:lnTo>
                      <a:pt x="20366" y="12495"/>
                    </a:lnTo>
                    <a:close/>
                    <a:moveTo>
                      <a:pt x="15274" y="13679"/>
                    </a:moveTo>
                    <a:cubicBezTo>
                      <a:pt x="15274" y="14250"/>
                      <a:pt x="14426" y="14699"/>
                      <a:pt x="13346" y="14699"/>
                    </a:cubicBezTo>
                    <a:cubicBezTo>
                      <a:pt x="12266" y="14699"/>
                      <a:pt x="11417" y="14250"/>
                      <a:pt x="11417" y="13679"/>
                    </a:cubicBezTo>
                    <a:lnTo>
                      <a:pt x="11417" y="12535"/>
                    </a:lnTo>
                    <a:cubicBezTo>
                      <a:pt x="11803" y="12535"/>
                      <a:pt x="12111" y="12413"/>
                      <a:pt x="12343" y="12290"/>
                    </a:cubicBezTo>
                    <a:cubicBezTo>
                      <a:pt x="12497" y="12209"/>
                      <a:pt x="12574" y="12086"/>
                      <a:pt x="12651" y="11964"/>
                    </a:cubicBezTo>
                    <a:cubicBezTo>
                      <a:pt x="12729" y="11882"/>
                      <a:pt x="12729" y="11841"/>
                      <a:pt x="12729" y="11760"/>
                    </a:cubicBezTo>
                    <a:cubicBezTo>
                      <a:pt x="12729" y="11719"/>
                      <a:pt x="12729" y="11678"/>
                      <a:pt x="12729" y="11637"/>
                    </a:cubicBezTo>
                    <a:cubicBezTo>
                      <a:pt x="12806" y="11147"/>
                      <a:pt x="12343" y="10453"/>
                      <a:pt x="11417" y="9963"/>
                    </a:cubicBezTo>
                    <a:cubicBezTo>
                      <a:pt x="11649" y="9555"/>
                      <a:pt x="12420" y="9228"/>
                      <a:pt x="13269" y="9228"/>
                    </a:cubicBezTo>
                    <a:cubicBezTo>
                      <a:pt x="14349" y="9228"/>
                      <a:pt x="15197" y="9677"/>
                      <a:pt x="15197" y="10249"/>
                    </a:cubicBezTo>
                    <a:lnTo>
                      <a:pt x="15197" y="11719"/>
                    </a:lnTo>
                    <a:lnTo>
                      <a:pt x="15197" y="12045"/>
                    </a:lnTo>
                    <a:lnTo>
                      <a:pt x="15197" y="12372"/>
                    </a:lnTo>
                    <a:lnTo>
                      <a:pt x="15197" y="13679"/>
                    </a:lnTo>
                    <a:close/>
                    <a:moveTo>
                      <a:pt x="10183" y="13679"/>
                    </a:moveTo>
                    <a:cubicBezTo>
                      <a:pt x="10183" y="14250"/>
                      <a:pt x="9334" y="14699"/>
                      <a:pt x="8254" y="14699"/>
                    </a:cubicBezTo>
                    <a:cubicBezTo>
                      <a:pt x="7174" y="14699"/>
                      <a:pt x="6326" y="14250"/>
                      <a:pt x="6326" y="13679"/>
                    </a:cubicBezTo>
                    <a:lnTo>
                      <a:pt x="6326" y="12290"/>
                    </a:lnTo>
                    <a:cubicBezTo>
                      <a:pt x="7714" y="12413"/>
                      <a:pt x="9103" y="12454"/>
                      <a:pt x="10183" y="12495"/>
                    </a:cubicBezTo>
                    <a:lnTo>
                      <a:pt x="10183" y="13679"/>
                    </a:lnTo>
                    <a:close/>
                    <a:moveTo>
                      <a:pt x="5091" y="13679"/>
                    </a:moveTo>
                    <a:lnTo>
                      <a:pt x="5091" y="19926"/>
                    </a:lnTo>
                    <a:cubicBezTo>
                      <a:pt x="5091" y="20498"/>
                      <a:pt x="4243" y="20947"/>
                      <a:pt x="3163" y="20947"/>
                    </a:cubicBezTo>
                    <a:cubicBezTo>
                      <a:pt x="2083" y="20947"/>
                      <a:pt x="1234" y="20498"/>
                      <a:pt x="1234" y="19926"/>
                    </a:cubicBezTo>
                    <a:lnTo>
                      <a:pt x="1234" y="10616"/>
                    </a:lnTo>
                    <a:cubicBezTo>
                      <a:pt x="1620" y="11147"/>
                      <a:pt x="2237" y="11596"/>
                      <a:pt x="3086" y="11800"/>
                    </a:cubicBezTo>
                    <a:cubicBezTo>
                      <a:pt x="3626" y="11923"/>
                      <a:pt x="4320" y="12045"/>
                      <a:pt x="5091" y="12127"/>
                    </a:cubicBezTo>
                    <a:lnTo>
                      <a:pt x="5091" y="13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98F5E662-0AC4-4C44-B296-37300FDFBF6E}"/>
                  </a:ext>
                </a:extLst>
              </p:cNvPr>
              <p:cNvSpPr/>
              <p:nvPr/>
            </p:nvSpPr>
            <p:spPr>
              <a:xfrm>
                <a:off x="5808557" y="1072002"/>
                <a:ext cx="436415" cy="436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3" h="21013" extrusionOk="0">
                    <a:moveTo>
                      <a:pt x="14498" y="10507"/>
                    </a:moveTo>
                    <a:lnTo>
                      <a:pt x="20133" y="4872"/>
                    </a:lnTo>
                    <a:cubicBezTo>
                      <a:pt x="21307" y="3698"/>
                      <a:pt x="21307" y="2055"/>
                      <a:pt x="20133" y="881"/>
                    </a:cubicBezTo>
                    <a:cubicBezTo>
                      <a:pt x="18959" y="-293"/>
                      <a:pt x="17316" y="-293"/>
                      <a:pt x="16142" y="881"/>
                    </a:cubicBezTo>
                    <a:lnTo>
                      <a:pt x="10507" y="6516"/>
                    </a:lnTo>
                    <a:lnTo>
                      <a:pt x="4872" y="881"/>
                    </a:lnTo>
                    <a:cubicBezTo>
                      <a:pt x="3698" y="-293"/>
                      <a:pt x="2055" y="-293"/>
                      <a:pt x="881" y="881"/>
                    </a:cubicBezTo>
                    <a:cubicBezTo>
                      <a:pt x="-293" y="2055"/>
                      <a:pt x="-293" y="3698"/>
                      <a:pt x="881" y="4872"/>
                    </a:cubicBezTo>
                    <a:lnTo>
                      <a:pt x="6516" y="10507"/>
                    </a:lnTo>
                    <a:lnTo>
                      <a:pt x="881" y="16142"/>
                    </a:lnTo>
                    <a:cubicBezTo>
                      <a:pt x="-293" y="17316"/>
                      <a:pt x="-293" y="18959"/>
                      <a:pt x="881" y="20133"/>
                    </a:cubicBezTo>
                    <a:lnTo>
                      <a:pt x="881" y="20133"/>
                    </a:lnTo>
                    <a:cubicBezTo>
                      <a:pt x="2055" y="21307"/>
                      <a:pt x="3698" y="21307"/>
                      <a:pt x="4872" y="20133"/>
                    </a:cubicBezTo>
                    <a:lnTo>
                      <a:pt x="10507" y="14498"/>
                    </a:lnTo>
                    <a:lnTo>
                      <a:pt x="16142" y="20133"/>
                    </a:lnTo>
                    <a:cubicBezTo>
                      <a:pt x="17316" y="21307"/>
                      <a:pt x="18959" y="21307"/>
                      <a:pt x="20133" y="20133"/>
                    </a:cubicBezTo>
                    <a:lnTo>
                      <a:pt x="20133" y="20133"/>
                    </a:lnTo>
                    <a:cubicBezTo>
                      <a:pt x="21307" y="18959"/>
                      <a:pt x="21307" y="17316"/>
                      <a:pt x="20133" y="16142"/>
                    </a:cubicBezTo>
                    <a:lnTo>
                      <a:pt x="14498" y="10507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A06A4674-9F4D-4225-8289-3D981ADA2A3E}"/>
                </a:ext>
              </a:extLst>
            </p:cNvPr>
            <p:cNvGrpSpPr/>
            <p:nvPr/>
          </p:nvGrpSpPr>
          <p:grpSpPr>
            <a:xfrm>
              <a:off x="4520971" y="2560456"/>
              <a:ext cx="1445516" cy="3745618"/>
              <a:chOff x="6003603" y="2291021"/>
              <a:chExt cx="1550588" cy="4017879"/>
            </a:xfrm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B8BC434A-61DB-4C18-AF1D-DDA5E0295B97}"/>
                  </a:ext>
                </a:extLst>
              </p:cNvPr>
              <p:cNvSpPr/>
              <p:nvPr/>
            </p:nvSpPr>
            <p:spPr>
              <a:xfrm>
                <a:off x="6344928" y="4582770"/>
                <a:ext cx="789926" cy="172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00" y="0"/>
                    </a:moveTo>
                    <a:lnTo>
                      <a:pt x="10933" y="0"/>
                    </a:lnTo>
                    <a:lnTo>
                      <a:pt x="10667" y="0"/>
                    </a:lnTo>
                    <a:lnTo>
                      <a:pt x="2000" y="0"/>
                    </a:lnTo>
                    <a:lnTo>
                      <a:pt x="0" y="21600"/>
                    </a:lnTo>
                    <a:lnTo>
                      <a:pt x="10667" y="21600"/>
                    </a:lnTo>
                    <a:lnTo>
                      <a:pt x="10933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8B58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F54A9A4D-98C2-4D76-9F94-67F09A89D4D1}"/>
                  </a:ext>
                </a:extLst>
              </p:cNvPr>
              <p:cNvSpPr/>
              <p:nvPr/>
            </p:nvSpPr>
            <p:spPr>
              <a:xfrm>
                <a:off x="6003603" y="2291021"/>
                <a:ext cx="1550588" cy="276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25" y="0"/>
                    </a:moveTo>
                    <a:cubicBezTo>
                      <a:pt x="15283" y="0"/>
                      <a:pt x="13449" y="1029"/>
                      <a:pt x="13449" y="2286"/>
                    </a:cubicBezTo>
                    <a:lnTo>
                      <a:pt x="13449" y="5867"/>
                    </a:lnTo>
                    <a:cubicBezTo>
                      <a:pt x="13313" y="5867"/>
                      <a:pt x="13177" y="5867"/>
                      <a:pt x="13042" y="5867"/>
                    </a:cubicBezTo>
                    <a:cubicBezTo>
                      <a:pt x="12226" y="5867"/>
                      <a:pt x="11479" y="6019"/>
                      <a:pt x="10800" y="6248"/>
                    </a:cubicBezTo>
                    <a:cubicBezTo>
                      <a:pt x="10121" y="6019"/>
                      <a:pt x="9374" y="5867"/>
                      <a:pt x="8558" y="5867"/>
                    </a:cubicBezTo>
                    <a:cubicBezTo>
                      <a:pt x="7743" y="5867"/>
                      <a:pt x="6996" y="6019"/>
                      <a:pt x="6317" y="6248"/>
                    </a:cubicBezTo>
                    <a:cubicBezTo>
                      <a:pt x="5638" y="6019"/>
                      <a:pt x="4891" y="5867"/>
                      <a:pt x="4075" y="5867"/>
                    </a:cubicBezTo>
                    <a:cubicBezTo>
                      <a:pt x="1834" y="5867"/>
                      <a:pt x="0" y="6895"/>
                      <a:pt x="0" y="8152"/>
                    </a:cubicBezTo>
                    <a:lnTo>
                      <a:pt x="0" y="14171"/>
                    </a:lnTo>
                    <a:cubicBezTo>
                      <a:pt x="0" y="15238"/>
                      <a:pt x="1155" y="16419"/>
                      <a:pt x="2106" y="17257"/>
                    </a:cubicBezTo>
                    <a:cubicBezTo>
                      <a:pt x="2174" y="17333"/>
                      <a:pt x="2242" y="17410"/>
                      <a:pt x="2242" y="17486"/>
                    </a:cubicBezTo>
                    <a:lnTo>
                      <a:pt x="2242" y="20571"/>
                    </a:lnTo>
                    <a:cubicBezTo>
                      <a:pt x="2242" y="21143"/>
                      <a:pt x="3057" y="21600"/>
                      <a:pt x="4075" y="21600"/>
                    </a:cubicBezTo>
                    <a:lnTo>
                      <a:pt x="17525" y="21600"/>
                    </a:lnTo>
                    <a:cubicBezTo>
                      <a:pt x="18543" y="21600"/>
                      <a:pt x="19358" y="21143"/>
                      <a:pt x="19358" y="20571"/>
                    </a:cubicBezTo>
                    <a:lnTo>
                      <a:pt x="19358" y="17371"/>
                    </a:lnTo>
                    <a:cubicBezTo>
                      <a:pt x="19494" y="17257"/>
                      <a:pt x="19562" y="17181"/>
                      <a:pt x="19698" y="17067"/>
                    </a:cubicBezTo>
                    <a:cubicBezTo>
                      <a:pt x="20241" y="16533"/>
                      <a:pt x="20649" y="15924"/>
                      <a:pt x="20921" y="15238"/>
                    </a:cubicBezTo>
                    <a:cubicBezTo>
                      <a:pt x="21396" y="14438"/>
                      <a:pt x="21600" y="13562"/>
                      <a:pt x="21600" y="12648"/>
                    </a:cubicBezTo>
                    <a:lnTo>
                      <a:pt x="21600" y="2324"/>
                    </a:lnTo>
                    <a:cubicBezTo>
                      <a:pt x="21600" y="1029"/>
                      <a:pt x="19766" y="0"/>
                      <a:pt x="175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 dirty="0"/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FC6568CD-7546-41A5-ACF6-C1235F71448B}"/>
                  </a:ext>
                </a:extLst>
              </p:cNvPr>
              <p:cNvSpPr/>
              <p:nvPr/>
            </p:nvSpPr>
            <p:spPr>
              <a:xfrm>
                <a:off x="6101121" y="2388539"/>
                <a:ext cx="1365301" cy="2584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37" y="0"/>
                    </a:moveTo>
                    <a:cubicBezTo>
                      <a:pt x="16663" y="0"/>
                      <a:pt x="15274" y="734"/>
                      <a:pt x="15274" y="1671"/>
                    </a:cubicBezTo>
                    <a:lnTo>
                      <a:pt x="15274" y="6602"/>
                    </a:lnTo>
                    <a:cubicBezTo>
                      <a:pt x="14734" y="6398"/>
                      <a:pt x="14040" y="6276"/>
                      <a:pt x="13346" y="6276"/>
                    </a:cubicBezTo>
                    <a:cubicBezTo>
                      <a:pt x="12266" y="6276"/>
                      <a:pt x="11340" y="6562"/>
                      <a:pt x="10800" y="6969"/>
                    </a:cubicBezTo>
                    <a:cubicBezTo>
                      <a:pt x="10260" y="6562"/>
                      <a:pt x="9334" y="6276"/>
                      <a:pt x="8254" y="6276"/>
                    </a:cubicBezTo>
                    <a:cubicBezTo>
                      <a:pt x="7174" y="6276"/>
                      <a:pt x="6249" y="6562"/>
                      <a:pt x="5709" y="6969"/>
                    </a:cubicBezTo>
                    <a:cubicBezTo>
                      <a:pt x="5169" y="6562"/>
                      <a:pt x="4243" y="6276"/>
                      <a:pt x="3163" y="6276"/>
                    </a:cubicBezTo>
                    <a:cubicBezTo>
                      <a:pt x="1389" y="6276"/>
                      <a:pt x="0" y="7010"/>
                      <a:pt x="0" y="7947"/>
                    </a:cubicBezTo>
                    <a:lnTo>
                      <a:pt x="0" y="9455"/>
                    </a:lnTo>
                    <a:lnTo>
                      <a:pt x="0" y="11411"/>
                    </a:lnTo>
                    <a:lnTo>
                      <a:pt x="0" y="14427"/>
                    </a:lnTo>
                    <a:cubicBezTo>
                      <a:pt x="0" y="15405"/>
                      <a:pt x="1389" y="16628"/>
                      <a:pt x="2160" y="17280"/>
                    </a:cubicBezTo>
                    <a:cubicBezTo>
                      <a:pt x="2391" y="17484"/>
                      <a:pt x="2546" y="17728"/>
                      <a:pt x="2546" y="17973"/>
                    </a:cubicBezTo>
                    <a:lnTo>
                      <a:pt x="2546" y="21274"/>
                    </a:lnTo>
                    <a:cubicBezTo>
                      <a:pt x="2546" y="21437"/>
                      <a:pt x="2854" y="21600"/>
                      <a:pt x="3163" y="21600"/>
                    </a:cubicBezTo>
                    <a:lnTo>
                      <a:pt x="18437" y="21600"/>
                    </a:lnTo>
                    <a:cubicBezTo>
                      <a:pt x="18746" y="21600"/>
                      <a:pt x="19054" y="21437"/>
                      <a:pt x="19054" y="21274"/>
                    </a:cubicBezTo>
                    <a:lnTo>
                      <a:pt x="19054" y="17606"/>
                    </a:lnTo>
                    <a:cubicBezTo>
                      <a:pt x="19286" y="17484"/>
                      <a:pt x="19440" y="17321"/>
                      <a:pt x="19594" y="17158"/>
                    </a:cubicBezTo>
                    <a:cubicBezTo>
                      <a:pt x="20211" y="16587"/>
                      <a:pt x="20597" y="15976"/>
                      <a:pt x="20829" y="15365"/>
                    </a:cubicBezTo>
                    <a:cubicBezTo>
                      <a:pt x="21291" y="14672"/>
                      <a:pt x="21600" y="13816"/>
                      <a:pt x="21600" y="12797"/>
                    </a:cubicBezTo>
                    <a:lnTo>
                      <a:pt x="21600" y="1752"/>
                    </a:lnTo>
                    <a:cubicBezTo>
                      <a:pt x="21600" y="734"/>
                      <a:pt x="20211" y="0"/>
                      <a:pt x="18437" y="0"/>
                    </a:cubicBezTo>
                    <a:close/>
                    <a:moveTo>
                      <a:pt x="17820" y="20866"/>
                    </a:moveTo>
                    <a:lnTo>
                      <a:pt x="3780" y="20866"/>
                    </a:lnTo>
                    <a:lnTo>
                      <a:pt x="3780" y="17891"/>
                    </a:lnTo>
                    <a:cubicBezTo>
                      <a:pt x="3780" y="17525"/>
                      <a:pt x="3549" y="17158"/>
                      <a:pt x="3163" y="16832"/>
                    </a:cubicBezTo>
                    <a:cubicBezTo>
                      <a:pt x="1929" y="15854"/>
                      <a:pt x="1234" y="14916"/>
                      <a:pt x="1234" y="14346"/>
                    </a:cubicBezTo>
                    <a:lnTo>
                      <a:pt x="1234" y="12675"/>
                    </a:lnTo>
                    <a:cubicBezTo>
                      <a:pt x="1774" y="12878"/>
                      <a:pt x="2469" y="13001"/>
                      <a:pt x="3163" y="13001"/>
                    </a:cubicBezTo>
                    <a:cubicBezTo>
                      <a:pt x="4243" y="13001"/>
                      <a:pt x="5169" y="12715"/>
                      <a:pt x="5709" y="12308"/>
                    </a:cubicBezTo>
                    <a:cubicBezTo>
                      <a:pt x="6326" y="12715"/>
                      <a:pt x="7174" y="13001"/>
                      <a:pt x="8254" y="13001"/>
                    </a:cubicBezTo>
                    <a:cubicBezTo>
                      <a:pt x="9566" y="13001"/>
                      <a:pt x="10646" y="12593"/>
                      <a:pt x="11109" y="12023"/>
                    </a:cubicBezTo>
                    <a:cubicBezTo>
                      <a:pt x="11340" y="12063"/>
                      <a:pt x="11571" y="12145"/>
                      <a:pt x="11803" y="12186"/>
                    </a:cubicBezTo>
                    <a:lnTo>
                      <a:pt x="14271" y="12593"/>
                    </a:lnTo>
                    <a:cubicBezTo>
                      <a:pt x="14349" y="12797"/>
                      <a:pt x="14503" y="13041"/>
                      <a:pt x="14734" y="13327"/>
                    </a:cubicBezTo>
                    <a:cubicBezTo>
                      <a:pt x="14117" y="13368"/>
                      <a:pt x="13346" y="13490"/>
                      <a:pt x="12729" y="13694"/>
                    </a:cubicBezTo>
                    <a:cubicBezTo>
                      <a:pt x="12420" y="13775"/>
                      <a:pt x="12343" y="14020"/>
                      <a:pt x="12497" y="14183"/>
                    </a:cubicBezTo>
                    <a:cubicBezTo>
                      <a:pt x="12651" y="14305"/>
                      <a:pt x="12960" y="14386"/>
                      <a:pt x="13191" y="14346"/>
                    </a:cubicBezTo>
                    <a:cubicBezTo>
                      <a:pt x="13269" y="14346"/>
                      <a:pt x="13346" y="14305"/>
                      <a:pt x="13423" y="14305"/>
                    </a:cubicBezTo>
                    <a:cubicBezTo>
                      <a:pt x="14349" y="13979"/>
                      <a:pt x="15737" y="13979"/>
                      <a:pt x="15814" y="13979"/>
                    </a:cubicBezTo>
                    <a:cubicBezTo>
                      <a:pt x="16046" y="13979"/>
                      <a:pt x="16277" y="13897"/>
                      <a:pt x="16354" y="13775"/>
                    </a:cubicBezTo>
                    <a:cubicBezTo>
                      <a:pt x="16431" y="13653"/>
                      <a:pt x="16431" y="13531"/>
                      <a:pt x="16277" y="13408"/>
                    </a:cubicBezTo>
                    <a:cubicBezTo>
                      <a:pt x="16046" y="13205"/>
                      <a:pt x="15660" y="12634"/>
                      <a:pt x="15506" y="12267"/>
                    </a:cubicBezTo>
                    <a:cubicBezTo>
                      <a:pt x="15429" y="12145"/>
                      <a:pt x="15274" y="12063"/>
                      <a:pt x="15043" y="12023"/>
                    </a:cubicBezTo>
                    <a:lnTo>
                      <a:pt x="13963" y="11860"/>
                    </a:lnTo>
                    <a:lnTo>
                      <a:pt x="12266" y="11574"/>
                    </a:lnTo>
                    <a:cubicBezTo>
                      <a:pt x="12034" y="11534"/>
                      <a:pt x="11726" y="11452"/>
                      <a:pt x="11494" y="11371"/>
                    </a:cubicBezTo>
                    <a:cubicBezTo>
                      <a:pt x="11263" y="11289"/>
                      <a:pt x="11031" y="11208"/>
                      <a:pt x="10877" y="11085"/>
                    </a:cubicBezTo>
                    <a:cubicBezTo>
                      <a:pt x="10646" y="10963"/>
                      <a:pt x="10491" y="10841"/>
                      <a:pt x="10414" y="10678"/>
                    </a:cubicBezTo>
                    <a:cubicBezTo>
                      <a:pt x="10337" y="10637"/>
                      <a:pt x="10337" y="10555"/>
                      <a:pt x="10260" y="10515"/>
                    </a:cubicBezTo>
                    <a:cubicBezTo>
                      <a:pt x="10183" y="10392"/>
                      <a:pt x="10183" y="10229"/>
                      <a:pt x="10183" y="10107"/>
                    </a:cubicBezTo>
                    <a:cubicBezTo>
                      <a:pt x="10183" y="10107"/>
                      <a:pt x="10183" y="10066"/>
                      <a:pt x="10183" y="10066"/>
                    </a:cubicBezTo>
                    <a:cubicBezTo>
                      <a:pt x="10183" y="10026"/>
                      <a:pt x="10183" y="9985"/>
                      <a:pt x="10260" y="9944"/>
                    </a:cubicBezTo>
                    <a:cubicBezTo>
                      <a:pt x="10260" y="9903"/>
                      <a:pt x="10337" y="9863"/>
                      <a:pt x="10414" y="9863"/>
                    </a:cubicBezTo>
                    <a:cubicBezTo>
                      <a:pt x="10569" y="9863"/>
                      <a:pt x="10723" y="9863"/>
                      <a:pt x="10877" y="9863"/>
                    </a:cubicBezTo>
                    <a:cubicBezTo>
                      <a:pt x="11109" y="9863"/>
                      <a:pt x="11263" y="9863"/>
                      <a:pt x="11494" y="9863"/>
                    </a:cubicBezTo>
                    <a:cubicBezTo>
                      <a:pt x="12574" y="9903"/>
                      <a:pt x="14040" y="9985"/>
                      <a:pt x="15351" y="10066"/>
                    </a:cubicBezTo>
                    <a:cubicBezTo>
                      <a:pt x="15583" y="10066"/>
                      <a:pt x="15737" y="10107"/>
                      <a:pt x="15969" y="10107"/>
                    </a:cubicBezTo>
                    <a:cubicBezTo>
                      <a:pt x="16123" y="10107"/>
                      <a:pt x="16200" y="10148"/>
                      <a:pt x="16354" y="10148"/>
                    </a:cubicBezTo>
                    <a:cubicBezTo>
                      <a:pt x="16431" y="10148"/>
                      <a:pt x="16509" y="10189"/>
                      <a:pt x="16586" y="10189"/>
                    </a:cubicBezTo>
                    <a:cubicBezTo>
                      <a:pt x="17126" y="10270"/>
                      <a:pt x="17666" y="10352"/>
                      <a:pt x="17974" y="10433"/>
                    </a:cubicBezTo>
                    <a:cubicBezTo>
                      <a:pt x="19363" y="10759"/>
                      <a:pt x="19903" y="12349"/>
                      <a:pt x="19980" y="13164"/>
                    </a:cubicBezTo>
                    <a:cubicBezTo>
                      <a:pt x="20057" y="13653"/>
                      <a:pt x="19980" y="14549"/>
                      <a:pt x="19517" y="15446"/>
                    </a:cubicBezTo>
                    <a:cubicBezTo>
                      <a:pt x="19286" y="15894"/>
                      <a:pt x="18977" y="16383"/>
                      <a:pt x="18514" y="16791"/>
                    </a:cubicBezTo>
                    <a:cubicBezTo>
                      <a:pt x="18283" y="16995"/>
                      <a:pt x="18129" y="17158"/>
                      <a:pt x="17897" y="17280"/>
                    </a:cubicBezTo>
                    <a:cubicBezTo>
                      <a:pt x="16586" y="18136"/>
                      <a:pt x="15043" y="18340"/>
                      <a:pt x="14889" y="18340"/>
                    </a:cubicBezTo>
                    <a:cubicBezTo>
                      <a:pt x="14889" y="18340"/>
                      <a:pt x="14889" y="18340"/>
                      <a:pt x="14889" y="18340"/>
                    </a:cubicBezTo>
                    <a:cubicBezTo>
                      <a:pt x="14580" y="18380"/>
                      <a:pt x="14349" y="18543"/>
                      <a:pt x="14426" y="18747"/>
                    </a:cubicBezTo>
                    <a:cubicBezTo>
                      <a:pt x="14503" y="18910"/>
                      <a:pt x="14734" y="19032"/>
                      <a:pt x="15043" y="19032"/>
                    </a:cubicBezTo>
                    <a:cubicBezTo>
                      <a:pt x="15120" y="19032"/>
                      <a:pt x="15120" y="19032"/>
                      <a:pt x="15197" y="19032"/>
                    </a:cubicBezTo>
                    <a:cubicBezTo>
                      <a:pt x="15274" y="19032"/>
                      <a:pt x="16509" y="18869"/>
                      <a:pt x="17897" y="18299"/>
                    </a:cubicBezTo>
                    <a:lnTo>
                      <a:pt x="17897" y="20866"/>
                    </a:lnTo>
                    <a:close/>
                    <a:moveTo>
                      <a:pt x="1234" y="9088"/>
                    </a:moveTo>
                    <a:lnTo>
                      <a:pt x="1234" y="7906"/>
                    </a:lnTo>
                    <a:cubicBezTo>
                      <a:pt x="1234" y="7336"/>
                      <a:pt x="2083" y="6888"/>
                      <a:pt x="3163" y="6888"/>
                    </a:cubicBezTo>
                    <a:cubicBezTo>
                      <a:pt x="4243" y="6888"/>
                      <a:pt x="5091" y="7336"/>
                      <a:pt x="5091" y="7906"/>
                    </a:cubicBezTo>
                    <a:lnTo>
                      <a:pt x="5091" y="9211"/>
                    </a:lnTo>
                    <a:lnTo>
                      <a:pt x="5091" y="9537"/>
                    </a:lnTo>
                    <a:lnTo>
                      <a:pt x="5091" y="9863"/>
                    </a:lnTo>
                    <a:lnTo>
                      <a:pt x="5091" y="11330"/>
                    </a:lnTo>
                    <a:cubicBezTo>
                      <a:pt x="5091" y="11900"/>
                      <a:pt x="4243" y="12349"/>
                      <a:pt x="3163" y="12349"/>
                    </a:cubicBezTo>
                    <a:cubicBezTo>
                      <a:pt x="2083" y="12349"/>
                      <a:pt x="1234" y="11900"/>
                      <a:pt x="1234" y="11330"/>
                    </a:cubicBezTo>
                    <a:lnTo>
                      <a:pt x="1234" y="9740"/>
                    </a:lnTo>
                    <a:lnTo>
                      <a:pt x="1234" y="9414"/>
                    </a:lnTo>
                    <a:lnTo>
                      <a:pt x="1234" y="9088"/>
                    </a:lnTo>
                    <a:close/>
                    <a:moveTo>
                      <a:pt x="6326" y="7906"/>
                    </a:moveTo>
                    <a:cubicBezTo>
                      <a:pt x="6326" y="7336"/>
                      <a:pt x="7174" y="6888"/>
                      <a:pt x="8254" y="6888"/>
                    </a:cubicBezTo>
                    <a:cubicBezTo>
                      <a:pt x="9334" y="6888"/>
                      <a:pt x="10183" y="7336"/>
                      <a:pt x="10183" y="7906"/>
                    </a:cubicBezTo>
                    <a:lnTo>
                      <a:pt x="10183" y="9048"/>
                    </a:lnTo>
                    <a:cubicBezTo>
                      <a:pt x="9797" y="9048"/>
                      <a:pt x="9489" y="9170"/>
                      <a:pt x="9257" y="9292"/>
                    </a:cubicBezTo>
                    <a:cubicBezTo>
                      <a:pt x="9103" y="9374"/>
                      <a:pt x="9026" y="9496"/>
                      <a:pt x="8949" y="9618"/>
                    </a:cubicBezTo>
                    <a:cubicBezTo>
                      <a:pt x="8871" y="9700"/>
                      <a:pt x="8871" y="9740"/>
                      <a:pt x="8871" y="9822"/>
                    </a:cubicBezTo>
                    <a:cubicBezTo>
                      <a:pt x="8871" y="9863"/>
                      <a:pt x="8871" y="9903"/>
                      <a:pt x="8871" y="9944"/>
                    </a:cubicBezTo>
                    <a:cubicBezTo>
                      <a:pt x="8794" y="10433"/>
                      <a:pt x="9257" y="11126"/>
                      <a:pt x="10183" y="11615"/>
                    </a:cubicBezTo>
                    <a:cubicBezTo>
                      <a:pt x="9951" y="12023"/>
                      <a:pt x="9180" y="12349"/>
                      <a:pt x="8331" y="12349"/>
                    </a:cubicBezTo>
                    <a:cubicBezTo>
                      <a:pt x="7251" y="12349"/>
                      <a:pt x="6403" y="11900"/>
                      <a:pt x="6403" y="11330"/>
                    </a:cubicBezTo>
                    <a:lnTo>
                      <a:pt x="6403" y="9863"/>
                    </a:lnTo>
                    <a:lnTo>
                      <a:pt x="6403" y="9537"/>
                    </a:lnTo>
                    <a:lnTo>
                      <a:pt x="6403" y="9211"/>
                    </a:lnTo>
                    <a:lnTo>
                      <a:pt x="6403" y="7906"/>
                    </a:lnTo>
                    <a:close/>
                    <a:moveTo>
                      <a:pt x="11417" y="7906"/>
                    </a:moveTo>
                    <a:cubicBezTo>
                      <a:pt x="11417" y="7336"/>
                      <a:pt x="12266" y="6888"/>
                      <a:pt x="13346" y="6888"/>
                    </a:cubicBezTo>
                    <a:cubicBezTo>
                      <a:pt x="14426" y="6888"/>
                      <a:pt x="15274" y="7336"/>
                      <a:pt x="15274" y="7906"/>
                    </a:cubicBezTo>
                    <a:lnTo>
                      <a:pt x="15274" y="9292"/>
                    </a:lnTo>
                    <a:cubicBezTo>
                      <a:pt x="13886" y="9170"/>
                      <a:pt x="12497" y="9129"/>
                      <a:pt x="11417" y="9088"/>
                    </a:cubicBezTo>
                    <a:lnTo>
                      <a:pt x="11417" y="7906"/>
                    </a:lnTo>
                    <a:close/>
                    <a:moveTo>
                      <a:pt x="16509" y="7906"/>
                    </a:moveTo>
                    <a:lnTo>
                      <a:pt x="16509" y="1671"/>
                    </a:lnTo>
                    <a:cubicBezTo>
                      <a:pt x="16509" y="1100"/>
                      <a:pt x="17357" y="652"/>
                      <a:pt x="18437" y="652"/>
                    </a:cubicBezTo>
                    <a:cubicBezTo>
                      <a:pt x="19517" y="652"/>
                      <a:pt x="20366" y="1100"/>
                      <a:pt x="20366" y="1671"/>
                    </a:cubicBezTo>
                    <a:lnTo>
                      <a:pt x="20366" y="10922"/>
                    </a:lnTo>
                    <a:cubicBezTo>
                      <a:pt x="19980" y="10392"/>
                      <a:pt x="19363" y="9944"/>
                      <a:pt x="18514" y="9740"/>
                    </a:cubicBezTo>
                    <a:cubicBezTo>
                      <a:pt x="17974" y="9618"/>
                      <a:pt x="17280" y="9496"/>
                      <a:pt x="16509" y="9414"/>
                    </a:cubicBezTo>
                    <a:lnTo>
                      <a:pt x="16509" y="7906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4047A4A7-120F-4074-A48F-4963C574174F}"/>
                  </a:ext>
                </a:extLst>
              </p:cNvPr>
              <p:cNvSpPr/>
              <p:nvPr/>
            </p:nvSpPr>
            <p:spPr>
              <a:xfrm>
                <a:off x="6442449" y="4290203"/>
                <a:ext cx="548557" cy="457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316" extrusionOk="0">
                    <a:moveTo>
                      <a:pt x="20426" y="853"/>
                    </a:moveTo>
                    <a:cubicBezTo>
                      <a:pt x="19487" y="-284"/>
                      <a:pt x="18172" y="-284"/>
                      <a:pt x="17233" y="853"/>
                    </a:cubicBezTo>
                    <a:lnTo>
                      <a:pt x="6715" y="13585"/>
                    </a:lnTo>
                    <a:lnTo>
                      <a:pt x="3897" y="10175"/>
                    </a:lnTo>
                    <a:cubicBezTo>
                      <a:pt x="2958" y="9038"/>
                      <a:pt x="1643" y="9038"/>
                      <a:pt x="704" y="10175"/>
                    </a:cubicBezTo>
                    <a:cubicBezTo>
                      <a:pt x="-235" y="11312"/>
                      <a:pt x="-235" y="12903"/>
                      <a:pt x="704" y="14040"/>
                    </a:cubicBezTo>
                    <a:lnTo>
                      <a:pt x="3522" y="17451"/>
                    </a:lnTo>
                    <a:lnTo>
                      <a:pt x="3522" y="17451"/>
                    </a:lnTo>
                    <a:lnTo>
                      <a:pt x="6715" y="21316"/>
                    </a:lnTo>
                    <a:lnTo>
                      <a:pt x="6715" y="21316"/>
                    </a:lnTo>
                    <a:lnTo>
                      <a:pt x="6715" y="21316"/>
                    </a:lnTo>
                    <a:lnTo>
                      <a:pt x="9908" y="17451"/>
                    </a:lnTo>
                    <a:lnTo>
                      <a:pt x="9908" y="17451"/>
                    </a:lnTo>
                    <a:lnTo>
                      <a:pt x="20426" y="4718"/>
                    </a:lnTo>
                    <a:cubicBezTo>
                      <a:pt x="21365" y="3809"/>
                      <a:pt x="21365" y="1990"/>
                      <a:pt x="20426" y="8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262055E5-9859-4F73-9BF9-9858FACF6300}"/>
              </a:ext>
            </a:extLst>
          </p:cNvPr>
          <p:cNvGrpSpPr/>
          <p:nvPr/>
        </p:nvGrpSpPr>
        <p:grpSpPr>
          <a:xfrm>
            <a:off x="526616" y="1255553"/>
            <a:ext cx="4044516" cy="4478148"/>
            <a:chOff x="340731" y="1288183"/>
            <a:chExt cx="3111747" cy="2193101"/>
          </a:xfrm>
        </p:grpSpPr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31E011A5-0C32-4ECC-8B18-958F6F26C750}"/>
                </a:ext>
              </a:extLst>
            </p:cNvPr>
            <p:cNvSpPr txBox="1"/>
            <p:nvPr/>
          </p:nvSpPr>
          <p:spPr>
            <a:xfrm>
              <a:off x="340731" y="1584652"/>
              <a:ext cx="2926080" cy="26634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sz="2400" b="1" noProof="1"/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74DCE087-65F5-42E4-BC96-CDEF5209305A}"/>
                </a:ext>
              </a:extLst>
            </p:cNvPr>
            <p:cNvSpPr txBox="1"/>
            <p:nvPr/>
          </p:nvSpPr>
          <p:spPr>
            <a:xfrm>
              <a:off x="340731" y="1288183"/>
              <a:ext cx="3111747" cy="219310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361950" indent="-361950" algn="l">
                <a:spcAft>
                  <a:spcPts val="1800"/>
                </a:spcAft>
                <a:buClr>
                  <a:schemeClr val="accent5"/>
                </a:buClr>
                <a:buFont typeface="Wingdings" panose="05000000000000000000" pitchFamily="2" charset="2"/>
                <a:buChar char="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Ubyde časově náročných kontrol na místě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.</a:t>
              </a:r>
              <a:endParaRPr lang="en-US" sz="2400" noProof="1">
                <a:solidFill>
                  <a:srgbClr val="034A31"/>
                </a:solidFill>
                <a:latin typeface="+mn-lt"/>
                <a:cs typeface="Arial" panose="020B0604020202020204" pitchFamily="34" charset="0"/>
              </a:endParaRPr>
            </a:p>
            <a:p>
              <a:pPr marL="361950" indent="-361950" algn="l">
                <a:spcAft>
                  <a:spcPts val="1800"/>
                </a:spcAft>
                <a:buClr>
                  <a:schemeClr val="accent5"/>
                </a:buClr>
                <a:buFont typeface="Wingdings" panose="05000000000000000000" pitchFamily="2" charset="2"/>
                <a:buChar char="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Ubyde opakovaných návštěv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.</a:t>
              </a:r>
              <a:endParaRPr lang="en-US" sz="2400" noProof="1">
                <a:solidFill>
                  <a:srgbClr val="034A31"/>
                </a:solidFill>
                <a:latin typeface="+mn-lt"/>
                <a:cs typeface="Arial" panose="020B0604020202020204" pitchFamily="34" charset="0"/>
              </a:endParaRPr>
            </a:p>
            <a:p>
              <a:pPr marL="361950" indent="-361950" algn="l">
                <a:spcAft>
                  <a:spcPts val="1800"/>
                </a:spcAft>
                <a:buClr>
                  <a:schemeClr val="accent5"/>
                </a:buClr>
                <a:buFont typeface="Wingdings" panose="05000000000000000000" pitchFamily="2" charset="2"/>
                <a:buChar char=""/>
              </a:pP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Zaměření </a:t>
              </a:r>
              <a:r>
                <a:rPr lang="cs-CZ" sz="2400" noProof="1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na závažná porušení namísto drobných 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nedostatků </a:t>
              </a:r>
              <a:b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(díky </a:t>
              </a:r>
              <a:r>
                <a:rPr lang="cs-CZ" sz="2400" noProof="1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rozlišení 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dat 10 m/px).</a:t>
              </a:r>
              <a:endParaRPr lang="cs-CZ" sz="2400" noProof="1">
                <a:solidFill>
                  <a:srgbClr val="034A31"/>
                </a:solidFill>
                <a:latin typeface="+mn-lt"/>
                <a:cs typeface="Arial" panose="020B0604020202020204" pitchFamily="34" charset="0"/>
              </a:endParaRPr>
            </a:p>
            <a:p>
              <a:pPr marL="361950" indent="-361950" algn="l">
                <a:spcAft>
                  <a:spcPts val="1800"/>
                </a:spcAft>
                <a:buClr>
                  <a:schemeClr val="accent5"/>
                </a:buClr>
                <a:buFont typeface="Wingdings" panose="05000000000000000000" pitchFamily="2" charset="2"/>
                <a:buChar char="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  <a:cs typeface="Arial" panose="020B0604020202020204" pitchFamily="34" charset="0"/>
                </a:rPr>
                <a:t>Snížení sankcí díky možnosti reagovat na chyby v reálném čase.</a:t>
              </a:r>
              <a:endParaRPr lang="en-US" sz="2400" noProof="1">
                <a:solidFill>
                  <a:srgbClr val="034A3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FBA7A0E-F5A9-4308-B670-06B5E14D8504}"/>
              </a:ext>
            </a:extLst>
          </p:cNvPr>
          <p:cNvGrpSpPr/>
          <p:nvPr/>
        </p:nvGrpSpPr>
        <p:grpSpPr>
          <a:xfrm>
            <a:off x="7353305" y="836712"/>
            <a:ext cx="4437778" cy="5863144"/>
            <a:chOff x="-1191357" y="-929514"/>
            <a:chExt cx="4458168" cy="7183934"/>
          </a:xfrm>
        </p:grpSpPr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14BF841-0727-49B9-B172-A4DF1F81A35D}"/>
                </a:ext>
              </a:extLst>
            </p:cNvPr>
            <p:cNvSpPr txBox="1"/>
            <p:nvPr/>
          </p:nvSpPr>
          <p:spPr>
            <a:xfrm>
              <a:off x="340731" y="1235439"/>
              <a:ext cx="2926080" cy="61555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endParaRPr lang="en-US" sz="2400" b="1" noProof="1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DECDD1EE-0D43-4A3F-A477-17EA7F88920F}"/>
                </a:ext>
              </a:extLst>
            </p:cNvPr>
            <p:cNvSpPr txBox="1"/>
            <p:nvPr/>
          </p:nvSpPr>
          <p:spPr>
            <a:xfrm>
              <a:off x="-1191357" y="-929514"/>
              <a:ext cx="4458168" cy="718393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361950" indent="-361950" algn="l"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Možnost sledovat průběžné výsledky 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</a:rPr>
                <a:t>Monitoringu</a:t>
              </a: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.</a:t>
              </a:r>
            </a:p>
            <a:p>
              <a:pPr marL="361950" indent="-361950" algn="l"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Možnost upravit žádost na základě průběžných výsledků (včetně nálezu porušení).</a:t>
              </a:r>
            </a:p>
            <a:p>
              <a:pPr marL="361950" indent="-361950" algn="l"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Možnost doložení důkazů </a:t>
              </a:r>
              <a:br>
                <a:rPr lang="cs-CZ" sz="2400" noProof="1">
                  <a:solidFill>
                    <a:srgbClr val="034A31"/>
                  </a:solidFill>
                  <a:latin typeface="+mn-lt"/>
                </a:rPr>
              </a:b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v případě nesprávného vyhodnocení ještě před platbou.</a:t>
              </a:r>
            </a:p>
            <a:p>
              <a:pPr marL="361950" indent="-361950" algn="l"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Možnost včasného upozornění na plnění podmínek </a:t>
              </a:r>
              <a:r>
                <a:rPr lang="cs-CZ" sz="2400" noProof="1" smtClean="0">
                  <a:solidFill>
                    <a:srgbClr val="034A31"/>
                  </a:solidFill>
                  <a:latin typeface="+mn-lt"/>
                </a:rPr>
                <a:t>(Alerty</a:t>
              </a: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).</a:t>
              </a:r>
            </a:p>
            <a:p>
              <a:pPr marL="361950" indent="-361950" algn="l"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r>
                <a:rPr lang="cs-CZ" sz="2400" noProof="1">
                  <a:solidFill>
                    <a:srgbClr val="034A31"/>
                  </a:solidFill>
                  <a:latin typeface="+mn-lt"/>
                </a:rPr>
                <a:t>Stejná kontrola pro všechny žadatele.</a:t>
              </a:r>
            </a:p>
            <a:p>
              <a:pPr marL="214313" indent="-214313" algn="l">
                <a:spcAft>
                  <a:spcPts val="900"/>
                </a:spcAft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"/>
              </a:pPr>
              <a:endParaRPr lang="cs-CZ" sz="1200" b="1" noProof="1">
                <a:solidFill>
                  <a:srgbClr val="034A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3752" y="620688"/>
            <a:ext cx="4752528" cy="682439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Obsah prezentace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3863752" y="1844824"/>
            <a:ext cx="6768752" cy="4628784"/>
          </a:xfrm>
        </p:spPr>
        <p:txBody>
          <a:bodyPr>
            <a:normAutofit lnSpcReduction="10000"/>
          </a:bodyPr>
          <a:lstStyle/>
          <a:p>
            <a:pPr marL="541338" indent="-541338">
              <a:lnSpc>
                <a:spcPct val="150000"/>
              </a:lnSpc>
              <a:spcAft>
                <a:spcPts val="338"/>
              </a:spcAft>
              <a:buFont typeface="+mj-lt"/>
              <a:buAutoNum type="arabicPeriod"/>
            </a:pPr>
            <a:r>
              <a:rPr lang="cs-CZ" sz="1800" b="1" dirty="0"/>
              <a:t>Využití moderních technologií - nový směr pro SZP 2021+</a:t>
            </a:r>
          </a:p>
          <a:p>
            <a:pPr marL="541338" indent="-541338">
              <a:lnSpc>
                <a:spcPct val="150000"/>
              </a:lnSpc>
              <a:spcAft>
                <a:spcPts val="338"/>
              </a:spcAft>
              <a:buFont typeface="+mj-lt"/>
              <a:buAutoNum type="arabicPeriod"/>
            </a:pPr>
            <a:r>
              <a:rPr lang="cs-CZ" sz="1800" b="1" dirty="0"/>
              <a:t>Systém sledování plochy</a:t>
            </a:r>
          </a:p>
          <a:p>
            <a:pPr marL="541338" indent="-541338">
              <a:lnSpc>
                <a:spcPct val="150000"/>
              </a:lnSpc>
              <a:spcAft>
                <a:spcPts val="338"/>
              </a:spcAft>
              <a:buFont typeface="+mj-lt"/>
              <a:buAutoNum type="arabicPeriod"/>
            </a:pPr>
            <a:r>
              <a:rPr lang="cs-CZ" sz="1800" b="1" dirty="0"/>
              <a:t>Kontroly pomocí Monitoringu</a:t>
            </a:r>
          </a:p>
          <a:p>
            <a:pPr marL="1084263" lvl="1" indent="-541338">
              <a:lnSpc>
                <a:spcPct val="150000"/>
              </a:lnSpc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cs-CZ" sz="2000" b="1" dirty="0"/>
              <a:t>Principy</a:t>
            </a:r>
          </a:p>
          <a:p>
            <a:pPr marL="1084263" lvl="1" indent="-541338">
              <a:lnSpc>
                <a:spcPct val="150000"/>
              </a:lnSpc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cs-CZ" sz="2000" b="1" dirty="0"/>
              <a:t>Rozdíly oproti stávajícímu nastavení</a:t>
            </a:r>
          </a:p>
          <a:p>
            <a:pPr marL="1084263" lvl="1" indent="-541338">
              <a:lnSpc>
                <a:spcPct val="150000"/>
              </a:lnSpc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cs-CZ" sz="2000" b="1" dirty="0"/>
              <a:t>Příklady</a:t>
            </a:r>
          </a:p>
          <a:p>
            <a:pPr marL="541338" indent="-541338">
              <a:lnSpc>
                <a:spcPct val="150000"/>
              </a:lnSpc>
              <a:spcAft>
                <a:spcPts val="338"/>
              </a:spcAft>
              <a:buFont typeface="+mj-lt"/>
              <a:buAutoNum type="arabicPeriod"/>
            </a:pPr>
            <a:r>
              <a:rPr lang="cs-CZ" sz="1800" b="1" dirty="0"/>
              <a:t>Implementace kontrol pomocí monitoringu </a:t>
            </a:r>
            <a:br>
              <a:rPr lang="cs-CZ" sz="1800" b="1" dirty="0"/>
            </a:br>
            <a:r>
              <a:rPr lang="cs-CZ" sz="1800" b="1" dirty="0" smtClean="0"/>
              <a:t>v </a:t>
            </a:r>
            <a:r>
              <a:rPr lang="cs-CZ" sz="1800" b="1" dirty="0"/>
              <a:t>podmínkách ČR</a:t>
            </a:r>
          </a:p>
          <a:p>
            <a:pPr>
              <a:lnSpc>
                <a:spcPct val="150000"/>
              </a:lnSpc>
              <a:spcAft>
                <a:spcPts val="338"/>
              </a:spcAft>
            </a:pPr>
            <a:endParaRPr lang="cs-CZ" sz="1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3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12" y="-99392"/>
            <a:ext cx="10697366" cy="71287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536" y="2420888"/>
            <a:ext cx="6084167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5334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KDY BUDE SYSTÉM NASAZEN?</a:t>
            </a:r>
          </a:p>
        </p:txBody>
      </p:sp>
    </p:spTree>
    <p:extLst>
      <p:ext uri="{BB962C8B-B14F-4D97-AF65-F5344CB8AC3E}">
        <p14:creationId xmlns:p14="http://schemas.microsoft.com/office/powerpoint/2010/main" val="9400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ownload free photo of Dna,deoxyribonucleic acid,dns,genetic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9940" y="-2349364"/>
            <a:ext cx="3580274" cy="102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6000" y="53191"/>
            <a:ext cx="8640000" cy="432000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Příprava probíhá paralelně ve dvou větvích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91344" y="3220061"/>
            <a:ext cx="356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>
                <a:solidFill>
                  <a:srgbClr val="F49800"/>
                </a:solidFill>
              </a:rPr>
              <a:t>Výzkum a pilotní </a:t>
            </a:r>
            <a:r>
              <a:rPr lang="cs-CZ" sz="1800" b="1" dirty="0" smtClean="0">
                <a:solidFill>
                  <a:srgbClr val="F49800"/>
                </a:solidFill>
              </a:rPr>
              <a:t>projekty</a:t>
            </a:r>
            <a:endParaRPr lang="cs-CZ" sz="1800" b="1" dirty="0">
              <a:solidFill>
                <a:srgbClr val="F498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91344" y="1561731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/>
              <a:t>Úprava IS SZIF a pravidel SZP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91344" y="3610021"/>
            <a:ext cx="8928992" cy="278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1800" dirty="0" smtClean="0">
                <a:solidFill>
                  <a:srgbClr val="034A31"/>
                </a:solidFill>
              </a:rPr>
              <a:t>Ověřujeme co</a:t>
            </a:r>
            <a:r>
              <a:rPr lang="cs-CZ" sz="1800" dirty="0">
                <a:solidFill>
                  <a:srgbClr val="034A31"/>
                </a:solidFill>
              </a:rPr>
              <a:t>, jakým způsobem a jak přesně lze monitorovat</a:t>
            </a:r>
            <a:r>
              <a:rPr lang="cs-CZ" sz="1800" dirty="0" smtClean="0">
                <a:solidFill>
                  <a:srgbClr val="034A31"/>
                </a:solidFill>
              </a:rPr>
              <a:t>.</a:t>
            </a:r>
            <a:endParaRPr lang="cs-CZ" b="1" u="sng" dirty="0" smtClean="0">
              <a:solidFill>
                <a:srgbClr val="005334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1800" b="1" u="sng" dirty="0" smtClean="0">
                <a:solidFill>
                  <a:srgbClr val="005334"/>
                </a:solidFill>
              </a:rPr>
              <a:t>V </a:t>
            </a:r>
            <a:r>
              <a:rPr lang="cs-CZ" sz="1800" b="1" u="sng" dirty="0">
                <a:solidFill>
                  <a:srgbClr val="005334"/>
                </a:solidFill>
              </a:rPr>
              <a:t>ČR je situace příznivá </a:t>
            </a:r>
            <a:r>
              <a:rPr lang="cs-CZ" sz="1800" dirty="0" smtClean="0">
                <a:solidFill>
                  <a:srgbClr val="005334"/>
                </a:solidFill>
              </a:rPr>
              <a:t>a monitoring </a:t>
            </a:r>
            <a:r>
              <a:rPr lang="cs-CZ" sz="1800" b="1" dirty="0">
                <a:solidFill>
                  <a:srgbClr val="005334"/>
                </a:solidFill>
              </a:rPr>
              <a:t>MŮŽE </a:t>
            </a:r>
            <a:r>
              <a:rPr lang="cs-CZ" sz="1800" dirty="0">
                <a:solidFill>
                  <a:srgbClr val="005334"/>
                </a:solidFill>
              </a:rPr>
              <a:t>nahradit klasické kontroly </a:t>
            </a:r>
            <a:r>
              <a:rPr lang="cs-CZ" dirty="0" smtClean="0">
                <a:solidFill>
                  <a:srgbClr val="005334"/>
                </a:solidFill>
              </a:rPr>
              <a:t/>
            </a:r>
            <a:br>
              <a:rPr lang="cs-CZ" dirty="0" smtClean="0">
                <a:solidFill>
                  <a:srgbClr val="005334"/>
                </a:solidFill>
              </a:rPr>
            </a:br>
            <a:r>
              <a:rPr lang="cs-CZ" dirty="0" smtClean="0">
                <a:solidFill>
                  <a:srgbClr val="005334"/>
                </a:solidFill>
              </a:rPr>
              <a:t>např</a:t>
            </a:r>
            <a:r>
              <a:rPr lang="cs-CZ" dirty="0">
                <a:solidFill>
                  <a:srgbClr val="005334"/>
                </a:solidFill>
              </a:rPr>
              <a:t>. pro:</a:t>
            </a:r>
          </a:p>
          <a:p>
            <a:pPr marL="627063" indent="-361950" algn="l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5334"/>
                </a:solidFill>
              </a:rPr>
              <a:t>identifikaci neobhospodařovaných ploch,</a:t>
            </a:r>
          </a:p>
          <a:p>
            <a:pPr marL="627063" indent="-361950" algn="l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5334"/>
                </a:solidFill>
              </a:rPr>
              <a:t>detekci rozorání a změny kultury,</a:t>
            </a:r>
          </a:p>
          <a:p>
            <a:pPr marL="627063" indent="-361950" algn="l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5334"/>
                </a:solidFill>
              </a:rPr>
              <a:t>určení hlavní plodiny, </a:t>
            </a:r>
          </a:p>
          <a:p>
            <a:pPr marL="627063" indent="-361950" algn="l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005334"/>
                </a:solidFill>
              </a:rPr>
              <a:t>určení termínů sklizně a sečí.</a:t>
            </a:r>
          </a:p>
          <a:p>
            <a:pPr>
              <a:lnSpc>
                <a:spcPct val="150000"/>
              </a:lnSpc>
            </a:pPr>
            <a:endParaRPr lang="cs-CZ" dirty="0">
              <a:solidFill>
                <a:srgbClr val="034A31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240016" y="4005064"/>
            <a:ext cx="5688632" cy="2705865"/>
            <a:chOff x="6240016" y="4005064"/>
            <a:chExt cx="5688632" cy="2705865"/>
          </a:xfrm>
        </p:grpSpPr>
        <p:sp>
          <p:nvSpPr>
            <p:cNvPr id="22" name="TextovéPole 21"/>
            <p:cNvSpPr txBox="1"/>
            <p:nvPr/>
          </p:nvSpPr>
          <p:spPr>
            <a:xfrm>
              <a:off x="6240016" y="4710381"/>
              <a:ext cx="5688632" cy="200054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s-CZ" sz="2400" b="1" dirty="0">
                  <a:solidFill>
                    <a:srgbClr val="C00000"/>
                  </a:solidFill>
                </a:rPr>
                <a:t>MOC DĚKUJEME !</a:t>
              </a:r>
              <a:r>
                <a:rPr lang="cs-CZ" dirty="0">
                  <a:solidFill>
                    <a:srgbClr val="C00000"/>
                  </a:solidFill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Zemědělcům, kteří se rozhodli </a:t>
              </a:r>
              <a:r>
                <a:rPr lang="pl-P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 námi na pilotních projektech spolupracovat a </a:t>
              </a:r>
              <a:r>
                <a:rPr lang="cs-CZ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poskytovat data, která nám slouží ke správnému natrénování algoritmů.</a:t>
              </a:r>
            </a:p>
            <a:p>
              <a:endParaRPr lang="cs-CZ" dirty="0"/>
            </a:p>
          </p:txBody>
        </p:sp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34A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73" y="4005064"/>
              <a:ext cx="881546" cy="881546"/>
            </a:xfrm>
            <a:prstGeom prst="rect">
              <a:avLst/>
            </a:prstGeom>
          </p:spPr>
        </p:pic>
      </p:grpSp>
      <p:sp>
        <p:nvSpPr>
          <p:cNvPr id="24" name="TextovéPole 23"/>
          <p:cNvSpPr txBox="1"/>
          <p:nvPr/>
        </p:nvSpPr>
        <p:spPr>
          <a:xfrm>
            <a:off x="4356484" y="599990"/>
            <a:ext cx="75721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cs-CZ" sz="1800" dirty="0">
                <a:solidFill>
                  <a:srgbClr val="005334"/>
                </a:solidFill>
              </a:rPr>
              <a:t>Spolupráce s MZe na definici intervencí a jejich podmínek </a:t>
            </a:r>
            <a:r>
              <a:rPr lang="cs-CZ" sz="1800" dirty="0" smtClean="0">
                <a:solidFill>
                  <a:srgbClr val="005334"/>
                </a:solidFill>
              </a:rPr>
              <a:t>v </a:t>
            </a:r>
            <a:r>
              <a:rPr lang="cs-CZ" sz="1800" dirty="0">
                <a:solidFill>
                  <a:srgbClr val="005334"/>
                </a:solidFill>
              </a:rPr>
              <a:t>nové SZP, aby byly </a:t>
            </a:r>
            <a:r>
              <a:rPr lang="cs-CZ" sz="1800" b="1" u="sng" dirty="0">
                <a:solidFill>
                  <a:srgbClr val="005334"/>
                </a:solidFill>
              </a:rPr>
              <a:t>co nejjednodušší</a:t>
            </a:r>
            <a:r>
              <a:rPr lang="cs-CZ" sz="1800" dirty="0">
                <a:solidFill>
                  <a:srgbClr val="005334"/>
                </a:solidFill>
              </a:rPr>
              <a:t> a </a:t>
            </a:r>
            <a:r>
              <a:rPr lang="cs-CZ" sz="1800" b="1" u="sng" dirty="0" err="1">
                <a:solidFill>
                  <a:srgbClr val="005334"/>
                </a:solidFill>
              </a:rPr>
              <a:t>monitorovatelné</a:t>
            </a:r>
            <a:r>
              <a:rPr lang="cs-CZ" sz="1800" dirty="0">
                <a:solidFill>
                  <a:srgbClr val="005334"/>
                </a:solidFill>
              </a:rPr>
              <a:t>.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cs-CZ" sz="1800" dirty="0">
                <a:solidFill>
                  <a:srgbClr val="005334"/>
                </a:solidFill>
              </a:rPr>
              <a:t>Nastavit nový proces, který </a:t>
            </a:r>
            <a:r>
              <a:rPr lang="cs-CZ" sz="1800" dirty="0" smtClean="0">
                <a:solidFill>
                  <a:srgbClr val="005334"/>
                </a:solidFill>
              </a:rPr>
              <a:t>provázán se </a:t>
            </a:r>
            <a:r>
              <a:rPr lang="cs-CZ" sz="1800" dirty="0">
                <a:solidFill>
                  <a:srgbClr val="005334"/>
                </a:solidFill>
              </a:rPr>
              <a:t>stávajícími procesy administrace.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cs-CZ" sz="1800" dirty="0">
                <a:solidFill>
                  <a:srgbClr val="005334"/>
                </a:solidFill>
              </a:rPr>
              <a:t>Připravit vhodný komunikační kanál </a:t>
            </a:r>
            <a:r>
              <a:rPr lang="cs-CZ" sz="1800" dirty="0" smtClean="0">
                <a:solidFill>
                  <a:srgbClr val="005334"/>
                </a:solidFill>
              </a:rPr>
              <a:t>pro žadatele.</a:t>
            </a:r>
            <a:endParaRPr lang="cs-CZ" sz="1800" dirty="0">
              <a:solidFill>
                <a:srgbClr val="005334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9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51384" y="5157192"/>
            <a:ext cx="11017224" cy="72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sz="2000" dirty="0">
                <a:solidFill>
                  <a:srgbClr val="005334"/>
                </a:solidFill>
              </a:rPr>
              <a:t>Nasazení bude probíhat postupně a dle zkušeností z provozu i pilotních projektů se bude dále rozvíjet.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879976" y="1779780"/>
            <a:ext cx="5544616" cy="2585324"/>
          </a:xfrm>
        </p:spPr>
        <p:txBody>
          <a:bodyPr/>
          <a:lstStyle/>
          <a:p>
            <a:pPr algn="ctr">
              <a:lnSpc>
                <a:spcPct val="107000"/>
              </a:lnSpc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cs-CZ" sz="3200" b="1" dirty="0">
                <a:solidFill>
                  <a:srgbClr val="005334"/>
                </a:solidFill>
              </a:rPr>
              <a:t>Žádosti </a:t>
            </a:r>
            <a:r>
              <a:rPr lang="cs-CZ" sz="3200" b="1" dirty="0">
                <a:solidFill>
                  <a:srgbClr val="C00000"/>
                </a:solidFill>
              </a:rPr>
              <a:t>vybraných opatření </a:t>
            </a:r>
            <a:r>
              <a:rPr lang="cs-CZ" sz="3200" b="1" dirty="0">
                <a:solidFill>
                  <a:srgbClr val="005334"/>
                </a:solidFill>
              </a:rPr>
              <a:t>vhodné skupiny žadatelů podané </a:t>
            </a:r>
            <a:r>
              <a:rPr lang="cs-CZ" sz="3200" b="1" dirty="0">
                <a:solidFill>
                  <a:srgbClr val="C00000"/>
                </a:solidFill>
              </a:rPr>
              <a:t>v roce </a:t>
            </a:r>
            <a:r>
              <a:rPr lang="cs-CZ" sz="3200" b="1" dirty="0" smtClean="0">
                <a:solidFill>
                  <a:srgbClr val="C00000"/>
                </a:solidFill>
              </a:rPr>
              <a:t>2022</a:t>
            </a:r>
            <a:r>
              <a:rPr lang="cs-CZ" sz="3200" b="1" dirty="0">
                <a:solidFill>
                  <a:srgbClr val="005334"/>
                </a:solidFill>
              </a:rPr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51384" y="1628800"/>
            <a:ext cx="5206617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5334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KDY BUDE SYSTÉM NASAZEN?</a:t>
            </a:r>
          </a:p>
        </p:txBody>
      </p:sp>
    </p:spTree>
    <p:extLst>
      <p:ext uri="{BB962C8B-B14F-4D97-AF65-F5344CB8AC3E}">
        <p14:creationId xmlns:p14="http://schemas.microsoft.com/office/powerpoint/2010/main" val="36397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9776" y="-243408"/>
            <a:ext cx="8112224" cy="728483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91344" y="2253474"/>
            <a:ext cx="5724128" cy="206210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2667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PŘÍKLADY</a:t>
            </a:r>
          </a:p>
          <a:p>
            <a:pPr marL="2667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VÝSLEDKŮ</a:t>
            </a:r>
          </a:p>
          <a:p>
            <a:pPr marL="533400" algn="l"/>
            <a:endParaRPr lang="cs-CZ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2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sledování – plodiny na orné půdě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3" y="692695"/>
            <a:ext cx="7796177" cy="5940000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7464152" y="1916832"/>
            <a:ext cx="3600400" cy="29523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cs-CZ" sz="2000" dirty="0" smtClean="0">
                <a:solidFill>
                  <a:srgbClr val="034A31"/>
                </a:solidFill>
              </a:rPr>
              <a:t>Na sérii snímků </a:t>
            </a:r>
            <a:br>
              <a:rPr lang="cs-CZ" sz="2000" dirty="0" smtClean="0">
                <a:solidFill>
                  <a:srgbClr val="034A31"/>
                </a:solidFill>
              </a:rPr>
            </a:br>
            <a:r>
              <a:rPr lang="cs-CZ" sz="2000" dirty="0" smtClean="0">
                <a:solidFill>
                  <a:srgbClr val="034A31"/>
                </a:solidFill>
              </a:rPr>
              <a:t>lze pozorovat </a:t>
            </a:r>
            <a:br>
              <a:rPr lang="cs-CZ" sz="2000" dirty="0" smtClean="0">
                <a:solidFill>
                  <a:srgbClr val="034A31"/>
                </a:solidFill>
              </a:rPr>
            </a:br>
            <a:r>
              <a:rPr lang="cs-CZ" sz="2000" dirty="0" smtClean="0">
                <a:solidFill>
                  <a:srgbClr val="034A31"/>
                </a:solidFill>
              </a:rPr>
              <a:t>u různých pozemků rozdílnou intenzitu červené barvy, </a:t>
            </a:r>
            <a:br>
              <a:rPr lang="cs-CZ" sz="2000" dirty="0" smtClean="0">
                <a:solidFill>
                  <a:srgbClr val="034A31"/>
                </a:solidFill>
              </a:rPr>
            </a:br>
            <a:r>
              <a:rPr lang="cs-CZ" sz="2000" dirty="0" smtClean="0">
                <a:solidFill>
                  <a:srgbClr val="034A31"/>
                </a:solidFill>
              </a:rPr>
              <a:t>která značí přítomnost chlorofylu.</a:t>
            </a:r>
            <a:endParaRPr lang="cs-CZ" dirty="0" smtClean="0">
              <a:solidFill>
                <a:srgbClr val="034A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čeho lze odlišit travní porost od orné půdy?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963077" y="1493097"/>
            <a:ext cx="4190940" cy="340570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cs-CZ" sz="2000" dirty="0"/>
              <a:t>Jednotlivé typy povrchu </a:t>
            </a:r>
            <a:r>
              <a:rPr lang="cs-CZ" sz="2000" dirty="0" smtClean="0"/>
              <a:t>mají</a:t>
            </a:r>
            <a:endParaRPr lang="cs-CZ" sz="2000" dirty="0"/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cs-CZ" sz="2000" dirty="0" smtClean="0">
                <a:solidFill>
                  <a:srgbClr val="C00000"/>
                </a:solidFill>
              </a:rPr>
              <a:t>rozdílné hodnoty </a:t>
            </a:r>
            <a:r>
              <a:rPr lang="cs-CZ" sz="2000" dirty="0" smtClean="0"/>
              <a:t>odrazivosti </a:t>
            </a:r>
            <a:br>
              <a:rPr lang="cs-CZ" sz="2000" dirty="0" smtClean="0"/>
            </a:br>
            <a:r>
              <a:rPr lang="cs-CZ" sz="2000" dirty="0" smtClean="0"/>
              <a:t>v </a:t>
            </a:r>
            <a:r>
              <a:rPr lang="cs-CZ" sz="2000" dirty="0"/>
              <a:t>jednotlivých částech </a:t>
            </a:r>
            <a:r>
              <a:rPr lang="cs-CZ" sz="2000" dirty="0" smtClean="0"/>
              <a:t>spektra a čase</a:t>
            </a:r>
            <a:r>
              <a:rPr lang="cs-CZ" sz="2000" dirty="0"/>
              <a:t>.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endParaRPr lang="cs-CZ" sz="2000" dirty="0"/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cs-CZ" sz="2000" b="1" dirty="0"/>
              <a:t>Kukuřice má jiné hodnoty 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a </a:t>
            </a:r>
            <a:r>
              <a:rPr lang="cs-CZ" sz="2000" b="1" u="sng" dirty="0">
                <a:solidFill>
                  <a:srgbClr val="C00000"/>
                </a:solidFill>
              </a:rPr>
              <a:t>průběh křivky </a:t>
            </a:r>
            <a:r>
              <a:rPr lang="cs-CZ" sz="2000" b="1" dirty="0"/>
              <a:t>než trvalý travní porost.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623392" y="908720"/>
            <a:ext cx="5688632" cy="5092204"/>
            <a:chOff x="1843660" y="1797976"/>
            <a:chExt cx="4824536" cy="4655360"/>
          </a:xfrm>
        </p:grpSpPr>
        <p:pic>
          <p:nvPicPr>
            <p:cNvPr id="15" name="Immagine 5"/>
            <p:cNvPicPr>
              <a:picLocks noChangeAspect="1"/>
            </p:cNvPicPr>
            <p:nvPr/>
          </p:nvPicPr>
          <p:blipFill rotWithShape="1">
            <a:blip r:embed="rId2"/>
            <a:srcRect r="37576"/>
            <a:stretch/>
          </p:blipFill>
          <p:spPr>
            <a:xfrm>
              <a:off x="1843660" y="1797976"/>
              <a:ext cx="4824536" cy="4655360"/>
            </a:xfrm>
            <a:prstGeom prst="rect">
              <a:avLst/>
            </a:prstGeom>
            <a:ln w="15875">
              <a:solidFill>
                <a:srgbClr val="000000"/>
              </a:solidFill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2862937" y="1872107"/>
              <a:ext cx="208823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Léto - Podzim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403391" y="2192609"/>
              <a:ext cx="918983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Sklizeň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411760" y="2807350"/>
              <a:ext cx="972053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Zasetí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5779980" y="2676675"/>
              <a:ext cx="888216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Zasetí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015829" y="2555247"/>
              <a:ext cx="972053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Růst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652027" y="2303294"/>
              <a:ext cx="775957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Uzrání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3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sledování – založení / nezaložení meziplodiny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10008"/>
          <a:stretch/>
        </p:blipFill>
        <p:spPr>
          <a:xfrm>
            <a:off x="1151647" y="620688"/>
            <a:ext cx="6840000" cy="3151429"/>
          </a:xfrm>
          <a:prstGeom prst="rect">
            <a:avLst/>
          </a:prstGeom>
          <a:ln w="3175"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10235"/>
          <a:stretch/>
        </p:blipFill>
        <p:spPr>
          <a:xfrm>
            <a:off x="1055440" y="3552114"/>
            <a:ext cx="6840000" cy="3143467"/>
          </a:xfrm>
          <a:prstGeom prst="rect">
            <a:avLst/>
          </a:prstGeom>
          <a:ln w="3175">
            <a:noFill/>
          </a:ln>
        </p:spPr>
      </p:pic>
      <p:grpSp>
        <p:nvGrpSpPr>
          <p:cNvPr id="7" name="Skupina 6"/>
          <p:cNvGrpSpPr/>
          <p:nvPr/>
        </p:nvGrpSpPr>
        <p:grpSpPr>
          <a:xfrm>
            <a:off x="5385235" y="1093938"/>
            <a:ext cx="3831309" cy="4623097"/>
            <a:chOff x="4341091" y="1237954"/>
            <a:chExt cx="3831309" cy="4623097"/>
          </a:xfrm>
        </p:grpSpPr>
        <p:grpSp>
          <p:nvGrpSpPr>
            <p:cNvPr id="8" name="Skupina 7"/>
            <p:cNvGrpSpPr/>
            <p:nvPr/>
          </p:nvGrpSpPr>
          <p:grpSpPr>
            <a:xfrm>
              <a:off x="5364087" y="1412776"/>
              <a:ext cx="2808313" cy="4392488"/>
              <a:chOff x="5364087" y="1412776"/>
              <a:chExt cx="2808313" cy="4392488"/>
            </a:xfrm>
          </p:grpSpPr>
          <p:cxnSp>
            <p:nvCxnSpPr>
              <p:cNvPr id="11" name="Přímá spojnice se šipkou 10"/>
              <p:cNvCxnSpPr/>
              <p:nvPr/>
            </p:nvCxnSpPr>
            <p:spPr bwMode="auto">
              <a:xfrm>
                <a:off x="5652120" y="1412776"/>
                <a:ext cx="2520280" cy="57606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 bwMode="auto">
              <a:xfrm flipH="1">
                <a:off x="5364087" y="1988840"/>
                <a:ext cx="2808313" cy="381642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Volný tvar 8"/>
            <p:cNvSpPr/>
            <p:nvPr/>
          </p:nvSpPr>
          <p:spPr bwMode="auto">
            <a:xfrm>
              <a:off x="4341091" y="1237954"/>
              <a:ext cx="1662545" cy="1579173"/>
            </a:xfrm>
            <a:custGeom>
              <a:avLst/>
              <a:gdLst>
                <a:gd name="connsiteX0" fmla="*/ 0 w 1616363"/>
                <a:gd name="connsiteY0" fmla="*/ 1219705 h 1629779"/>
                <a:gd name="connsiteX1" fmla="*/ 240145 w 1616363"/>
                <a:gd name="connsiteY1" fmla="*/ 1579923 h 1629779"/>
                <a:gd name="connsiteX2" fmla="*/ 785091 w 1616363"/>
                <a:gd name="connsiteY2" fmla="*/ 249887 h 1629779"/>
                <a:gd name="connsiteX3" fmla="*/ 1246909 w 1616363"/>
                <a:gd name="connsiteY3" fmla="*/ 102105 h 1629779"/>
                <a:gd name="connsiteX4" fmla="*/ 1616363 w 1616363"/>
                <a:gd name="connsiteY4" fmla="*/ 1395196 h 1629779"/>
                <a:gd name="connsiteX0" fmla="*/ 0 w 1662545"/>
                <a:gd name="connsiteY0" fmla="*/ 951850 h 1597847"/>
                <a:gd name="connsiteX1" fmla="*/ 286327 w 1662545"/>
                <a:gd name="connsiteY1" fmla="*/ 1579923 h 1597847"/>
                <a:gd name="connsiteX2" fmla="*/ 831273 w 1662545"/>
                <a:gd name="connsiteY2" fmla="*/ 249887 h 1597847"/>
                <a:gd name="connsiteX3" fmla="*/ 1293091 w 1662545"/>
                <a:gd name="connsiteY3" fmla="*/ 102105 h 1597847"/>
                <a:gd name="connsiteX4" fmla="*/ 1662545 w 1662545"/>
                <a:gd name="connsiteY4" fmla="*/ 1395196 h 1597847"/>
                <a:gd name="connsiteX0" fmla="*/ 0 w 1662545"/>
                <a:gd name="connsiteY0" fmla="*/ 951064 h 1579173"/>
                <a:gd name="connsiteX1" fmla="*/ 369455 w 1662545"/>
                <a:gd name="connsiteY1" fmla="*/ 1560664 h 1579173"/>
                <a:gd name="connsiteX2" fmla="*/ 831273 w 1662545"/>
                <a:gd name="connsiteY2" fmla="*/ 249101 h 1579173"/>
                <a:gd name="connsiteX3" fmla="*/ 1293091 w 1662545"/>
                <a:gd name="connsiteY3" fmla="*/ 101319 h 1579173"/>
                <a:gd name="connsiteX4" fmla="*/ 1662545 w 1662545"/>
                <a:gd name="connsiteY4" fmla="*/ 1394410 h 157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545" h="1579173">
                  <a:moveTo>
                    <a:pt x="0" y="951064"/>
                  </a:moveTo>
                  <a:cubicBezTo>
                    <a:pt x="54648" y="1211991"/>
                    <a:pt x="230910" y="1677658"/>
                    <a:pt x="369455" y="1560664"/>
                  </a:cubicBezTo>
                  <a:cubicBezTo>
                    <a:pt x="508000" y="1443670"/>
                    <a:pt x="677334" y="492325"/>
                    <a:pt x="831273" y="249101"/>
                  </a:cubicBezTo>
                  <a:cubicBezTo>
                    <a:pt x="985212" y="5877"/>
                    <a:pt x="1154546" y="-89566"/>
                    <a:pt x="1293091" y="101319"/>
                  </a:cubicBezTo>
                  <a:cubicBezTo>
                    <a:pt x="1431636" y="292204"/>
                    <a:pt x="1547090" y="843307"/>
                    <a:pt x="1662545" y="139441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457200" indent="-457200"/>
              <a:endParaRPr lang="cs-CZ"/>
            </a:p>
          </p:txBody>
        </p:sp>
        <p:sp>
          <p:nvSpPr>
            <p:cNvPr id="10" name="Volný tvar 9"/>
            <p:cNvSpPr/>
            <p:nvPr/>
          </p:nvSpPr>
          <p:spPr bwMode="auto">
            <a:xfrm>
              <a:off x="4341091" y="4793673"/>
              <a:ext cx="1754909" cy="1067378"/>
            </a:xfrm>
            <a:custGeom>
              <a:avLst/>
              <a:gdLst>
                <a:gd name="connsiteX0" fmla="*/ 0 w 1754909"/>
                <a:gd name="connsiteY0" fmla="*/ 0 h 1067378"/>
                <a:gd name="connsiteX1" fmla="*/ 157018 w 1754909"/>
                <a:gd name="connsiteY1" fmla="*/ 803563 h 1067378"/>
                <a:gd name="connsiteX2" fmla="*/ 591127 w 1754909"/>
                <a:gd name="connsiteY2" fmla="*/ 1025236 h 1067378"/>
                <a:gd name="connsiteX3" fmla="*/ 1154545 w 1754909"/>
                <a:gd name="connsiteY3" fmla="*/ 1043709 h 1067378"/>
                <a:gd name="connsiteX4" fmla="*/ 1754909 w 1754909"/>
                <a:gd name="connsiteY4" fmla="*/ 766618 h 106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909" h="1067378">
                  <a:moveTo>
                    <a:pt x="0" y="0"/>
                  </a:moveTo>
                  <a:cubicBezTo>
                    <a:pt x="29248" y="316345"/>
                    <a:pt x="58497" y="632690"/>
                    <a:pt x="157018" y="803563"/>
                  </a:cubicBezTo>
                  <a:cubicBezTo>
                    <a:pt x="255539" y="974436"/>
                    <a:pt x="424873" y="985212"/>
                    <a:pt x="591127" y="1025236"/>
                  </a:cubicBezTo>
                  <a:cubicBezTo>
                    <a:pt x="757382" y="1065260"/>
                    <a:pt x="960581" y="1086812"/>
                    <a:pt x="1154545" y="1043709"/>
                  </a:cubicBezTo>
                  <a:cubicBezTo>
                    <a:pt x="1348509" y="1000606"/>
                    <a:pt x="1551709" y="883612"/>
                    <a:pt x="1754909" y="766618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457200" indent="-457200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20461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wheat field in Île-de-France reg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3"/>
          <a:stretch/>
        </p:blipFill>
        <p:spPr bwMode="auto">
          <a:xfrm>
            <a:off x="3191000" y="-29412"/>
            <a:ext cx="900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2348880"/>
            <a:ext cx="6084167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533400" algn="l"/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533400" algn="ctr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ZÁVĚREM</a:t>
            </a:r>
          </a:p>
          <a:p>
            <a:pPr marL="533400" algn="l"/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3317" y="80681"/>
            <a:ext cx="8640960" cy="432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SHRNUTÍ</a:t>
            </a:r>
            <a:endParaRPr lang="cs-CZ" b="1" dirty="0">
              <a:solidFill>
                <a:srgbClr val="C00000"/>
              </a:solidFill>
            </a:endParaRPr>
          </a:p>
        </p:txBody>
      </p:sp>
      <p:grpSp>
        <p:nvGrpSpPr>
          <p:cNvPr id="5" name="Group 41">
            <a:extLst>
              <a:ext uri="{FF2B5EF4-FFF2-40B4-BE49-F238E27FC236}">
                <a16:creationId xmlns:a16="http://schemas.microsoft.com/office/drawing/2014/main" id="{5BA6FD7A-E126-45C6-AF6F-B8A63FDAD1B8}"/>
              </a:ext>
            </a:extLst>
          </p:cNvPr>
          <p:cNvGrpSpPr/>
          <p:nvPr/>
        </p:nvGrpSpPr>
        <p:grpSpPr>
          <a:xfrm>
            <a:off x="4680955" y="667118"/>
            <a:ext cx="5735525" cy="5688631"/>
            <a:chOff x="5931226" y="609601"/>
            <a:chExt cx="5287107" cy="5470073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779E9903-6B4B-46BD-B0E3-0C210BE10E61}"/>
                </a:ext>
              </a:extLst>
            </p:cNvPr>
            <p:cNvGrpSpPr/>
            <p:nvPr/>
          </p:nvGrpSpPr>
          <p:grpSpPr>
            <a:xfrm>
              <a:off x="6008242" y="609601"/>
              <a:ext cx="5210091" cy="5470073"/>
              <a:chOff x="3886200" y="1295400"/>
              <a:chExt cx="4241801" cy="445346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8221A59-2D73-43C2-B796-A785C7AC9E3F}"/>
                  </a:ext>
                </a:extLst>
              </p:cNvPr>
              <p:cNvSpPr/>
              <p:nvPr/>
            </p:nvSpPr>
            <p:spPr>
              <a:xfrm>
                <a:off x="3931581" y="3361266"/>
                <a:ext cx="1744134" cy="174413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B674130-96C8-4B7D-9F2A-40705F1FB13E}"/>
                  </a:ext>
                </a:extLst>
              </p:cNvPr>
              <p:cNvSpPr/>
              <p:nvPr/>
            </p:nvSpPr>
            <p:spPr>
              <a:xfrm>
                <a:off x="3886200" y="1981199"/>
                <a:ext cx="1744134" cy="174413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BDBAC38A-CE70-4E09-8766-42D03D5E6F25}"/>
                  </a:ext>
                </a:extLst>
              </p:cNvPr>
              <p:cNvSpPr/>
              <p:nvPr/>
            </p:nvSpPr>
            <p:spPr>
              <a:xfrm>
                <a:off x="5122333" y="1295400"/>
                <a:ext cx="1744134" cy="174413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Oval 10">
                <a:extLst>
                  <a:ext uri="{FF2B5EF4-FFF2-40B4-BE49-F238E27FC236}">
                    <a16:creationId xmlns:a16="http://schemas.microsoft.com/office/drawing/2014/main" id="{6EA49F0E-5C39-4ADB-B27F-63D3BBC6D2E3}"/>
                  </a:ext>
                </a:extLst>
              </p:cNvPr>
              <p:cNvSpPr/>
              <p:nvPr/>
            </p:nvSpPr>
            <p:spPr>
              <a:xfrm>
                <a:off x="6316133" y="1913467"/>
                <a:ext cx="1744134" cy="174413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8471CA6C-2F35-421C-A915-6A423D63F925}"/>
                  </a:ext>
                </a:extLst>
              </p:cNvPr>
              <p:cNvSpPr/>
              <p:nvPr/>
            </p:nvSpPr>
            <p:spPr>
              <a:xfrm>
                <a:off x="6383867" y="3268133"/>
                <a:ext cx="1744134" cy="17441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Oval 12">
                <a:extLst>
                  <a:ext uri="{FF2B5EF4-FFF2-40B4-BE49-F238E27FC236}">
                    <a16:creationId xmlns:a16="http://schemas.microsoft.com/office/drawing/2014/main" id="{8358A88F-5BCA-4545-AD31-3D10379BBCD0}"/>
                  </a:ext>
                </a:extLst>
              </p:cNvPr>
              <p:cNvSpPr/>
              <p:nvPr/>
            </p:nvSpPr>
            <p:spPr>
              <a:xfrm>
                <a:off x="5181600" y="4004733"/>
                <a:ext cx="1744134" cy="174413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Oval 3">
                <a:extLst>
                  <a:ext uri="{FF2B5EF4-FFF2-40B4-BE49-F238E27FC236}">
                    <a16:creationId xmlns:a16="http://schemas.microsoft.com/office/drawing/2014/main" id="{D7A5B42E-73EA-4539-A39A-5C38A331B055}"/>
                  </a:ext>
                </a:extLst>
              </p:cNvPr>
              <p:cNvSpPr/>
              <p:nvPr/>
            </p:nvSpPr>
            <p:spPr>
              <a:xfrm>
                <a:off x="5122333" y="2667000"/>
                <a:ext cx="1744134" cy="1744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3590A0D0-481C-4274-B5E6-9DD92A2BE89A}"/>
                </a:ext>
              </a:extLst>
            </p:cNvPr>
            <p:cNvSpPr txBox="1"/>
            <p:nvPr/>
          </p:nvSpPr>
          <p:spPr>
            <a:xfrm>
              <a:off x="7636294" y="864459"/>
              <a:ext cx="1812978" cy="133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sz="2500" dirty="0">
                  <a:solidFill>
                    <a:schemeClr val="bg1"/>
                  </a:solidFill>
                  <a:latin typeface="Noto Sans" panose="020B0502040504020204"/>
                </a:rPr>
                <a:t>ZÁSADNÍ ZMĚNA</a:t>
              </a:r>
            </a:p>
            <a:p>
              <a:pPr lvl="0" algn="ctr">
                <a:defRPr/>
              </a:pPr>
              <a:r>
                <a:rPr lang="cs-CZ" sz="2500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rPr>
                <a:t>IACS</a:t>
              </a:r>
              <a:endParaRPr lang="en-GB" sz="2500" dirty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98720DD2-F3E2-4FFD-827B-24639CBEFBFF}"/>
                </a:ext>
              </a:extLst>
            </p:cNvPr>
            <p:cNvSpPr txBox="1"/>
            <p:nvPr/>
          </p:nvSpPr>
          <p:spPr>
            <a:xfrm>
              <a:off x="5931226" y="1994430"/>
              <a:ext cx="1909551" cy="98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</a:rPr>
                <a:t>PREVENCE</a:t>
              </a:r>
            </a:p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rPr>
                <a:t>A</a:t>
              </a:r>
            </a:p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rPr>
                <a:t>KOMUNIKACE</a:t>
              </a:r>
              <a:endParaRPr lang="en-GB" dirty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1E19FB1A-3283-43F4-92F8-F101DA68C1F6}"/>
                </a:ext>
              </a:extLst>
            </p:cNvPr>
            <p:cNvSpPr txBox="1"/>
            <p:nvPr/>
          </p:nvSpPr>
          <p:spPr>
            <a:xfrm>
              <a:off x="6130361" y="4061607"/>
              <a:ext cx="1708715" cy="39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</a:rPr>
                <a:t>PARTNERSTVÍ</a:t>
              </a:r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45C2E4A2-89BE-4FE8-9BB9-C95D44C0166B}"/>
                </a:ext>
              </a:extLst>
            </p:cNvPr>
            <p:cNvSpPr txBox="1"/>
            <p:nvPr/>
          </p:nvSpPr>
          <p:spPr>
            <a:xfrm>
              <a:off x="7552460" y="4739203"/>
              <a:ext cx="2236048" cy="691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</a:rPr>
                <a:t>JEDNODUCHOST A </a:t>
              </a:r>
            </a:p>
            <a:p>
              <a:pPr lvl="0" algn="ctr">
                <a:defRPr/>
              </a:pPr>
              <a:r>
                <a:rPr lang="cs-CZ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rPr>
                <a:t>FLEXIBILITA</a:t>
              </a:r>
              <a:endParaRPr lang="en-GB" dirty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0E9075EB-934E-4774-84D7-9C27CB77BAD0}"/>
                </a:ext>
              </a:extLst>
            </p:cNvPr>
            <p:cNvSpPr txBox="1"/>
            <p:nvPr/>
          </p:nvSpPr>
          <p:spPr>
            <a:xfrm>
              <a:off x="9494016" y="3813658"/>
              <a:ext cx="1641121" cy="1086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sz="2000" dirty="0">
                  <a:solidFill>
                    <a:schemeClr val="bg1"/>
                  </a:solidFill>
                  <a:latin typeface="Noto Sans" panose="020B0502040504020204"/>
                </a:rPr>
                <a:t>MÉNĚ SANKCÍ</a:t>
              </a:r>
            </a:p>
            <a:p>
              <a:pPr lvl="0" algn="ctr">
                <a:defRPr/>
              </a:pPr>
              <a:r>
                <a:rPr lang="cs-CZ" sz="2000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rPr>
                <a:t>VÍCE PĚNĚZ</a:t>
              </a:r>
              <a:endParaRPr lang="en-GB" sz="2400" dirty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3" name="TextBox 40">
              <a:extLst>
                <a:ext uri="{FF2B5EF4-FFF2-40B4-BE49-F238E27FC236}">
                  <a16:creationId xmlns:a16="http://schemas.microsoft.com/office/drawing/2014/main" id="{6D4BC29E-ED76-4303-ADA0-07E5DA8C4537}"/>
                </a:ext>
              </a:extLst>
            </p:cNvPr>
            <p:cNvSpPr txBox="1"/>
            <p:nvPr/>
          </p:nvSpPr>
          <p:spPr>
            <a:xfrm>
              <a:off x="7462336" y="3223397"/>
              <a:ext cx="2326171" cy="427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s-CZ" sz="2000" b="1" dirty="0">
                  <a:latin typeface="Noto Sans" panose="020B0502040504020204"/>
                </a:rPr>
                <a:t>MONITORING</a:t>
              </a:r>
              <a:endParaRPr lang="en-GB" sz="2000" b="1" dirty="0"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3" name="TextBox 64">
            <a:extLst>
              <a:ext uri="{FF2B5EF4-FFF2-40B4-BE49-F238E27FC236}">
                <a16:creationId xmlns:a16="http://schemas.microsoft.com/office/drawing/2014/main" id="{FC5B928C-1074-4DC5-AB50-50F0C0F09FB9}"/>
              </a:ext>
            </a:extLst>
          </p:cNvPr>
          <p:cNvSpPr txBox="1"/>
          <p:nvPr/>
        </p:nvSpPr>
        <p:spPr>
          <a:xfrm>
            <a:off x="1159238" y="817229"/>
            <a:ext cx="319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dirty="0">
                <a:solidFill>
                  <a:srgbClr val="F77121"/>
                </a:solidFill>
                <a:ea typeface="Verdana" panose="020B0604030504040204" pitchFamily="34" charset="0"/>
              </a:rPr>
              <a:t>Nový systém kontroly má potenciál být flexibilnější </a:t>
            </a:r>
            <a:br>
              <a:rPr lang="cs-CZ" sz="1800" dirty="0">
                <a:solidFill>
                  <a:srgbClr val="F77121"/>
                </a:solidFill>
                <a:ea typeface="Verdana" panose="020B0604030504040204" pitchFamily="34" charset="0"/>
              </a:rPr>
            </a:br>
            <a:r>
              <a:rPr lang="cs-CZ" sz="1800" dirty="0">
                <a:solidFill>
                  <a:srgbClr val="F77121"/>
                </a:solidFill>
                <a:ea typeface="Verdana" panose="020B0604030504040204" pitchFamily="34" charset="0"/>
              </a:rPr>
              <a:t>a efektivnější než ten stávající.</a:t>
            </a:r>
            <a:endParaRPr lang="en-GB" sz="1800" dirty="0">
              <a:solidFill>
                <a:srgbClr val="F77121"/>
              </a:solidFill>
              <a:ea typeface="Verdana" panose="020B0604030504040204" pitchFamily="34" charset="0"/>
              <a:cs typeface="Noto Sans" panose="020B0502040504020204" pitchFamily="34"/>
            </a:endParaRPr>
          </a:p>
        </p:txBody>
      </p:sp>
      <p:sp>
        <p:nvSpPr>
          <p:cNvPr id="24" name="TextBox 64">
            <a:extLst>
              <a:ext uri="{FF2B5EF4-FFF2-40B4-BE49-F238E27FC236}">
                <a16:creationId xmlns:a16="http://schemas.microsoft.com/office/drawing/2014/main" id="{FC5B928C-1074-4DC5-AB50-50F0C0F09FB9}"/>
              </a:ext>
            </a:extLst>
          </p:cNvPr>
          <p:cNvSpPr txBox="1"/>
          <p:nvPr/>
        </p:nvSpPr>
        <p:spPr>
          <a:xfrm>
            <a:off x="734383" y="2311105"/>
            <a:ext cx="29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dirty="0">
                <a:solidFill>
                  <a:srgbClr val="5B9BD5"/>
                </a:solidFill>
                <a:ea typeface="Verdana" panose="020B0604030504040204" pitchFamily="34" charset="0"/>
              </a:rPr>
              <a:t>Monitoring umožní farmářům opravit chyby </a:t>
            </a:r>
            <a:br>
              <a:rPr lang="cs-CZ" sz="1800" dirty="0">
                <a:solidFill>
                  <a:srgbClr val="5B9BD5"/>
                </a:solidFill>
                <a:ea typeface="Verdana" panose="020B0604030504040204" pitchFamily="34" charset="0"/>
              </a:rPr>
            </a:br>
            <a:r>
              <a:rPr lang="cs-CZ" sz="1800" dirty="0">
                <a:solidFill>
                  <a:srgbClr val="5B9BD5"/>
                </a:solidFill>
                <a:ea typeface="Verdana" panose="020B0604030504040204" pitchFamily="34" charset="0"/>
              </a:rPr>
              <a:t>v žádosti v průběhu roku.</a:t>
            </a:r>
            <a:endParaRPr lang="en-GB" sz="1800" dirty="0">
              <a:solidFill>
                <a:srgbClr val="5B9BD5"/>
              </a:solidFill>
              <a:ea typeface="Verdana" panose="020B0604030504040204" pitchFamily="34" charset="0"/>
              <a:cs typeface="Noto Sans" panose="020B0502040504020204" pitchFamily="34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0E9075EB-934E-4774-84D7-9C27CB77BAD0}"/>
              </a:ext>
            </a:extLst>
          </p:cNvPr>
          <p:cNvSpPr txBox="1"/>
          <p:nvPr/>
        </p:nvSpPr>
        <p:spPr>
          <a:xfrm>
            <a:off x="8241953" y="2335227"/>
            <a:ext cx="191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cs-CZ" dirty="0">
                <a:solidFill>
                  <a:schemeClr val="bg1"/>
                </a:solidFill>
                <a:latin typeface="Noto Sans" panose="020B0502040504020204"/>
              </a:rPr>
              <a:t>MODERNIZACE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7" name="TextBox 64">
            <a:extLst>
              <a:ext uri="{FF2B5EF4-FFF2-40B4-BE49-F238E27FC236}">
                <a16:creationId xmlns:a16="http://schemas.microsoft.com/office/drawing/2014/main" id="{FC5B928C-1074-4DC5-AB50-50F0C0F09FB9}"/>
              </a:ext>
            </a:extLst>
          </p:cNvPr>
          <p:cNvSpPr txBox="1"/>
          <p:nvPr/>
        </p:nvSpPr>
        <p:spPr>
          <a:xfrm>
            <a:off x="1275975" y="4895509"/>
            <a:ext cx="3360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dirty="0">
                <a:solidFill>
                  <a:srgbClr val="4472C4"/>
                </a:solidFill>
                <a:ea typeface="Verdana" panose="020B0604030504040204" pitchFamily="34" charset="0"/>
              </a:rPr>
              <a:t>Nová platforma umožní jednodušší komunikaci mezi SZIF a žadateli, </a:t>
            </a:r>
            <a:br>
              <a:rPr lang="cs-CZ" sz="1800" dirty="0">
                <a:solidFill>
                  <a:srgbClr val="4472C4"/>
                </a:solidFill>
                <a:ea typeface="Verdana" panose="020B0604030504040204" pitchFamily="34" charset="0"/>
              </a:rPr>
            </a:br>
            <a:r>
              <a:rPr lang="cs-CZ" sz="1800" dirty="0">
                <a:solidFill>
                  <a:srgbClr val="4472C4"/>
                </a:solidFill>
                <a:ea typeface="Verdana" panose="020B0604030504040204" pitchFamily="34" charset="0"/>
              </a:rPr>
              <a:t>a zároveň umožní přístup </a:t>
            </a:r>
            <a:r>
              <a:rPr lang="cs-CZ" sz="1800" dirty="0" smtClean="0">
                <a:solidFill>
                  <a:srgbClr val="4472C4"/>
                </a:solidFill>
                <a:ea typeface="Verdana" panose="020B0604030504040204" pitchFamily="34" charset="0"/>
              </a:rPr>
              <a:t/>
            </a:r>
            <a:br>
              <a:rPr lang="cs-CZ" sz="1800" dirty="0" smtClean="0">
                <a:solidFill>
                  <a:srgbClr val="4472C4"/>
                </a:solidFill>
                <a:ea typeface="Verdana" panose="020B0604030504040204" pitchFamily="34" charset="0"/>
              </a:rPr>
            </a:br>
            <a:r>
              <a:rPr lang="cs-CZ" sz="1800" dirty="0" smtClean="0">
                <a:solidFill>
                  <a:srgbClr val="4472C4"/>
                </a:solidFill>
                <a:ea typeface="Verdana" panose="020B0604030504040204" pitchFamily="34" charset="0"/>
              </a:rPr>
              <a:t>k </a:t>
            </a:r>
            <a:r>
              <a:rPr lang="cs-CZ" sz="1800" dirty="0">
                <a:solidFill>
                  <a:srgbClr val="4472C4"/>
                </a:solidFill>
                <a:ea typeface="Verdana" panose="020B0604030504040204" pitchFamily="34" charset="0"/>
              </a:rPr>
              <a:t>datům průběžně.</a:t>
            </a:r>
            <a:endParaRPr lang="en-GB" sz="1800" dirty="0">
              <a:solidFill>
                <a:srgbClr val="4472C4"/>
              </a:solidFill>
              <a:ea typeface="Verdana" panose="020B0604030504040204" pitchFamily="34" charset="0"/>
              <a:cs typeface="Noto Sans" panose="020B0502040504020204" pitchFamily="34"/>
            </a:endParaRPr>
          </a:p>
        </p:txBody>
      </p:sp>
      <p:sp>
        <p:nvSpPr>
          <p:cNvPr id="31" name="TextBox 64">
            <a:extLst>
              <a:ext uri="{FF2B5EF4-FFF2-40B4-BE49-F238E27FC236}">
                <a16:creationId xmlns:a16="http://schemas.microsoft.com/office/drawing/2014/main" id="{FC5B928C-1074-4DC5-AB50-50F0C0F09FB9}"/>
              </a:ext>
            </a:extLst>
          </p:cNvPr>
          <p:cNvSpPr txBox="1"/>
          <p:nvPr/>
        </p:nvSpPr>
        <p:spPr>
          <a:xfrm>
            <a:off x="713062" y="3783943"/>
            <a:ext cx="277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dirty="0">
                <a:solidFill>
                  <a:srgbClr val="034A31"/>
                </a:solidFill>
                <a:ea typeface="Verdana" panose="020B0604030504040204" pitchFamily="34" charset="0"/>
              </a:rPr>
              <a:t>Monitoring znamená stejnou kontrolu </a:t>
            </a:r>
            <a:br>
              <a:rPr lang="cs-CZ" sz="1800" dirty="0">
                <a:solidFill>
                  <a:srgbClr val="034A31"/>
                </a:solidFill>
                <a:ea typeface="Verdana" panose="020B0604030504040204" pitchFamily="34" charset="0"/>
              </a:rPr>
            </a:br>
            <a:r>
              <a:rPr lang="cs-CZ" sz="1800" dirty="0">
                <a:solidFill>
                  <a:srgbClr val="034A31"/>
                </a:solidFill>
                <a:ea typeface="Verdana" panose="020B0604030504040204" pitchFamily="34" charset="0"/>
              </a:rPr>
              <a:t>u všech žadatelů.</a:t>
            </a:r>
            <a:endParaRPr lang="en-GB" sz="1800" dirty="0">
              <a:solidFill>
                <a:srgbClr val="034A31"/>
              </a:solidFill>
              <a:ea typeface="Verdana" panose="020B0604030504040204" pitchFamily="34" charset="0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897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17219" b="21278"/>
          <a:stretch/>
        </p:blipFill>
        <p:spPr>
          <a:xfrm>
            <a:off x="-658269" y="-198784"/>
            <a:ext cx="12850269" cy="7056784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Obdélník 5"/>
          <p:cNvSpPr/>
          <p:nvPr/>
        </p:nvSpPr>
        <p:spPr>
          <a:xfrm>
            <a:off x="5740158" y="2298556"/>
            <a:ext cx="5508103" cy="1754326"/>
          </a:xfrm>
          <a:prstGeom prst="rect">
            <a:avLst/>
          </a:prstGeom>
          <a:solidFill>
            <a:schemeClr val="bg1"/>
          </a:solidFill>
          <a:effectLst>
            <a:softEdge rad="558800"/>
          </a:effectLst>
        </p:spPr>
        <p:txBody>
          <a:bodyPr wrap="square" lIns="91440" tIns="45720" rIns="91440" bIns="45720">
            <a:spAutoFit/>
          </a:bodyPr>
          <a:lstStyle/>
          <a:p>
            <a:pPr marL="2667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DĚKUJI ZA </a:t>
            </a:r>
            <a:r>
              <a:rPr lang="cs-CZ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POZORNOST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6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ýsledek obrázku pro evropská kom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68" y="-517430"/>
            <a:ext cx="11038447" cy="73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3573016"/>
            <a:ext cx="6084167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5334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NOVÝ SMĚR</a:t>
            </a:r>
            <a:b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SZP 2021+</a:t>
            </a:r>
          </a:p>
        </p:txBody>
      </p:sp>
    </p:spTree>
    <p:extLst>
      <p:ext uri="{BB962C8B-B14F-4D97-AF65-F5344CB8AC3E}">
        <p14:creationId xmlns:p14="http://schemas.microsoft.com/office/powerpoint/2010/main" val="26321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5146" y="44624"/>
            <a:ext cx="8712488" cy="792088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en-US" sz="2400" b="1" dirty="0">
                <a:solidFill>
                  <a:srgbClr val="C00000"/>
                </a:solidFill>
              </a:rPr>
              <a:t>SZP </a:t>
            </a:r>
            <a:r>
              <a:rPr lang="cs-CZ" sz="2400" b="1" dirty="0">
                <a:solidFill>
                  <a:srgbClr val="C00000"/>
                </a:solidFill>
              </a:rPr>
              <a:t>2021+ změna přístupu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664156"/>
              </p:ext>
            </p:extLst>
          </p:nvPr>
        </p:nvGraphicFramePr>
        <p:xfrm>
          <a:off x="598782" y="692696"/>
          <a:ext cx="1132986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85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6168009" y="3766246"/>
            <a:ext cx="3911003" cy="2563299"/>
            <a:chOff x="4618627" y="3717032"/>
            <a:chExt cx="3911003" cy="2563299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t="40339"/>
            <a:stretch/>
          </p:blipFill>
          <p:spPr>
            <a:xfrm>
              <a:off x="4618627" y="3717032"/>
              <a:ext cx="3909305" cy="1597488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3059" y="5086765"/>
              <a:ext cx="3896571" cy="1193566"/>
            </a:xfrm>
            <a:prstGeom prst="rect">
              <a:avLst/>
            </a:prstGeom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Vycházíme z požadavků Evropské Komise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68009" y="693857"/>
            <a:ext cx="3829539" cy="29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553" y="693857"/>
            <a:ext cx="3890821" cy="29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65809" y="3720440"/>
            <a:ext cx="3888565" cy="2668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/>
          <a:srcRect t="6039" r="10000" b="4336"/>
          <a:stretch/>
        </p:blipFill>
        <p:spPr>
          <a:xfrm>
            <a:off x="6171101" y="4653137"/>
            <a:ext cx="1086336" cy="48281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142628" y="3717032"/>
            <a:ext cx="3909305" cy="267147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954374" y="4797153"/>
            <a:ext cx="4246082" cy="1225691"/>
          </a:xfrm>
          <a:prstGeom prst="ellipse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0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695401" y="2708914"/>
            <a:ext cx="5112568" cy="3549692"/>
          </a:xfrm>
          <a:custGeom>
            <a:avLst/>
            <a:gdLst>
              <a:gd name="connsiteX0" fmla="*/ 591733 w 3549691"/>
              <a:gd name="connsiteY0" fmla="*/ 0 h 4676248"/>
              <a:gd name="connsiteX1" fmla="*/ 2957958 w 3549691"/>
              <a:gd name="connsiteY1" fmla="*/ 0 h 4676248"/>
              <a:gd name="connsiteX2" fmla="*/ 3549691 w 3549691"/>
              <a:gd name="connsiteY2" fmla="*/ 591733 h 4676248"/>
              <a:gd name="connsiteX3" fmla="*/ 3549691 w 3549691"/>
              <a:gd name="connsiteY3" fmla="*/ 4676248 h 4676248"/>
              <a:gd name="connsiteX4" fmla="*/ 3549691 w 3549691"/>
              <a:gd name="connsiteY4" fmla="*/ 4676248 h 4676248"/>
              <a:gd name="connsiteX5" fmla="*/ 0 w 3549691"/>
              <a:gd name="connsiteY5" fmla="*/ 4676248 h 4676248"/>
              <a:gd name="connsiteX6" fmla="*/ 0 w 3549691"/>
              <a:gd name="connsiteY6" fmla="*/ 4676248 h 4676248"/>
              <a:gd name="connsiteX7" fmla="*/ 0 w 3549691"/>
              <a:gd name="connsiteY7" fmla="*/ 591733 h 4676248"/>
              <a:gd name="connsiteX8" fmla="*/ 591733 w 3549691"/>
              <a:gd name="connsiteY8" fmla="*/ 0 h 467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9691" h="4676248">
                <a:moveTo>
                  <a:pt x="0" y="3896718"/>
                </a:moveTo>
                <a:lnTo>
                  <a:pt x="0" y="779530"/>
                </a:lnTo>
                <a:cubicBezTo>
                  <a:pt x="0" y="349008"/>
                  <a:pt x="201104" y="1"/>
                  <a:pt x="449179" y="1"/>
                </a:cubicBezTo>
                <a:lnTo>
                  <a:pt x="3549691" y="1"/>
                </a:lnTo>
                <a:lnTo>
                  <a:pt x="3549691" y="1"/>
                </a:lnTo>
                <a:lnTo>
                  <a:pt x="3549691" y="4676247"/>
                </a:lnTo>
                <a:lnTo>
                  <a:pt x="3549691" y="4676247"/>
                </a:lnTo>
                <a:lnTo>
                  <a:pt x="449179" y="4676247"/>
                </a:lnTo>
                <a:cubicBezTo>
                  <a:pt x="201104" y="4676247"/>
                  <a:pt x="0" y="4327240"/>
                  <a:pt x="0" y="3896718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4754" tIns="325714" rIns="137160" bIns="325713" numCol="1" spcCol="1270" anchor="t" anchorCtr="0">
            <a:noAutofit/>
          </a:bodyPr>
          <a:lstStyle/>
          <a:p>
            <a:pPr algn="l" defTabSz="1066800">
              <a:lnSpc>
                <a:spcPct val="90000"/>
              </a:lnSpc>
              <a:spcAft>
                <a:spcPct val="35000"/>
              </a:spcAft>
            </a:pPr>
            <a:r>
              <a:rPr lang="cs-CZ" sz="2400" b="1" u="sng" dirty="0">
                <a:solidFill>
                  <a:srgbClr val="C00000"/>
                </a:solidFill>
              </a:rPr>
              <a:t>Nové technologie umožňují:</a:t>
            </a:r>
            <a:endParaRPr lang="cs-CZ" sz="2400" dirty="0">
              <a:solidFill>
                <a:srgbClr val="C00000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endParaRPr lang="cs-CZ" sz="2000" dirty="0" smtClean="0">
              <a:solidFill>
                <a:srgbClr val="034A31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r>
              <a:rPr lang="cs-CZ" sz="2000" dirty="0" smtClean="0">
                <a:solidFill>
                  <a:srgbClr val="034A31"/>
                </a:solidFill>
              </a:rPr>
              <a:t>získat </a:t>
            </a:r>
            <a:r>
              <a:rPr lang="cs-CZ" sz="2000" dirty="0">
                <a:solidFill>
                  <a:srgbClr val="034A31"/>
                </a:solidFill>
              </a:rPr>
              <a:t>velké množství dat o reálném stavu zemědělské půdy </a:t>
            </a:r>
            <a:r>
              <a:rPr lang="cs-CZ" sz="2000" b="1" u="sng" dirty="0">
                <a:solidFill>
                  <a:srgbClr val="034A31"/>
                </a:solidFill>
              </a:rPr>
              <a:t>hromadně za celou ČR,</a:t>
            </a:r>
            <a:endParaRPr lang="cs-CZ" sz="2000" dirty="0">
              <a:solidFill>
                <a:srgbClr val="034A31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rychlé automatické analýzy těchto dat,</a:t>
            </a: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sdílení dat ve velkém měřítku,</a:t>
            </a: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sběr dat pomocí </a:t>
            </a:r>
            <a:r>
              <a:rPr lang="cs-CZ" sz="2000" dirty="0" err="1">
                <a:solidFill>
                  <a:srgbClr val="034A31"/>
                </a:solidFill>
              </a:rPr>
              <a:t>smartphonů</a:t>
            </a:r>
            <a:r>
              <a:rPr lang="cs-CZ" sz="2000" dirty="0">
                <a:solidFill>
                  <a:srgbClr val="034A31"/>
                </a:solidFill>
              </a:rPr>
              <a:t>, </a:t>
            </a:r>
            <a:r>
              <a:rPr lang="cs-CZ" sz="2000" dirty="0" err="1">
                <a:solidFill>
                  <a:srgbClr val="034A31"/>
                </a:solidFill>
              </a:rPr>
              <a:t>tabletů</a:t>
            </a:r>
            <a:r>
              <a:rPr lang="cs-CZ" sz="2000" dirty="0">
                <a:solidFill>
                  <a:srgbClr val="034A31"/>
                </a:solidFill>
              </a:rPr>
              <a:t>, zemědělské techniky,</a:t>
            </a:r>
          </a:p>
          <a:p>
            <a:pPr marL="228600" lvl="1" indent="-228600" algn="l" defTabSz="889000">
              <a:lnSpc>
                <a:spcPct val="90000"/>
              </a:lnSpc>
              <a:spcAft>
                <a:spcPts val="5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prezentace dílčích výsledků v reálném čase.</a:t>
            </a:r>
          </a:p>
        </p:txBody>
      </p:sp>
      <p:sp>
        <p:nvSpPr>
          <p:cNvPr id="7" name="Volný tvar 6"/>
          <p:cNvSpPr/>
          <p:nvPr/>
        </p:nvSpPr>
        <p:spPr>
          <a:xfrm>
            <a:off x="5807969" y="2708916"/>
            <a:ext cx="5760639" cy="3549691"/>
          </a:xfrm>
          <a:custGeom>
            <a:avLst/>
            <a:gdLst>
              <a:gd name="connsiteX0" fmla="*/ 591733 w 3549691"/>
              <a:gd name="connsiteY0" fmla="*/ 0 h 4126151"/>
              <a:gd name="connsiteX1" fmla="*/ 2957958 w 3549691"/>
              <a:gd name="connsiteY1" fmla="*/ 0 h 4126151"/>
              <a:gd name="connsiteX2" fmla="*/ 3549691 w 3549691"/>
              <a:gd name="connsiteY2" fmla="*/ 591733 h 4126151"/>
              <a:gd name="connsiteX3" fmla="*/ 3549691 w 3549691"/>
              <a:gd name="connsiteY3" fmla="*/ 4126151 h 4126151"/>
              <a:gd name="connsiteX4" fmla="*/ 3549691 w 3549691"/>
              <a:gd name="connsiteY4" fmla="*/ 4126151 h 4126151"/>
              <a:gd name="connsiteX5" fmla="*/ 0 w 3549691"/>
              <a:gd name="connsiteY5" fmla="*/ 4126151 h 4126151"/>
              <a:gd name="connsiteX6" fmla="*/ 0 w 3549691"/>
              <a:gd name="connsiteY6" fmla="*/ 4126151 h 4126151"/>
              <a:gd name="connsiteX7" fmla="*/ 0 w 3549691"/>
              <a:gd name="connsiteY7" fmla="*/ 591733 h 4126151"/>
              <a:gd name="connsiteX8" fmla="*/ 591733 w 3549691"/>
              <a:gd name="connsiteY8" fmla="*/ 0 h 41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9691" h="4126151">
                <a:moveTo>
                  <a:pt x="3549691" y="687829"/>
                </a:moveTo>
                <a:lnTo>
                  <a:pt x="3549691" y="3438322"/>
                </a:lnTo>
                <a:cubicBezTo>
                  <a:pt x="3549691" y="3818199"/>
                  <a:pt x="3321776" y="4126150"/>
                  <a:pt x="3040628" y="4126150"/>
                </a:cubicBezTo>
                <a:lnTo>
                  <a:pt x="0" y="4126150"/>
                </a:lnTo>
                <a:lnTo>
                  <a:pt x="0" y="4126150"/>
                </a:lnTo>
                <a:lnTo>
                  <a:pt x="0" y="1"/>
                </a:lnTo>
                <a:lnTo>
                  <a:pt x="0" y="1"/>
                </a:lnTo>
                <a:lnTo>
                  <a:pt x="3040628" y="1"/>
                </a:lnTo>
                <a:cubicBezTo>
                  <a:pt x="3321776" y="1"/>
                  <a:pt x="3549691" y="307952"/>
                  <a:pt x="3549691" y="687829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1" tIns="325713" rIns="264752" bIns="325713" numCol="1" spcCol="1270" anchor="t" anchorCtr="0">
            <a:noAutofit/>
          </a:bodyPr>
          <a:lstStyle/>
          <a:p>
            <a:pPr algn="l" defTabSz="1066800">
              <a:lnSpc>
                <a:spcPct val="90000"/>
              </a:lnSpc>
              <a:spcAft>
                <a:spcPct val="35000"/>
              </a:spcAft>
            </a:pPr>
            <a:r>
              <a:rPr lang="cs-CZ" sz="2400" b="1" u="sng" dirty="0">
                <a:solidFill>
                  <a:srgbClr val="C00000"/>
                </a:solidFill>
              </a:rPr>
              <a:t>Díky tomu lze nastavit nový systém IACS, který by:</a:t>
            </a:r>
          </a:p>
          <a:p>
            <a:pPr marL="228600" lvl="1" indent="-228600" algn="l" defTabSz="8890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zefektivnil SZP,</a:t>
            </a:r>
            <a:endParaRPr lang="cs-CZ" sz="2000" b="1" u="sng" dirty="0">
              <a:solidFill>
                <a:srgbClr val="034A31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zjednodušil proces kontroly,</a:t>
            </a:r>
            <a:endParaRPr lang="cs-CZ" sz="2000" b="1" u="sng" dirty="0">
              <a:solidFill>
                <a:srgbClr val="034A31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snížil náklady na kontrolu,</a:t>
            </a:r>
            <a:endParaRPr lang="cs-CZ" sz="2000" b="1" u="sng" dirty="0">
              <a:solidFill>
                <a:srgbClr val="034A31"/>
              </a:solidFill>
            </a:endParaRPr>
          </a:p>
          <a:p>
            <a:pPr marL="228600" lvl="1" indent="-228600" algn="l" defTabSz="8890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umožnil plynulé předávání výsledků kontroly farmáři,</a:t>
            </a:r>
          </a:p>
          <a:p>
            <a:pPr marL="228600" lvl="1" indent="-228600" algn="l" defTabSz="8890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cs-CZ" sz="2000" dirty="0">
                <a:solidFill>
                  <a:srgbClr val="034A31"/>
                </a:solidFill>
              </a:rPr>
              <a:t>změnil filozofii tak, aby byla možná průběžná vzájemná komunikace mezi SZIF a farmáři.</a:t>
            </a:r>
          </a:p>
        </p:txBody>
      </p:sp>
      <p:sp>
        <p:nvSpPr>
          <p:cNvPr id="8" name="Kruhová šipka 7"/>
          <p:cNvSpPr/>
          <p:nvPr/>
        </p:nvSpPr>
        <p:spPr>
          <a:xfrm>
            <a:off x="5170235" y="2321909"/>
            <a:ext cx="1275467" cy="1394432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Kruhová šipka 8"/>
          <p:cNvSpPr/>
          <p:nvPr/>
        </p:nvSpPr>
        <p:spPr>
          <a:xfrm rot="10800000">
            <a:off x="8169754" y="5743857"/>
            <a:ext cx="2143967" cy="2143863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7610" y="116632"/>
            <a:ext cx="8712488" cy="792088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000" b="1" dirty="0">
                <a:solidFill>
                  <a:srgbClr val="C00000"/>
                </a:solidFill>
              </a:rPr>
              <a:t>PROČ MODERNIZACE?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695400" y="692696"/>
            <a:ext cx="10873208" cy="160338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108000" bIns="108000" rtlCol="0" anchor="ctr">
            <a:spAutoFit/>
          </a:bodyPr>
          <a:lstStyle/>
          <a:p>
            <a:pPr algn="ctr"/>
            <a:r>
              <a:rPr lang="cs-CZ" sz="2000" dirty="0">
                <a:solidFill>
                  <a:srgbClr val="034A31"/>
                </a:solidFill>
              </a:rPr>
              <a:t>Mění se priority z hlediska alokace finančních prostředků EU – méně pro SZP více pro ochranu klimatu, bezpečnost vnějších hranic EU…</a:t>
            </a:r>
          </a:p>
          <a:p>
            <a:pPr algn="ctr"/>
            <a:r>
              <a:rPr lang="cs-CZ" sz="2000" b="1" u="sng" dirty="0">
                <a:solidFill>
                  <a:srgbClr val="034A31"/>
                </a:solidFill>
              </a:rPr>
              <a:t>Přesto !</a:t>
            </a:r>
          </a:p>
          <a:p>
            <a:pPr algn="ctr"/>
            <a:r>
              <a:rPr lang="cs-CZ" sz="2000" dirty="0">
                <a:solidFill>
                  <a:srgbClr val="034A31"/>
                </a:solidFill>
              </a:rPr>
              <a:t>Zemědělství má za pomoci SZP udržet stejný výkon jako doposud</a:t>
            </a:r>
            <a:r>
              <a:rPr lang="cs-CZ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18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/>
          <a:stretch/>
        </p:blipFill>
        <p:spPr>
          <a:xfrm>
            <a:off x="5519936" y="677254"/>
            <a:ext cx="8678250" cy="55423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009" y="65398"/>
            <a:ext cx="8712488" cy="555291"/>
          </a:xfrm>
        </p:spPr>
        <p:txBody>
          <a:bodyPr>
            <a:noAutofit/>
          </a:bodyPr>
          <a:lstStyle/>
          <a:p>
            <a:pPr algn="ctr">
              <a:buClr>
                <a:srgbClr val="2A373E"/>
              </a:buClr>
              <a:buSzPct val="90000"/>
            </a:pPr>
            <a:r>
              <a:rPr lang="cs-CZ" sz="2400" b="1" dirty="0">
                <a:solidFill>
                  <a:srgbClr val="C00000"/>
                </a:solidFill>
              </a:rPr>
              <a:t>Technologie monitorující Zemi jsou již v provozu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698710"/>
            <a:ext cx="4824536" cy="5754626"/>
          </a:xfrm>
        </p:spPr>
        <p:txBody>
          <a:bodyPr>
            <a:noAutofit/>
          </a:bodyPr>
          <a:lstStyle/>
          <a:p>
            <a:pPr marL="342900" indent="-342900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800" b="1" dirty="0"/>
              <a:t>Galileo</a:t>
            </a:r>
            <a:r>
              <a:rPr lang="cs-CZ" sz="1800" dirty="0"/>
              <a:t> = evropský systém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		pro </a:t>
            </a:r>
            <a:r>
              <a:rPr lang="cs-CZ" sz="1800" dirty="0"/>
              <a:t>navigaci </a:t>
            </a:r>
            <a:br>
              <a:rPr lang="cs-CZ" sz="1800" dirty="0"/>
            </a:br>
            <a:r>
              <a:rPr lang="cs-CZ" sz="1800" dirty="0"/>
              <a:t>(</a:t>
            </a:r>
            <a:r>
              <a:rPr lang="cs-CZ" dirty="0"/>
              <a:t>alternativa i doplněk k GPS)</a:t>
            </a:r>
            <a:endParaRPr lang="cs-CZ" sz="1800" dirty="0"/>
          </a:p>
          <a:p>
            <a:pPr marL="342900" indent="-342900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800" b="1" dirty="0"/>
              <a:t>EGNOS</a:t>
            </a:r>
            <a:r>
              <a:rPr lang="cs-CZ" sz="1800" dirty="0"/>
              <a:t> = evropský systém pro zpřesňování dat pro navigaci</a:t>
            </a:r>
            <a:endParaRPr lang="cs-CZ" sz="1800" dirty="0">
              <a:solidFill>
                <a:srgbClr val="C00000"/>
              </a:solidFill>
            </a:endParaRPr>
          </a:p>
          <a:p>
            <a:pPr lvl="1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34A31"/>
                </a:solidFill>
              </a:rPr>
              <a:t>Umožňuje přesnější určení polohy -&gt; provádění agrotechnických operací pomocí moderních technologií, pořízení geotagované fotografie jako dokumentace atd.</a:t>
            </a:r>
          </a:p>
          <a:p>
            <a:pPr marL="342900" indent="-342900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800" b="1" u="sng" dirty="0">
                <a:solidFill>
                  <a:srgbClr val="F49800"/>
                </a:solidFill>
              </a:rPr>
              <a:t>Program </a:t>
            </a:r>
            <a:r>
              <a:rPr lang="cs-CZ" sz="1800" b="1" u="sng" dirty="0" err="1">
                <a:solidFill>
                  <a:srgbClr val="F49800"/>
                </a:solidFill>
              </a:rPr>
              <a:t>Copernicus</a:t>
            </a:r>
            <a:r>
              <a:rPr lang="cs-CZ" sz="1800" b="1" u="sng" dirty="0">
                <a:solidFill>
                  <a:srgbClr val="F49800"/>
                </a:solidFill>
              </a:rPr>
              <a:t> </a:t>
            </a:r>
            <a:r>
              <a:rPr lang="cs-CZ" sz="1800" dirty="0"/>
              <a:t>= družice, které přinášejí revoluci do oblasti pozorování Země</a:t>
            </a:r>
          </a:p>
          <a:p>
            <a:pPr lvl="1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34A31"/>
                </a:solidFill>
              </a:rPr>
              <a:t>Pro zemědělskou aktivitu jsou vhodné družice </a:t>
            </a:r>
            <a:r>
              <a:rPr lang="cs-CZ" sz="1600" b="1" dirty="0">
                <a:solidFill>
                  <a:srgbClr val="034A31"/>
                </a:solidFill>
              </a:rPr>
              <a:t>Sentinel 1 a Sentinel 2</a:t>
            </a:r>
            <a:r>
              <a:rPr lang="cs-CZ" sz="1600" dirty="0">
                <a:solidFill>
                  <a:srgbClr val="034A31"/>
                </a:solidFill>
              </a:rPr>
              <a:t>, které </a:t>
            </a:r>
            <a:r>
              <a:rPr lang="cs-CZ" sz="1600" b="1" u="sng" dirty="0">
                <a:solidFill>
                  <a:srgbClr val="C00000"/>
                </a:solidFill>
              </a:rPr>
              <a:t>pro celou ČR </a:t>
            </a:r>
            <a:r>
              <a:rPr lang="cs-CZ" sz="1600" b="1" dirty="0">
                <a:solidFill>
                  <a:srgbClr val="C00000"/>
                </a:solidFill>
              </a:rPr>
              <a:t>pořizují snímek v intervalu 5 – 6 dní</a:t>
            </a:r>
            <a:r>
              <a:rPr lang="cs-CZ" sz="1600" b="1" dirty="0" smtClean="0">
                <a:solidFill>
                  <a:srgbClr val="C00000"/>
                </a:solidFill>
              </a:rPr>
              <a:t>.</a:t>
            </a:r>
            <a:endParaRPr lang="cs-CZ" sz="1600" b="1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519936" y="884233"/>
            <a:ext cx="6672064" cy="456535"/>
          </a:xfrm>
          <a:prstGeom prst="rect">
            <a:avLst/>
          </a:prstGeom>
          <a:solidFill>
            <a:srgbClr val="86CFF4"/>
          </a:solidFill>
          <a:ln w="571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cs-CZ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72 Black" panose="020B0A04030603020204" pitchFamily="34" charset="0"/>
                <a:ea typeface="Verdana" panose="020B0604030504040204" pitchFamily="34" charset="0"/>
                <a:cs typeface="72 Black" panose="020B0A04030603020204" pitchFamily="34" charset="0"/>
              </a:rPr>
              <a:t>DATA </a:t>
            </a:r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72 Black" panose="020B0A04030603020204" pitchFamily="34" charset="0"/>
                <a:ea typeface="Verdana" panose="020B0604030504040204" pitchFamily="34" charset="0"/>
                <a:cs typeface="72 Black" panose="020B0A04030603020204" pitchFamily="34" charset="0"/>
              </a:rPr>
              <a:t>TU JSOU A BUDOU </a:t>
            </a:r>
            <a:endParaRPr lang="cs-CZ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72 Black" panose="020B0A04030603020204" pitchFamily="34" charset="0"/>
              <a:ea typeface="Verdana" panose="020B0604030504040204" pitchFamily="34" charset="0"/>
              <a:cs typeface="72 Black" panose="020B0A04030603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19936" y="5922947"/>
            <a:ext cx="6672064" cy="476734"/>
          </a:xfrm>
          <a:prstGeom prst="rect">
            <a:avLst/>
          </a:prstGeom>
          <a:solidFill>
            <a:srgbClr val="86CFF4"/>
          </a:solidFill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72 Black" panose="020B0A04030603020204" pitchFamily="34" charset="0"/>
                <a:ea typeface="Verdana" panose="020B0604030504040204" pitchFamily="34" charset="0"/>
                <a:cs typeface="72 Black" panose="020B0A04030603020204" pitchFamily="34" charset="0"/>
              </a:rPr>
              <a:t>JE TŘEBA JE EFEKTIVNĚ </a:t>
            </a:r>
            <a:r>
              <a:rPr lang="cs-CZ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72 Black" panose="020B0A04030603020204" pitchFamily="34" charset="0"/>
                <a:ea typeface="Verdana" panose="020B0604030504040204" pitchFamily="34" charset="0"/>
                <a:cs typeface="72 Black" panose="020B0A04030603020204" pitchFamily="34" charset="0"/>
              </a:rPr>
              <a:t>VYUŽÍT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8" r="32889"/>
          <a:stretch/>
        </p:blipFill>
        <p:spPr>
          <a:xfrm>
            <a:off x="7392144" y="671924"/>
            <a:ext cx="4519116" cy="508855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65397"/>
            <a:ext cx="8712488" cy="555291"/>
          </a:xfrm>
        </p:spPr>
        <p:txBody>
          <a:bodyPr>
            <a:noAutofit/>
          </a:bodyPr>
          <a:lstStyle/>
          <a:p>
            <a:pPr>
              <a:buClr>
                <a:srgbClr val="2A373E"/>
              </a:buClr>
              <a:buSzPct val="90000"/>
            </a:pPr>
            <a:r>
              <a:rPr lang="cs-CZ" sz="2000" b="1" dirty="0">
                <a:solidFill>
                  <a:srgbClr val="C00000"/>
                </a:solidFill>
              </a:rPr>
              <a:t>Program </a:t>
            </a:r>
            <a:r>
              <a:rPr lang="cs-CZ" sz="2000" b="1" dirty="0" err="1">
                <a:solidFill>
                  <a:srgbClr val="C00000"/>
                </a:solidFill>
              </a:rPr>
              <a:t>Copernicus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671924"/>
            <a:ext cx="6984776" cy="5709404"/>
          </a:xfrm>
        </p:spPr>
        <p:txBody>
          <a:bodyPr anchor="ctr">
            <a:normAutofit/>
          </a:bodyPr>
          <a:lstStyle/>
          <a:p>
            <a:pPr marL="285750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2A373E"/>
              </a:buClr>
              <a:buSzPct val="90000"/>
              <a:buFont typeface="Wingdings" panose="05000000000000000000" pitchFamily="2" charset="2"/>
              <a:buChar char="q"/>
            </a:pPr>
            <a:r>
              <a:rPr lang="cs-CZ" sz="2000" kern="0" dirty="0">
                <a:latin typeface="Verdana"/>
                <a:ea typeface="+mn-ea"/>
                <a:cs typeface="+mn-cs"/>
              </a:rPr>
              <a:t>Program </a:t>
            </a:r>
            <a:r>
              <a:rPr lang="cs-CZ" sz="2000" kern="0" dirty="0" err="1">
                <a:latin typeface="Verdana"/>
                <a:ea typeface="+mn-ea"/>
                <a:cs typeface="+mn-cs"/>
              </a:rPr>
              <a:t>Copernicus</a:t>
            </a:r>
            <a:r>
              <a:rPr lang="cs-CZ" sz="2000" kern="0" dirty="0">
                <a:latin typeface="Verdana"/>
                <a:ea typeface="+mn-ea"/>
                <a:cs typeface="+mn-cs"/>
              </a:rPr>
              <a:t> je zaveden </a:t>
            </a:r>
            <a:r>
              <a:rPr lang="cs-CZ" sz="2000" kern="0" dirty="0" smtClean="0">
                <a:latin typeface="Verdana"/>
                <a:ea typeface="+mn-ea"/>
                <a:cs typeface="+mn-cs"/>
              </a:rPr>
              <a:t/>
            </a:r>
            <a:br>
              <a:rPr lang="cs-CZ" sz="2000" kern="0" dirty="0" smtClean="0">
                <a:latin typeface="Verdana"/>
                <a:ea typeface="+mn-ea"/>
                <a:cs typeface="+mn-cs"/>
              </a:rPr>
            </a:br>
            <a:r>
              <a:rPr lang="cs-CZ" sz="2000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Nařízením </a:t>
            </a:r>
            <a:r>
              <a:rPr lang="cs-CZ" sz="2000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Evropského parlamentu </a:t>
            </a:r>
            <a:r>
              <a:rPr lang="cs-CZ" sz="2000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a </a:t>
            </a:r>
            <a:r>
              <a:rPr lang="cs-CZ" sz="2000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Rady (EU) 377/2014 </a:t>
            </a:r>
            <a:r>
              <a:rPr lang="cs-CZ" sz="2000" b="1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-&gt; dlouhodobý plán provozu</a:t>
            </a:r>
          </a:p>
          <a:p>
            <a:pPr marL="285750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2A373E"/>
              </a:buClr>
              <a:buSzPct val="90000"/>
              <a:buFont typeface="Wingdings" panose="05000000000000000000" pitchFamily="2" charset="2"/>
              <a:buChar char="q"/>
            </a:pPr>
            <a:r>
              <a:rPr lang="cs-CZ" sz="2000" kern="0" dirty="0">
                <a:latin typeface="Verdana"/>
                <a:ea typeface="+mn-ea"/>
                <a:cs typeface="+mn-cs"/>
              </a:rPr>
              <a:t>V rámci programu </a:t>
            </a:r>
            <a:r>
              <a:rPr lang="cs-CZ" sz="2000" kern="0" dirty="0" err="1">
                <a:latin typeface="Verdana"/>
                <a:ea typeface="+mn-ea"/>
                <a:cs typeface="+mn-cs"/>
              </a:rPr>
              <a:t>Copernicus</a:t>
            </a:r>
            <a:r>
              <a:rPr lang="cs-CZ" sz="2000" kern="0" dirty="0">
                <a:latin typeface="Verdana"/>
                <a:ea typeface="+mn-ea"/>
                <a:cs typeface="+mn-cs"/>
              </a:rPr>
              <a:t> byly od roku 2014 uvedeny do provozu </a:t>
            </a:r>
            <a:r>
              <a:rPr lang="cs-CZ" sz="2000" b="1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nové družice Sentinel </a:t>
            </a:r>
            <a:r>
              <a:rPr lang="cs-CZ" sz="2000" b="1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/>
            </a:r>
            <a:br>
              <a:rPr lang="cs-CZ" sz="2000" b="1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</a:br>
            <a:r>
              <a:rPr lang="cs-CZ" sz="2000" b="1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(</a:t>
            </a:r>
            <a:r>
              <a:rPr lang="cs-CZ" sz="2000" b="1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S1 až S6)</a:t>
            </a:r>
            <a:endParaRPr lang="cs-CZ" sz="2000" kern="0" dirty="0">
              <a:latin typeface="Verdana"/>
              <a:ea typeface="+mn-ea"/>
              <a:cs typeface="+mn-cs"/>
            </a:endParaRPr>
          </a:p>
          <a:p>
            <a:pPr marL="742950" lvl="1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F36523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000" kern="0" dirty="0">
                <a:solidFill>
                  <a:srgbClr val="034A31"/>
                </a:solidFill>
                <a:latin typeface="Verdana"/>
              </a:rPr>
              <a:t>kontinuálně snímají zemský povrch</a:t>
            </a:r>
          </a:p>
          <a:p>
            <a:pPr marL="742950" lvl="1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F36523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000" kern="0" dirty="0">
                <a:solidFill>
                  <a:srgbClr val="034A31"/>
                </a:solidFill>
                <a:latin typeface="Verdana"/>
              </a:rPr>
              <a:t>nad stejné místo se vrací v pravidelném intervalu</a:t>
            </a:r>
          </a:p>
          <a:p>
            <a:pPr marL="742950" lvl="1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F36523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000" kern="0" dirty="0">
                <a:solidFill>
                  <a:srgbClr val="034A31"/>
                </a:solidFill>
                <a:latin typeface="Verdana"/>
              </a:rPr>
              <a:t>data jsou volně dostupná na webu ESA  </a:t>
            </a:r>
            <a:r>
              <a:rPr lang="cs-CZ" sz="2000" kern="0" dirty="0" smtClean="0">
                <a:solidFill>
                  <a:srgbClr val="034A31"/>
                </a:solidFill>
                <a:latin typeface="Verdana"/>
              </a:rPr>
              <a:t/>
            </a:r>
            <a:br>
              <a:rPr lang="cs-CZ" sz="2000" kern="0" dirty="0" smtClean="0">
                <a:solidFill>
                  <a:srgbClr val="034A31"/>
                </a:solidFill>
                <a:latin typeface="Verdana"/>
              </a:rPr>
            </a:br>
            <a:r>
              <a:rPr lang="cs-CZ" sz="2000" kern="0" dirty="0" smtClean="0">
                <a:solidFill>
                  <a:srgbClr val="034A31"/>
                </a:solidFill>
                <a:latin typeface="Verdana"/>
              </a:rPr>
              <a:t>(</a:t>
            </a:r>
            <a:r>
              <a:rPr lang="cs-CZ" sz="2000" kern="0" dirty="0">
                <a:solidFill>
                  <a:srgbClr val="034A31"/>
                </a:solidFill>
                <a:latin typeface="Verdana"/>
              </a:rPr>
              <a:t>po registraci </a:t>
            </a:r>
            <a:r>
              <a:rPr lang="cs-CZ" sz="2000" b="1" kern="0" dirty="0">
                <a:solidFill>
                  <a:srgbClr val="C00000"/>
                </a:solidFill>
                <a:latin typeface="Verdana"/>
              </a:rPr>
              <a:t>zdarma ke stažení</a:t>
            </a:r>
            <a:r>
              <a:rPr lang="cs-CZ" sz="2000" kern="0" dirty="0" smtClean="0">
                <a:solidFill>
                  <a:srgbClr val="034A31"/>
                </a:solidFill>
                <a:latin typeface="Verdana"/>
              </a:rPr>
              <a:t>)</a:t>
            </a:r>
          </a:p>
          <a:p>
            <a:pPr marL="742950" lvl="1" indent="-285750" fontAlgn="base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F36523"/>
              </a:buClr>
              <a:buSzPct val="70000"/>
              <a:buFont typeface="Wingdings" panose="05000000000000000000" pitchFamily="2" charset="2"/>
              <a:buChar char="q"/>
            </a:pPr>
            <a:endParaRPr lang="cs-CZ" sz="2000" kern="0" dirty="0">
              <a:solidFill>
                <a:srgbClr val="034A31"/>
              </a:solidFill>
              <a:latin typeface="Verdana"/>
            </a:endParaRPr>
          </a:p>
          <a:p>
            <a:pPr marL="285750" indent="-285750" fontAlgn="base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2A373E"/>
              </a:buClr>
              <a:buSzPct val="90000"/>
              <a:buFont typeface="Wingdings" panose="05000000000000000000" pitchFamily="2" charset="2"/>
              <a:buChar char="q"/>
              <a:tabLst>
                <a:tab pos="446088" algn="l"/>
              </a:tabLst>
            </a:pPr>
            <a:r>
              <a:rPr lang="cs-CZ" sz="1800" kern="0" dirty="0">
                <a:latin typeface="Verdana"/>
                <a:ea typeface="+mn-ea"/>
                <a:cs typeface="+mn-cs"/>
              </a:rPr>
              <a:t>Ministerstvo dopravy zřídilo </a:t>
            </a:r>
            <a:r>
              <a:rPr lang="cs-CZ" sz="1800" kern="0" dirty="0" smtClean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národní </a:t>
            </a:r>
            <a:r>
              <a:rPr lang="cs-CZ" sz="1800" kern="0" dirty="0">
                <a:solidFill>
                  <a:srgbClr val="C00000"/>
                </a:solidFill>
                <a:latin typeface="Verdana"/>
                <a:ea typeface="+mn-ea"/>
                <a:cs typeface="+mn-cs"/>
              </a:rPr>
              <a:t>archiv dat pro ČR, </a:t>
            </a:r>
            <a:r>
              <a:rPr lang="cs-CZ" sz="1800" kern="0" dirty="0" smtClean="0">
                <a:solidFill>
                  <a:srgbClr val="005334"/>
                </a:solidFill>
                <a:latin typeface="Verdana"/>
                <a:ea typeface="+mn-ea"/>
                <a:cs typeface="+mn-cs"/>
              </a:rPr>
              <a:t>kde jsou </a:t>
            </a:r>
            <a:r>
              <a:rPr lang="cs-CZ" sz="1800" kern="0" dirty="0">
                <a:solidFill>
                  <a:srgbClr val="005334"/>
                </a:solidFill>
                <a:latin typeface="Verdana"/>
                <a:ea typeface="+mn-ea"/>
                <a:cs typeface="+mn-cs"/>
              </a:rPr>
              <a:t>pořízená data z družic Sentinel </a:t>
            </a:r>
            <a:r>
              <a:rPr lang="cs-CZ" sz="1800" kern="0" dirty="0" smtClean="0">
                <a:solidFill>
                  <a:srgbClr val="005334"/>
                </a:solidFill>
                <a:latin typeface="Verdana"/>
                <a:ea typeface="+mn-ea"/>
                <a:cs typeface="+mn-cs"/>
              </a:rPr>
              <a:t>pro </a:t>
            </a:r>
            <a:r>
              <a:rPr lang="cs-CZ" sz="1800" kern="0" dirty="0">
                <a:solidFill>
                  <a:srgbClr val="005334"/>
                </a:solidFill>
                <a:latin typeface="Verdana"/>
                <a:ea typeface="+mn-ea"/>
                <a:cs typeface="+mn-cs"/>
              </a:rPr>
              <a:t>území ČR archivována</a:t>
            </a:r>
            <a:endParaRPr lang="cs-CZ" sz="1400" b="1" dirty="0">
              <a:solidFill>
                <a:srgbClr val="005334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32080" y="5406532"/>
            <a:ext cx="2880320" cy="707886"/>
          </a:xfrm>
          <a:prstGeom prst="rect">
            <a:avLst/>
          </a:prstGeom>
          <a:solidFill>
            <a:srgbClr val="FFE781"/>
          </a:solidFill>
          <a:ln>
            <a:solidFill>
              <a:srgbClr val="F36523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dirty="0" smtClean="0"/>
              <a:t>Snímek Sentinel-2</a:t>
            </a:r>
          </a:p>
          <a:p>
            <a:pPr algn="l"/>
            <a:r>
              <a:rPr lang="cs-CZ" sz="2000" b="1" dirty="0" smtClean="0"/>
              <a:t>10 m /</a:t>
            </a:r>
            <a:r>
              <a:rPr lang="cs-CZ" sz="2000" b="1" dirty="0" err="1" smtClean="0"/>
              <a:t>px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7350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0913" t="-512" r="50838" b="21790"/>
          <a:stretch/>
        </p:blipFill>
        <p:spPr>
          <a:xfrm>
            <a:off x="4727849" y="-44624"/>
            <a:ext cx="7474520" cy="690262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2492896"/>
            <a:ext cx="6084167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5334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SYSTÉM SLEDOVÁNÍ </a:t>
            </a:r>
          </a:p>
          <a:p>
            <a:pPr marL="533400" algn="l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PLOCHY</a:t>
            </a:r>
          </a:p>
        </p:txBody>
      </p:sp>
    </p:spTree>
    <p:extLst>
      <p:ext uri="{BB962C8B-B14F-4D97-AF65-F5344CB8AC3E}">
        <p14:creationId xmlns:p14="http://schemas.microsoft.com/office/powerpoint/2010/main" val="41664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esklý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szif_sablona_2019_.potx" id="{7D0D32B8-509A-43FB-88AF-BB2DC568DEBB}" vid="{9CEEB2F7-2168-4F46-B709-55ACC5C0276B}"/>
    </a:ext>
  </a:extLst>
</a:theme>
</file>

<file path=ppt/theme/theme2.xml><?xml version="1.0" encoding="utf-8"?>
<a:theme xmlns:a="http://schemas.openxmlformats.org/drawingml/2006/main" name="Motiv2">
  <a:themeElements>
    <a:clrScheme name="Szif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zif">
      <a:majorFont>
        <a:latin typeface="Verdana"/>
        <a:ea typeface=""/>
        <a:cs typeface=""/>
      </a:majorFont>
      <a:minorFont>
        <a:latin typeface="Arial Black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EF6EB"/>
        </a:solidFill>
        <a:ln w="3175" cap="flat" cmpd="sng" algn="ctr">
          <a:solidFill>
            <a:srgbClr val="21511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457200" marR="0" indent="-45720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EF6EB"/>
        </a:solidFill>
        <a:ln w="3175" cap="flat" cmpd="sng" algn="ctr">
          <a:solidFill>
            <a:srgbClr val="21511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457200" marR="0" indent="-45720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zif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f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f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f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2" id="{8AF31A9F-EC63-4D2B-A086-BC2D647981E0}" vid="{476112FB-4B2F-46C3-8C19-91245779FD9D}"/>
    </a:ext>
  </a:extLst>
</a:theme>
</file>

<file path=ppt/theme/theme3.xml><?xml version="1.0" encoding="utf-8"?>
<a:theme xmlns:a="http://schemas.openxmlformats.org/drawingml/2006/main" name="1_Šablona pro prezentace SZIF">
  <a:themeElements>
    <a:clrScheme name="Szif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zif">
      <a:majorFont>
        <a:latin typeface="Verdana"/>
        <a:ea typeface=""/>
        <a:cs typeface=""/>
      </a:majorFont>
      <a:minorFont>
        <a:latin typeface="Arial Black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EF6EB"/>
        </a:solidFill>
        <a:ln w="3175" cap="flat" cmpd="sng" algn="ctr">
          <a:solidFill>
            <a:srgbClr val="21511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457200" marR="0" indent="-45720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EF6EB"/>
        </a:solidFill>
        <a:ln w="3175" cap="flat" cmpd="sng" algn="ctr">
          <a:solidFill>
            <a:srgbClr val="21511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457200" marR="0" indent="-45720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zif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f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f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f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szif_sablona_2019_.potx" id="{7D0D32B8-509A-43FB-88AF-BB2DC568DEBB}" vid="{9CEEB2F7-2168-4F46-B709-55ACC5C0276B}"/>
    </a:ext>
  </a:extLst>
</a:theme>
</file>

<file path=ppt/theme/theme5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9E70C75-9FAE-4F81-A1DB-419CFFA0C5C9}">
  <we:reference id="wa104381063" version="1.0.0.1" store="cs-CZ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Šablona pro prezentace SZIF</Template>
  <TotalTime>10399</TotalTime>
  <Words>1680</Words>
  <Application>Microsoft Office PowerPoint</Application>
  <PresentationFormat>Širokoúhlá obrazovka</PresentationFormat>
  <Paragraphs>255</Paragraphs>
  <Slides>29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29</vt:i4>
      </vt:variant>
    </vt:vector>
  </HeadingPairs>
  <TitlesOfParts>
    <vt:vector size="46" baseType="lpstr">
      <vt:lpstr>72 Black</vt:lpstr>
      <vt:lpstr>Arial</vt:lpstr>
      <vt:lpstr>Arial Black</vt:lpstr>
      <vt:lpstr>Calibri</vt:lpstr>
      <vt:lpstr>Calibri Light</vt:lpstr>
      <vt:lpstr>Helvetica</vt:lpstr>
      <vt:lpstr>Noto Sans</vt:lpstr>
      <vt:lpstr>Open Sans</vt:lpstr>
      <vt:lpstr>Times New Roman</vt:lpstr>
      <vt:lpstr>Verdana</vt:lpstr>
      <vt:lpstr>Wingdings</vt:lpstr>
      <vt:lpstr>Motiv Office</vt:lpstr>
      <vt:lpstr>Motiv2</vt:lpstr>
      <vt:lpstr>1_Šablona pro prezentace SZIF</vt:lpstr>
      <vt:lpstr>1_Motiv Office</vt:lpstr>
      <vt:lpstr>Template PresentationGo</vt:lpstr>
      <vt:lpstr>1_Template PresentationGo</vt:lpstr>
      <vt:lpstr>Prezentace aplikace PowerPoint</vt:lpstr>
      <vt:lpstr>Obsah prezentace</vt:lpstr>
      <vt:lpstr>Prezentace aplikace PowerPoint</vt:lpstr>
      <vt:lpstr>SZP 2021+ změna přístupu</vt:lpstr>
      <vt:lpstr>Vycházíme z požadavků Evropské Komise</vt:lpstr>
      <vt:lpstr>PROČ MODERNIZACE?</vt:lpstr>
      <vt:lpstr>Technologie monitorující Zemi jsou již v provozu</vt:lpstr>
      <vt:lpstr>Program Copernicus</vt:lpstr>
      <vt:lpstr>Prezentace aplikace PowerPoint</vt:lpstr>
      <vt:lpstr>SYSTÉM SLEDOVÁNÍ PLOCHY = AREA MONITORING SYSTEM</vt:lpstr>
      <vt:lpstr>Prezentace aplikace PowerPoint</vt:lpstr>
      <vt:lpstr>Proč Monitorovací přístup?</vt:lpstr>
      <vt:lpstr>Proč Monitorovací přístup?</vt:lpstr>
      <vt:lpstr>Prezentace aplikace PowerPoint</vt:lpstr>
      <vt:lpstr>Kontrola pomocí monitoringu</vt:lpstr>
      <vt:lpstr>Kontrola pomocí monitoringu</vt:lpstr>
      <vt:lpstr>Kontrola pomocí Monitoringu</vt:lpstr>
      <vt:lpstr>Kontrola pomocí Monitoringu – podmínka provedení první seče do 31.7.</vt:lpstr>
      <vt:lpstr>Co přechod na Monitoring znamená pro žadatele? </vt:lpstr>
      <vt:lpstr>Prezentace aplikace PowerPoint</vt:lpstr>
      <vt:lpstr>Příprava probíhá paralelně ve dvou větvích</vt:lpstr>
      <vt:lpstr>Prezentace aplikace PowerPoint</vt:lpstr>
      <vt:lpstr>Prezentace aplikace PowerPoint</vt:lpstr>
      <vt:lpstr>Příklad sledování – plodiny na orné půdě</vt:lpstr>
      <vt:lpstr>Podle čeho lze odlišit travní porost od orné půdy?</vt:lpstr>
      <vt:lpstr>Příklad sledování – založení / nezaložení meziplodiny</vt:lpstr>
      <vt:lpstr>Prezentace aplikace PowerPoint</vt:lpstr>
      <vt:lpstr>SHRNUTÍ</vt:lpstr>
      <vt:lpstr>Prezentace aplikace PowerPoint</vt:lpstr>
    </vt:vector>
  </TitlesOfParts>
  <Company>MÉDEA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Michaela Černá</dc:creator>
  <cp:lastModifiedBy>Wackermannová Věra</cp:lastModifiedBy>
  <cp:revision>433</cp:revision>
  <cp:lastPrinted>2020-06-18T16:26:46Z</cp:lastPrinted>
  <dcterms:created xsi:type="dcterms:W3CDTF">2015-03-03T08:34:53Z</dcterms:created>
  <dcterms:modified xsi:type="dcterms:W3CDTF">2020-06-25T09:27:22Z</dcterms:modified>
</cp:coreProperties>
</file>