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09" r:id="rId3"/>
    <p:sldId id="327" r:id="rId4"/>
    <p:sldId id="312" r:id="rId5"/>
    <p:sldId id="301" r:id="rId6"/>
    <p:sldId id="319" r:id="rId7"/>
    <p:sldId id="320" r:id="rId8"/>
    <p:sldId id="321" r:id="rId9"/>
    <p:sldId id="324" r:id="rId10"/>
    <p:sldId id="328" r:id="rId11"/>
    <p:sldId id="322" r:id="rId12"/>
    <p:sldId id="326" r:id="rId13"/>
    <p:sldId id="286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3311E-5C9E-4CF0-80E9-56FCA92A5A76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AD06B-F652-43DF-A579-059AFC4F78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008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54283D0-EF5A-4826-9315-023B133752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095D58-77C8-4F2D-8D56-F065F88A7A47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7D92B9A-D867-4289-936E-76C39BE22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2694A38-FBF3-4B3A-94FE-8B6E04C63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54283D0-EF5A-4826-9315-023B133752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095D58-77C8-4F2D-8D56-F065F88A7A47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7D92B9A-D867-4289-936E-76C39BE22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2694A38-FBF3-4B3A-94FE-8B6E04C63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0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C7F61-E993-4CDB-A193-832C2587C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A0E192-9E3E-4630-BBFB-F002C1088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4D1EEE2-84A0-48C9-8E46-14F79075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81B5888-6C8C-4F53-9E08-FF68D8B8F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6904F1A-7C07-4347-B64D-48C084FB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3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D0396-89BB-4A18-940C-353720E1F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FD560C4-41DB-49AF-B067-E8C1519EB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14AA4F-3F05-444A-86B4-E4C6931BC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9C49CF0-0AA7-4304-9C38-8F4C3CB47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EA130B2-A8A3-42D6-B725-6B533672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0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12BD4DC-BC49-4439-AE9C-1EEDD8C98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C24EF89-E845-4DD2-B498-8445C4BDF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469EFB3-0653-4678-8CBD-889A59D70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BD2390B-304A-4B11-9978-66A5299B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20A181B-46E6-406E-90C1-54ABD122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01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FFEEE-02D9-45B5-9AD1-EAD2D0E15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60C262E-3487-497D-A996-A3BB9A54D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FC6C247-CC6F-4787-AE62-E188ABF9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6D868EB-F90C-401B-B039-328A660D7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7351CF9-3987-4BBB-A3E4-91E28E32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0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EAA50-4C25-4F31-96EE-22BEAB5E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C16D89-653C-428B-BAFB-221181A87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D2B438D-6674-4BDE-900C-0B878708D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12568FE-A77D-4895-881D-A88A6A30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E9ED002-38FD-405B-9BD0-3E506D57D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6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3956F-38AD-4E0A-B52E-2A5306027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9557A9-532D-4A3A-876B-10E6068443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0C24487-AD99-4E90-90E9-0ADA8F2E0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4E639C2-721B-4A0D-BAA2-DCFE0469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197F0D2-F2F9-4735-89FE-4DDD84DE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0F1E578-4D15-409A-BEBC-3236D36A5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85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4D572-D5C8-4ECB-9FF2-32DEE1526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5AAF6-C03E-4C8B-96EF-287567293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C056142-355B-48F0-ACCA-2037F28A3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267F94C-8386-4375-B7EF-DD6C863D7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E1B5F65-6435-49EB-88D3-94E663D27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09F4B5A-8228-4E09-BBB4-C901E4B9C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48D90F9-357B-4587-807C-09BB94011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C5CAAC2-5937-4040-A472-C0FB61DCC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31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19740-EE0E-4DF3-A100-DED295BD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7EA9B70-7846-41B7-8995-C8217FE2B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5842205-A160-41A1-A8AD-647D46766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359D627-C57F-4B99-9616-66465DA7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35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D6C951F-3919-4959-B2D5-A474A7BB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FC3CEC4-0571-4982-9C26-9D229D8D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9B03510-BE58-459D-A416-35C5A93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7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D8D2C3-6073-4FBE-8B61-4AC0DB7B8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3ACA78C-2745-4D66-94B3-C1D42A1CE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67BF19-1C00-4C1D-BFE2-BEA88CA06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70AE9F4-682A-4BA7-B839-3185B9E2F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32B8153-76E1-490F-86D8-B6A45CDDF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8C7E038-54EF-420A-874E-C78462101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85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51683-8648-4751-BFFF-B15E783C1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21BF3E9-8340-45F1-9F43-4FBD4293C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6EBAA2-5248-4C87-AFC9-FE6AA3AC3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D1166D1-A9F3-4E1B-A375-2FCD0AFC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5D2B77F-32C0-4355-9966-2794BF17E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CF664BE-D14C-47D1-AD7D-24C837EF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2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6083AE8-07F5-42D0-8A4C-45E060701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470A19-3C77-4FBA-BB0F-E848C29B5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52D839B-DD00-4465-918F-F740960B0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2636-9C7A-45E7-B374-5BBD3C665862}" type="datetimeFigureOut">
              <a:rPr lang="cs-CZ" smtClean="0"/>
              <a:t>24.06.2020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4099FF8-D823-4710-A0B8-2A742561D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72DAE73-FB9B-4B30-8A38-065A99871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96393-EAD6-4F67-A669-9524C24628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57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84505AE-2A21-4C11-96B6-15D6BCB72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Společná zemědělská politika </a:t>
            </a:r>
            <a:b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budoucnost českého zemědělství.</a:t>
            </a:r>
            <a:b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Největší nepřítel – sucho?</a:t>
            </a:r>
            <a:endParaRPr lang="sk-SK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A74B025-01BF-424B-ACD7-0198043DD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99818" y="244549"/>
            <a:ext cx="6848715" cy="3880884"/>
          </a:xfrm>
        </p:spPr>
        <p:txBody>
          <a:bodyPr anchor="ctr">
            <a:normAutofit fontScale="92500" lnSpcReduction="20000"/>
          </a:bodyPr>
          <a:lstStyle/>
          <a:p>
            <a:pPr marL="533400" indent="-533400" algn="ctr">
              <a:buNone/>
            </a:pP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533400" indent="-533400" algn="ctr">
              <a:buNone/>
            </a:pPr>
            <a:r>
              <a:rPr lang="cs-CZ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Ing. Zdeněk JANDEJSEK, CSc. </a:t>
            </a:r>
          </a:p>
          <a:p>
            <a:pPr marL="533400" indent="-533400" algn="ctr">
              <a:buNone/>
            </a:pPr>
            <a:endParaRPr lang="cs-CZ" sz="3600" b="1" dirty="0">
              <a:cs typeface="Times New Roman" panose="02020603050405020304" pitchFamily="18" charset="0"/>
            </a:endParaRPr>
          </a:p>
          <a:p>
            <a:pPr marL="533400" indent="-533400" algn="ctr">
              <a:buNone/>
            </a:pPr>
            <a:r>
              <a:rPr lang="cs-CZ" sz="3600" b="1" dirty="0">
                <a:cs typeface="Times New Roman" panose="02020603050405020304" pitchFamily="18" charset="0"/>
              </a:rPr>
              <a:t>člen Představenstva  </a:t>
            </a:r>
          </a:p>
          <a:p>
            <a:pPr marL="533400" indent="-533400" algn="ctr">
              <a:buNone/>
            </a:pPr>
            <a:r>
              <a:rPr lang="cs-CZ" sz="3600" b="1" dirty="0">
                <a:cs typeface="Times New Roman" panose="02020603050405020304" pitchFamily="18" charset="0"/>
              </a:rPr>
              <a:t>Agrární komory  České republiky</a:t>
            </a:r>
          </a:p>
          <a:p>
            <a:pPr marL="533400" indent="-533400">
              <a:buNone/>
            </a:pPr>
            <a:endParaRPr lang="cs-CZ" sz="2000" b="1" dirty="0">
              <a:cs typeface="Times New Roman" panose="02020603050405020304" pitchFamily="18" charset="0"/>
            </a:endParaRPr>
          </a:p>
          <a:p>
            <a:pPr marL="533400" indent="-533400" algn="ctr">
              <a:buNone/>
            </a:pPr>
            <a:endParaRPr lang="cs-CZ" b="1" dirty="0"/>
          </a:p>
          <a:p>
            <a:pPr marL="533400" indent="-533400" algn="ctr">
              <a:buNone/>
            </a:pPr>
            <a:r>
              <a:rPr lang="cs-CZ" b="1" dirty="0"/>
              <a:t>Praha, palác Žofín, 25. června 2020 </a:t>
            </a:r>
            <a:endParaRPr lang="cs-CZ" sz="2000" b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endParaRPr lang="cs-CZ" altLang="cs-CZ" sz="2000" b="1" dirty="0"/>
          </a:p>
        </p:txBody>
      </p:sp>
      <p:pic>
        <p:nvPicPr>
          <p:cNvPr id="5124" name="Picture 4" descr="agrarni komora-best">
            <a:extLst>
              <a:ext uri="{FF2B5EF4-FFF2-40B4-BE49-F238E27FC236}">
                <a16:creationId xmlns:a16="http://schemas.microsoft.com/office/drawing/2014/main" id="{7CB53833-DCE0-4408-A4CC-240F7D04B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 b="19984"/>
          <a:stretch>
            <a:fillRect/>
          </a:stretch>
        </p:blipFill>
        <p:spPr bwMode="auto">
          <a:xfrm>
            <a:off x="4713403" y="4519526"/>
            <a:ext cx="6894236" cy="193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1" y="96025"/>
            <a:ext cx="11972259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Zastoupení domácích potravin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844"/>
            <a:ext cx="10878879" cy="5599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u="sng" dirty="0"/>
              <a:t>Co vyřeší schválení tohoto zákona? </a:t>
            </a:r>
          </a:p>
          <a:p>
            <a:pPr algn="just">
              <a:buFontTx/>
              <a:buChar char="-"/>
            </a:pPr>
            <a:r>
              <a:rPr lang="cs-CZ" sz="3200" b="1" dirty="0"/>
              <a:t>saldo zahraničního obchodu.</a:t>
            </a:r>
          </a:p>
          <a:p>
            <a:pPr marL="0" indent="0" algn="just">
              <a:buNone/>
            </a:pPr>
            <a:r>
              <a:rPr lang="cs-CZ" sz="3200" b="1" dirty="0"/>
              <a:t>Pokud by fungoval jednotný trh a společná zemědělská politika a  maloobchodní prodej by nebyl z více než 80 % v cizích rukou, nebylo by třeba aby pozměňovacího zákona  o potravinách, na který čekáme v naší Sněmovně. </a:t>
            </a:r>
          </a:p>
          <a:p>
            <a:pPr marL="0" indent="0" algn="just">
              <a:buNone/>
            </a:pPr>
            <a:r>
              <a:rPr lang="cs-CZ" sz="3200" b="1" u="sng" dirty="0"/>
              <a:t>Státy EU – příklady z legislativy: </a:t>
            </a:r>
          </a:p>
          <a:p>
            <a:pPr algn="just">
              <a:buFontTx/>
              <a:buChar char="-"/>
            </a:pPr>
            <a:r>
              <a:rPr lang="cs-CZ" sz="3200" b="1" dirty="0"/>
              <a:t>Slovensko – zákon o cenách + 50 % v letácích potraviny SK,</a:t>
            </a:r>
          </a:p>
          <a:p>
            <a:pPr algn="just">
              <a:buFontTx/>
              <a:buChar char="-"/>
            </a:pPr>
            <a:r>
              <a:rPr lang="cs-CZ" sz="3200" b="1" dirty="0"/>
              <a:t>Francie – podíl ve veřejném stravování, </a:t>
            </a:r>
          </a:p>
          <a:p>
            <a:pPr algn="just">
              <a:buFontTx/>
              <a:buChar char="-"/>
            </a:pPr>
            <a:r>
              <a:rPr lang="cs-CZ" sz="3200" b="1" dirty="0"/>
              <a:t>Rumunsko – min. 51 % potravin v maloobchode z </a:t>
            </a:r>
            <a:r>
              <a:rPr lang="cs-CZ" sz="3200" b="1" dirty="0" err="1"/>
              <a:t>krátkeho</a:t>
            </a:r>
            <a:r>
              <a:rPr lang="cs-CZ" sz="3200" b="1" dirty="0"/>
              <a:t> dodavatelského řetězce. 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90" y="5932805"/>
            <a:ext cx="2975610" cy="925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042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1" y="96025"/>
            <a:ext cx="11972259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Řešení vyváženosti cen v celé vertikále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844"/>
            <a:ext cx="10878879" cy="5599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u="sng" dirty="0"/>
              <a:t>V zákoně  o významné trží síle</a:t>
            </a:r>
            <a:r>
              <a:rPr lang="cs-CZ" sz="3200" b="1" dirty="0"/>
              <a:t>, jak doporučuje ministerstvo financí, zakomponovat  zejména: </a:t>
            </a:r>
            <a:endParaRPr lang="sk-SK" sz="3200" b="1" dirty="0"/>
          </a:p>
          <a:p>
            <a:pPr>
              <a:buFontTx/>
              <a:buChar char="-"/>
            </a:pPr>
            <a:r>
              <a:rPr lang="cs-CZ" sz="3200" b="1" dirty="0"/>
              <a:t>zákaz prodeje potravin za podnákladové ceny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dirty="0"/>
              <a:t>- zákaz prodeje potravin za </a:t>
            </a:r>
            <a:r>
              <a:rPr lang="cs-CZ" sz="3200" b="1" dirty="0" err="1"/>
              <a:t>podnákupní</a:t>
            </a:r>
            <a:r>
              <a:rPr lang="cs-CZ" sz="3200" b="1" dirty="0"/>
              <a:t> ceny</a:t>
            </a:r>
            <a:endParaRPr lang="sk-SK" sz="3200" b="1" dirty="0"/>
          </a:p>
          <a:p>
            <a:pPr>
              <a:buFontTx/>
              <a:buChar char="-"/>
            </a:pPr>
            <a:r>
              <a:rPr lang="cs-CZ" sz="3200" b="1" dirty="0"/>
              <a:t>při prodeji v akcích sníženou cenu nevyžadovat po výrobci. </a:t>
            </a:r>
          </a:p>
          <a:p>
            <a:pPr marL="0" indent="0">
              <a:buNone/>
            </a:pPr>
            <a:r>
              <a:rPr lang="cs-CZ" sz="3200" b="1" dirty="0"/>
              <a:t>Jednání k zákonu probíhali dva roky za účasti:</a:t>
            </a:r>
            <a:endParaRPr lang="sk-SK" sz="3200" b="1" dirty="0"/>
          </a:p>
          <a:p>
            <a:pPr marL="0" indent="0">
              <a:buNone/>
            </a:pPr>
            <a:r>
              <a:rPr lang="cs-CZ" dirty="0"/>
              <a:t>poslanců, zástupců ministerstva zemědělství, ministerstva průmyslu a obchodu, Svazu obchodu a cestovního ruchu a dalších zainteresovaných  organizací o záměru nabízet spotřebitelům chutné, kvalitní a bezpečné potraviny. </a:t>
            </a:r>
            <a:endParaRPr lang="sk-SK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90" y="5932805"/>
            <a:ext cx="2975610" cy="925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9191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1" y="96025"/>
            <a:ext cx="11972259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Voda versus zemědělská půda 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844"/>
            <a:ext cx="10878879" cy="55991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3200" b="1" u="sng" dirty="0"/>
              <a:t>Zákon o ochraně zemědělského půdního fondu</a:t>
            </a:r>
            <a:r>
              <a:rPr lang="cs-CZ" sz="3200" b="1" dirty="0"/>
              <a:t> řešit ochranu podle vyspělých států Evropy.  </a:t>
            </a:r>
          </a:p>
          <a:p>
            <a:pPr marL="0" indent="0" algn="just">
              <a:buNone/>
            </a:pPr>
            <a:r>
              <a:rPr lang="cs-CZ" sz="3200" b="1" dirty="0"/>
              <a:t>Vyspělé státy Evropy, mimo Skandinávie kde je kvalita půdy nízká, vyřešili ochranu zemědělské půdy. </a:t>
            </a:r>
          </a:p>
          <a:p>
            <a:pPr marL="0" indent="0" algn="just">
              <a:buNone/>
            </a:pPr>
            <a:r>
              <a:rPr lang="cs-CZ" sz="3200" b="1" u="sng" dirty="0"/>
              <a:t>Vyspělé státy vyřešili</a:t>
            </a:r>
            <a:r>
              <a:rPr lang="cs-CZ" sz="3200" b="1" dirty="0"/>
              <a:t>:</a:t>
            </a:r>
          </a:p>
          <a:p>
            <a:pPr algn="just">
              <a:buFontTx/>
              <a:buChar char="-"/>
            </a:pPr>
            <a:r>
              <a:rPr lang="cs-CZ" sz="3200" b="1" dirty="0"/>
              <a:t>regulaci nájmu, </a:t>
            </a:r>
          </a:p>
          <a:p>
            <a:pPr algn="just">
              <a:buFontTx/>
              <a:buChar char="-"/>
            </a:pPr>
            <a:r>
              <a:rPr lang="cs-CZ" sz="3200" b="1" dirty="0"/>
              <a:t>regulaci ceny půdy, </a:t>
            </a:r>
          </a:p>
          <a:p>
            <a:pPr algn="just">
              <a:buFontTx/>
              <a:buChar char="-"/>
            </a:pPr>
            <a:r>
              <a:rPr lang="cs-CZ" sz="3200" b="1" dirty="0"/>
              <a:t>prodej půdy pouze těm, kteří na půdě pracují atd. </a:t>
            </a:r>
          </a:p>
          <a:p>
            <a:pPr marL="0" indent="0" algn="just">
              <a:buNone/>
            </a:pPr>
            <a:r>
              <a:rPr lang="cs-CZ" sz="3200" b="1" dirty="0"/>
              <a:t>Návrh byl prezentován třikrát v zemědělském výboru. </a:t>
            </a:r>
            <a:endParaRPr lang="sk-SK" sz="3200" b="1" dirty="0"/>
          </a:p>
          <a:p>
            <a:pPr marL="0" indent="0" algn="just">
              <a:buNone/>
            </a:pPr>
            <a:endParaRPr lang="sk-SK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90" y="5932805"/>
            <a:ext cx="2975610" cy="925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234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84505AE-2A21-4C11-96B6-15D6BCB72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7713" y="2151987"/>
            <a:ext cx="11610752" cy="255402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4800" b="1" dirty="0">
                <a:solidFill>
                  <a:srgbClr val="FF0000"/>
                </a:solidFill>
                <a:latin typeface="+mn-lt"/>
              </a:rPr>
              <a:t>Boj se suchem je bojem za vyváženou rostlinou a </a:t>
            </a:r>
            <a:r>
              <a:rPr lang="cs-CZ" altLang="cs-CZ" sz="4800" b="1">
                <a:solidFill>
                  <a:srgbClr val="FF0000"/>
                </a:solidFill>
                <a:latin typeface="+mn-lt"/>
              </a:rPr>
              <a:t>živočišní výrobu</a:t>
            </a:r>
            <a:endParaRPr lang="cs-CZ" altLang="cs-CZ" sz="5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124" name="Picture 4" descr="agrarni komora-best">
            <a:extLst>
              <a:ext uri="{FF2B5EF4-FFF2-40B4-BE49-F238E27FC236}">
                <a16:creationId xmlns:a16="http://schemas.microsoft.com/office/drawing/2014/main" id="{7CB53833-DCE0-4408-A4CC-240F7D04B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 b="19984"/>
          <a:stretch>
            <a:fillRect/>
          </a:stretch>
        </p:blipFill>
        <p:spPr bwMode="auto">
          <a:xfrm>
            <a:off x="2232025" y="172285"/>
            <a:ext cx="7326645" cy="197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ĺžnik 1">
            <a:extLst>
              <a:ext uri="{FF2B5EF4-FFF2-40B4-BE49-F238E27FC236}">
                <a16:creationId xmlns:a16="http://schemas.microsoft.com/office/drawing/2014/main" id="{8A19D564-0F13-4C55-8425-36554AAFE57A}"/>
              </a:ext>
            </a:extLst>
          </p:cNvPr>
          <p:cNvSpPr/>
          <p:nvPr/>
        </p:nvSpPr>
        <p:spPr>
          <a:xfrm>
            <a:off x="1031359" y="4706014"/>
            <a:ext cx="93885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algn="ctr">
              <a:buNone/>
            </a:pPr>
            <a:r>
              <a:rPr lang="cs-CZ" sz="3600" b="1" dirty="0">
                <a:cs typeface="Times New Roman" panose="02020603050405020304" pitchFamily="18" charset="0"/>
              </a:rPr>
              <a:t>Ing. Zdeněk JANDEJSEK, CSc., </a:t>
            </a:r>
          </a:p>
          <a:p>
            <a:pPr marL="533400" indent="-533400" algn="ctr">
              <a:buNone/>
            </a:pPr>
            <a:r>
              <a:rPr lang="cs-CZ" sz="3600" b="1" dirty="0">
                <a:cs typeface="Times New Roman" panose="02020603050405020304" pitchFamily="18" charset="0"/>
              </a:rPr>
              <a:t>člen Představenstva  </a:t>
            </a:r>
          </a:p>
          <a:p>
            <a:pPr marL="533400" indent="-533400" algn="ctr">
              <a:buNone/>
            </a:pPr>
            <a:r>
              <a:rPr lang="cs-CZ" sz="3600" b="1" dirty="0">
                <a:cs typeface="Times New Roman" panose="02020603050405020304" pitchFamily="18" charset="0"/>
              </a:rPr>
              <a:t>Agrární komory  České republiky </a:t>
            </a:r>
          </a:p>
        </p:txBody>
      </p:sp>
    </p:spTree>
    <p:extLst>
      <p:ext uri="{BB962C8B-B14F-4D97-AF65-F5344CB8AC3E}">
        <p14:creationId xmlns:p14="http://schemas.microsoft.com/office/powerpoint/2010/main" val="199052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Největším nepřítel sucho?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046"/>
            <a:ext cx="10515600" cy="4830356"/>
          </a:xfrm>
        </p:spPr>
        <p:txBody>
          <a:bodyPr>
            <a:noAutofit/>
          </a:bodyPr>
          <a:lstStyle/>
          <a:p>
            <a:endParaRPr lang="cs-CZ" sz="3200" b="1" dirty="0"/>
          </a:p>
          <a:p>
            <a:r>
              <a:rPr lang="cs-CZ" sz="3200" b="1" dirty="0"/>
              <a:t>Podmínky ze strany Evropské unie – Společná zemědělská politika 2023 – 2027 (přechodné období dva roky).</a:t>
            </a:r>
          </a:p>
          <a:p>
            <a:endParaRPr lang="cs-CZ" sz="3200" b="1" dirty="0"/>
          </a:p>
          <a:p>
            <a:r>
              <a:rPr lang="cs-CZ" sz="3200" b="1" dirty="0"/>
              <a:t>Podmínky ze strany státu – legislativa, podpory. </a:t>
            </a:r>
          </a:p>
          <a:p>
            <a:endParaRPr lang="cs-CZ" sz="3200" b="1" dirty="0"/>
          </a:p>
          <a:p>
            <a:r>
              <a:rPr lang="cs-CZ" sz="3200" b="1" dirty="0"/>
              <a:t>Systém hospodaření – vyvážená rostlinná a živočišní výroba.</a:t>
            </a:r>
          </a:p>
          <a:p>
            <a:endParaRPr lang="cs-CZ" sz="3200" b="1" dirty="0"/>
          </a:p>
          <a:p>
            <a:pPr marL="0" indent="0">
              <a:buNone/>
            </a:pPr>
            <a:r>
              <a:rPr lang="cs-CZ" sz="3200" dirty="0"/>
              <a:t> </a:t>
            </a:r>
            <a:endParaRPr lang="sk-SK" sz="3200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874" y="6028660"/>
            <a:ext cx="2697126" cy="82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11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Evropský parlament </a:t>
            </a:r>
            <a:endParaRPr lang="cs-CZ" sz="5400" dirty="0">
              <a:solidFill>
                <a:schemeClr val="accent6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046"/>
            <a:ext cx="10515600" cy="4830356"/>
          </a:xfrm>
        </p:spPr>
        <p:txBody>
          <a:bodyPr>
            <a:noAutofit/>
          </a:bodyPr>
          <a:lstStyle/>
          <a:p>
            <a:endParaRPr lang="cs-CZ" sz="3200" b="1" dirty="0"/>
          </a:p>
          <a:p>
            <a:r>
              <a:rPr lang="cs-CZ" sz="3200" b="1" dirty="0"/>
              <a:t>Volby 2019 - obměna více než 65 % poslanců, což přináší nové diskuze k již uzavřeným kapitolám Společné zemědělské politiky</a:t>
            </a:r>
          </a:p>
          <a:p>
            <a:endParaRPr lang="cs-CZ" sz="3200" b="1" dirty="0"/>
          </a:p>
          <a:p>
            <a:r>
              <a:rPr lang="cs-CZ" sz="3200" b="1" dirty="0"/>
              <a:t>České zastoupení v Zemědělském výboru a výboru pro životní prostředí v Evropském parlamentu – dobrá komunikace s některými EP</a:t>
            </a:r>
            <a:endParaRPr lang="sk-SK" sz="3200" b="1" dirty="0"/>
          </a:p>
          <a:p>
            <a:pPr marL="0" indent="0">
              <a:buNone/>
            </a:pPr>
            <a:r>
              <a:rPr lang="cs-CZ" sz="3200" dirty="0"/>
              <a:t> </a:t>
            </a:r>
            <a:endParaRPr lang="sk-SK" sz="3200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874" y="6028660"/>
            <a:ext cx="2697126" cy="82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791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Evropský parlament </a:t>
            </a:r>
            <a:endParaRPr lang="cs-CZ" sz="5400" dirty="0">
              <a:solidFill>
                <a:schemeClr val="accent6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3822"/>
            <a:ext cx="10515600" cy="4830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V následujícím období se bude řešit: 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dirty="0"/>
              <a:t>-  rozpočet pro SZP</a:t>
            </a:r>
          </a:p>
          <a:p>
            <a:pPr marL="0" indent="0">
              <a:buNone/>
            </a:pPr>
            <a:r>
              <a:rPr lang="cs-CZ" sz="3200" b="1" dirty="0"/>
              <a:t>- dotace na plochu (</a:t>
            </a:r>
            <a:r>
              <a:rPr lang="cs-CZ" sz="3200" b="1" dirty="0" err="1"/>
              <a:t>renacionalizace</a:t>
            </a:r>
            <a:r>
              <a:rPr lang="cs-CZ" sz="3200" b="1" dirty="0"/>
              <a:t> 100 až 400 eur/ha)</a:t>
            </a:r>
          </a:p>
          <a:p>
            <a:pPr marL="0" indent="0">
              <a:buNone/>
            </a:pPr>
            <a:r>
              <a:rPr lang="cs-CZ" sz="3200" b="1" dirty="0"/>
              <a:t>- zastropování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dirty="0"/>
              <a:t>- kofinancování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dirty="0"/>
              <a:t>- národní dotace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dirty="0"/>
              <a:t>- skutečný zemědělec</a:t>
            </a:r>
          </a:p>
          <a:p>
            <a:pPr marL="0" indent="0" algn="just">
              <a:buNone/>
            </a:pPr>
            <a:r>
              <a:rPr lang="cs-CZ" sz="3200" b="1" dirty="0"/>
              <a:t>Pokud se podmínky nesjednotí, nebude Evropská unie fungovat (Jak dopadli přistoupivší země? Sjednocení bylo slíbeno od  2013). </a:t>
            </a:r>
            <a:endParaRPr lang="sk-SK" sz="3200" b="1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90" y="5932805"/>
            <a:ext cx="2975610" cy="925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128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02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Strategický plán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844"/>
            <a:ext cx="10878879" cy="5599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- každý zemědělec – správný hospodář, denně pečuje o krajinu</a:t>
            </a:r>
            <a:endParaRPr lang="sk-SK" b="1" dirty="0"/>
          </a:p>
          <a:p>
            <a:pPr>
              <a:buFontTx/>
              <a:buChar char="-"/>
            </a:pPr>
            <a:r>
              <a:rPr lang="cs-CZ" b="1" dirty="0"/>
              <a:t>řešit „Evropský zelený úděl“ (dohoda) a strategii „Z farmy na vidličku“</a:t>
            </a:r>
          </a:p>
          <a:p>
            <a:pPr>
              <a:buFontTx/>
              <a:buChar char="-"/>
            </a:pPr>
            <a:r>
              <a:rPr lang="cs-CZ" b="1" dirty="0"/>
              <a:t>SZP nastavit doma podle našich podmínek, každá země jiné podmínky</a:t>
            </a:r>
          </a:p>
          <a:p>
            <a:pPr>
              <a:buFontTx/>
              <a:buChar char="-"/>
            </a:pPr>
            <a:r>
              <a:rPr lang="cs-CZ" b="1" dirty="0"/>
              <a:t>rozdíly v evropských a národních dotacích</a:t>
            </a:r>
          </a:p>
          <a:p>
            <a:pPr>
              <a:buFontTx/>
              <a:buChar char="-"/>
            </a:pPr>
            <a:r>
              <a:rPr lang="cs-CZ" b="1" dirty="0"/>
              <a:t>rozdíly v zatížení hospodářskými zvířaty</a:t>
            </a:r>
          </a:p>
          <a:p>
            <a:pPr>
              <a:buFontTx/>
              <a:buChar char="-"/>
            </a:pPr>
            <a:r>
              <a:rPr lang="cs-CZ" b="1" dirty="0"/>
              <a:t>různá spotřeba hnojiv, spotřeba chemických ochranných prostředků, sjednocení bude velmi obtížné</a:t>
            </a:r>
          </a:p>
          <a:p>
            <a:pPr algn="just">
              <a:buFontTx/>
              <a:buChar char="-"/>
            </a:pPr>
            <a:r>
              <a:rPr lang="cs-CZ" b="1" dirty="0"/>
              <a:t>řešit uhlíkovou stopu, pozor na zvýšené zatravňování, či výrazné zvýšení procenta zemědělské půdy do režimu ekologického zemědělství (plán 25 %, v ČR 14,8 % zemědělské půdy zařazené v ekologickém režimu, ale produkce jen do 1 %). </a:t>
            </a:r>
            <a:endParaRPr lang="sk-SK" b="1" dirty="0"/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90" y="5932805"/>
            <a:ext cx="2975610" cy="925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673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02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Výsledky zemědělství – bilance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844"/>
            <a:ext cx="10878879" cy="5599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Záporné agrární saldo ve výši 47,2 mld. Kč </a:t>
            </a:r>
          </a:p>
          <a:p>
            <a:pPr>
              <a:buFontTx/>
              <a:buChar char="-"/>
            </a:pPr>
            <a:r>
              <a:rPr lang="cs-CZ" sz="3200" b="1" dirty="0"/>
              <a:t>v případě odpočtu obchodu s tabákem (+ 8 mld. Kč) je saldo mínus 55 mld. Kč. </a:t>
            </a:r>
          </a:p>
          <a:p>
            <a:pPr marL="0" indent="0">
              <a:buNone/>
            </a:pPr>
            <a:r>
              <a:rPr lang="cs-CZ" sz="3200" b="1" u="sng" dirty="0"/>
              <a:t>Negativní obchodní bilance - nízká soběstačnost:</a:t>
            </a:r>
          </a:p>
          <a:p>
            <a:pPr>
              <a:buFontTx/>
              <a:buChar char="-"/>
            </a:pPr>
            <a:r>
              <a:rPr lang="cs-CZ" sz="3200" b="1" dirty="0"/>
              <a:t>zelenina cca 26 až 27 %, ovoce necelých 30 %</a:t>
            </a:r>
          </a:p>
          <a:p>
            <a:pPr>
              <a:buFontTx/>
              <a:buChar char="-"/>
            </a:pPr>
            <a:r>
              <a:rPr lang="cs-CZ" sz="3200" b="1" dirty="0"/>
              <a:t>brambory 60 % ve slupce (brambory včetně produktů z brambor 40 %)</a:t>
            </a:r>
          </a:p>
          <a:p>
            <a:pPr>
              <a:buFontTx/>
              <a:buChar char="-"/>
            </a:pPr>
            <a:r>
              <a:rPr lang="cs-CZ" sz="3200" b="1" dirty="0"/>
              <a:t>vepřové maso 39 %,  drůbež a vejce kolem 55 % </a:t>
            </a:r>
          </a:p>
          <a:p>
            <a:pPr>
              <a:buFontTx/>
              <a:buChar char="-"/>
            </a:pPr>
            <a:r>
              <a:rPr lang="cs-CZ" sz="3200" b="1" dirty="0"/>
              <a:t>mléko 90 %, v hovězím mase více než 100 %, ale spotřeba jen 7,8 kg oproti 23,5 kg na obyvatele za rok v roce 1990</a:t>
            </a:r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294474"/>
            <a:ext cx="2133600" cy="563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527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1" y="96025"/>
            <a:ext cx="11972259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Co dělat pro zadržení vody v půdě?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258844"/>
            <a:ext cx="11259878" cy="55991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3000" b="1" dirty="0"/>
              <a:t>1. </a:t>
            </a:r>
            <a:r>
              <a:rPr lang="cs-CZ" sz="3000" b="1" u="sng" dirty="0"/>
              <a:t>Nastavit pro zemědělce dlouhodobě jasná kritéria</a:t>
            </a:r>
            <a:r>
              <a:rPr lang="cs-CZ" sz="3000" b="1" dirty="0"/>
              <a:t>, motivovat k rozvoji - zvyšování produkce,  k investicím a ne  k extenzitě a utrácení peněz bez přínosu do národního rozpočtu (domácí výroba  přináší  příjmy  do státního rozpočtu, v růstu objemu DPH, v růstu objemu sociálního a zdravotního pojištění a dalších příjmech, šance snížit záporné agrární saldo)</a:t>
            </a:r>
            <a:endParaRPr lang="sk-SK" sz="3000" b="1" dirty="0"/>
          </a:p>
          <a:p>
            <a:pPr marL="0" indent="0">
              <a:buNone/>
            </a:pPr>
            <a:r>
              <a:rPr lang="cs-CZ" sz="3000" dirty="0"/>
              <a:t>2. </a:t>
            </a:r>
            <a:r>
              <a:rPr lang="cs-CZ" sz="3000" u="sng" dirty="0"/>
              <a:t>Udržet současné národní podpory </a:t>
            </a:r>
            <a:r>
              <a:rPr lang="cs-CZ" sz="3000" dirty="0"/>
              <a:t>na úrovni roku 2019 popřípadě je navýšit o prostředky na QCZ a  na výkrm hovězího dobytka</a:t>
            </a:r>
          </a:p>
          <a:p>
            <a:pPr marL="0" indent="0" algn="just">
              <a:buNone/>
            </a:pPr>
            <a:r>
              <a:rPr lang="cs-CZ" sz="3000" b="1" dirty="0"/>
              <a:t>3. </a:t>
            </a:r>
            <a:r>
              <a:rPr lang="cs-CZ" sz="3000" b="1" u="sng" dirty="0"/>
              <a:t>Nastavit strategický plán </a:t>
            </a:r>
            <a:r>
              <a:rPr lang="cs-CZ" sz="3000" b="1" dirty="0"/>
              <a:t>k ochraně krajiny, ne systémem útlumu výroby, ale </a:t>
            </a:r>
            <a:r>
              <a:rPr lang="cs-CZ" sz="3000" b="1" u="sng" dirty="0"/>
              <a:t>navýšení soběstačnosti</a:t>
            </a:r>
            <a:r>
              <a:rPr lang="cs-CZ" sz="3000" b="1" dirty="0"/>
              <a:t>, omezením tvorby skleníkových plynů, omezením dovozů a  </a:t>
            </a:r>
            <a:r>
              <a:rPr lang="cs-CZ" sz="3000" b="1" u="sng" dirty="0"/>
              <a:t>vytvořit podmínky k lepšímu využití </a:t>
            </a:r>
            <a:r>
              <a:rPr lang="cs-CZ" sz="3000" b="1" dirty="0"/>
              <a:t>zpracovatelských kapacit</a:t>
            </a:r>
            <a:endParaRPr lang="sk-SK" sz="3000" b="1" dirty="0"/>
          </a:p>
          <a:p>
            <a:pPr marL="0" indent="0">
              <a:buNone/>
            </a:pPr>
            <a:endParaRPr lang="sk-SK" dirty="0"/>
          </a:p>
          <a:p>
            <a:endParaRPr lang="sk-SK" sz="3200" b="1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098" y="6145619"/>
            <a:ext cx="2558902" cy="712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87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1" y="96025"/>
            <a:ext cx="11972259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Zastoupení domácích potravin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844"/>
            <a:ext cx="10878879" cy="55991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3200" b="1" dirty="0"/>
              <a:t>Do </a:t>
            </a:r>
            <a:r>
              <a:rPr lang="cs-CZ" sz="3200" b="1" u="sng" dirty="0"/>
              <a:t>zákona o potravinách </a:t>
            </a:r>
            <a:r>
              <a:rPr lang="cs-CZ" sz="3200" b="1" dirty="0"/>
              <a:t>schválit od roku 2021 prodej základních českých potravin (z českých surovin) na úrovni 55 % s postupným navyšováním o 3 až 5 % za rok, až do roku 2027.  Jedná se o 155 položek základních potravin vyráběných v našem mírném pásmu, to je 1 % z více než 15 tisíc položek, které jsou běžně obchodovány v maloobchodním prodeji. 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u="sng" dirty="0"/>
              <a:t>Co vyřeší schválení tohoto zákona? </a:t>
            </a:r>
            <a:endParaRPr lang="sk-SK" sz="3200" b="1" u="sng" dirty="0"/>
          </a:p>
          <a:p>
            <a:pPr marL="0" indent="0">
              <a:buNone/>
            </a:pPr>
            <a:r>
              <a:rPr lang="cs-CZ" sz="3200" b="1" dirty="0"/>
              <a:t>- uhlíkovou stopu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dirty="0"/>
              <a:t>- kvalitu životného prostředí</a:t>
            </a:r>
            <a:endParaRPr lang="sk-SK" sz="3200" b="1" dirty="0"/>
          </a:p>
          <a:p>
            <a:pPr marL="0" indent="0">
              <a:buNone/>
            </a:pPr>
            <a:r>
              <a:rPr lang="cs-CZ" sz="3200" b="1" dirty="0"/>
              <a:t>- kvalitu a čerstvost potravin</a:t>
            </a:r>
            <a:endParaRPr lang="sk-SK" sz="3200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90" y="5932805"/>
            <a:ext cx="2975610" cy="925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833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F81D9-5FEC-4C2B-8C4C-7E6A36F8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1" y="96025"/>
            <a:ext cx="11972259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Zastoupení domácích potravin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D9F518-4E7B-46CF-8710-24017900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844"/>
            <a:ext cx="10878879" cy="5599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u="sng" dirty="0"/>
              <a:t>Co vyřeší schválení tohoto zákona? </a:t>
            </a:r>
          </a:p>
          <a:p>
            <a:pPr marL="0" indent="0" algn="just">
              <a:buNone/>
            </a:pPr>
            <a:r>
              <a:rPr lang="cs-CZ" sz="3200" b="1" dirty="0"/>
              <a:t>- zdraví obyvatel našeho národa a stabilizaci cen potravin</a:t>
            </a:r>
          </a:p>
          <a:p>
            <a:pPr marL="0" indent="0" algn="just">
              <a:buNone/>
            </a:pPr>
            <a:r>
              <a:rPr lang="cs-CZ" sz="3200" b="1" dirty="0"/>
              <a:t>- organickou hmotu v půdě a její drobtovitou strukturu včetně života v půdě (hmyz, žížaly, larvy apod.) potřebné pro potravinový řetězec</a:t>
            </a:r>
          </a:p>
          <a:p>
            <a:pPr marL="0" indent="0" algn="just">
              <a:buNone/>
            </a:pPr>
            <a:r>
              <a:rPr lang="cs-CZ" sz="3200" b="1" dirty="0"/>
              <a:t>- nejvíc potřebnou vodu v půdě, po které si stýskáme řadu let, ale v tom nejzákladnějším, v půdě ji neřešíme. Tato blahodárná voda, která nám v posledních týdnech přišla se ve velkém objemu v půdě neudrží a nevyřeší to, co očekáváme:</a:t>
            </a:r>
          </a:p>
          <a:p>
            <a:pPr>
              <a:buFontTx/>
              <a:buChar char="-"/>
            </a:pPr>
            <a:r>
              <a:rPr lang="cs-CZ" sz="3200" b="1" dirty="0"/>
              <a:t>zaměstnanost na venkově, život na venkově</a:t>
            </a:r>
          </a:p>
          <a:p>
            <a:pPr>
              <a:buFontTx/>
              <a:buChar char="-"/>
            </a:pPr>
            <a:r>
              <a:rPr lang="cs-CZ" sz="3200" b="1" dirty="0"/>
              <a:t>přístup českého zboží do maloobchodu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6" name="Obrázok 5" descr="AK_CR_logo2014">
            <a:extLst>
              <a:ext uri="{FF2B5EF4-FFF2-40B4-BE49-F238E27FC236}">
                <a16:creationId xmlns:a16="http://schemas.microsoft.com/office/drawing/2014/main" id="{AA6A68DA-2B06-4A48-9ED9-6855A7D143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6390" y="5932805"/>
            <a:ext cx="2975610" cy="925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0304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968</Words>
  <Application>Microsoft Office PowerPoint</Application>
  <PresentationFormat>Širokouhlá</PresentationFormat>
  <Paragraphs>100</Paragraphs>
  <Slides>13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Motív Office</vt:lpstr>
      <vt:lpstr>Společná zemědělská politika  a budoucnost českého zemědělství. Největší nepřítel – sucho?</vt:lpstr>
      <vt:lpstr>Největším nepřítel sucho? </vt:lpstr>
      <vt:lpstr>Evropský parlament </vt:lpstr>
      <vt:lpstr>Evropský parlament </vt:lpstr>
      <vt:lpstr>Strategický plán</vt:lpstr>
      <vt:lpstr>Výsledky zemědělství – bilance </vt:lpstr>
      <vt:lpstr>Co dělat pro zadržení vody v půdě? </vt:lpstr>
      <vt:lpstr>Zastoupení domácích potravin </vt:lpstr>
      <vt:lpstr>Zastoupení domácích potravin </vt:lpstr>
      <vt:lpstr>Zastoupení domácích potravin </vt:lpstr>
      <vt:lpstr> Řešení vyváženosti cen v celé vertikále</vt:lpstr>
      <vt:lpstr>Voda versus zemědělská půda  </vt:lpstr>
      <vt:lpstr>Boj se suchem je bojem za vyváženou rostlinou a živočišní výrobu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zemědělská politika  a budoucnost českého zemědělství. Největší nepřítel – sucho?</dc:title>
  <dc:creator>Mgr. Ing. Jarmila Dubravská - Agrární komora ČR</dc:creator>
  <cp:lastModifiedBy>Mgr. Ing. Jarmila Dubravská - Agrární komora ČR</cp:lastModifiedBy>
  <cp:revision>13</cp:revision>
  <dcterms:created xsi:type="dcterms:W3CDTF">2020-06-23T14:13:42Z</dcterms:created>
  <dcterms:modified xsi:type="dcterms:W3CDTF">2020-06-24T16:26:36Z</dcterms:modified>
</cp:coreProperties>
</file>