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2" r:id="rId4"/>
    <p:sldId id="279" r:id="rId5"/>
    <p:sldId id="280" r:id="rId6"/>
    <p:sldId id="261" r:id="rId7"/>
    <p:sldId id="275" r:id="rId8"/>
    <p:sldId id="263" r:id="rId9"/>
    <p:sldId id="265" r:id="rId10"/>
    <p:sldId id="264" r:id="rId11"/>
    <p:sldId id="274" r:id="rId12"/>
    <p:sldId id="267" r:id="rId13"/>
    <p:sldId id="266" r:id="rId14"/>
    <p:sldId id="269" r:id="rId15"/>
    <p:sldId id="270" r:id="rId16"/>
    <p:sldId id="271" r:id="rId17"/>
    <p:sldId id="273" r:id="rId18"/>
    <p:sldId id="282" r:id="rId19"/>
    <p:sldId id="276" r:id="rId20"/>
    <p:sldId id="258" r:id="rId2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FF"/>
    <a:srgbClr val="C5D4FF"/>
    <a:srgbClr val="004974"/>
    <a:srgbClr val="FFD400"/>
    <a:srgbClr val="7D9FC8"/>
    <a:srgbClr val="83A3CB"/>
    <a:srgbClr val="83A9E7"/>
    <a:srgbClr val="88ADE7"/>
    <a:srgbClr val="A0C2FF"/>
    <a:srgbClr val="AC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>
      <p:cViewPr varScale="1">
        <p:scale>
          <a:sx n="164" d="100"/>
          <a:sy n="164" d="100"/>
        </p:scale>
        <p:origin x="130" y="31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296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6AE68-2805-4B5E-AD14-996F05DC556F}" type="doc">
      <dgm:prSet loTypeId="urn:microsoft.com/office/officeart/2005/8/layout/hList3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5EDEDA2D-9234-4D4C-9BA4-B14C83C73B6A}">
      <dgm:prSet phldrT="[Text]"/>
      <dgm:spPr>
        <a:solidFill>
          <a:srgbClr val="004974"/>
        </a:solidFill>
      </dgm:spPr>
      <dgm:t>
        <a:bodyPr/>
        <a:lstStyle/>
        <a:p>
          <a:r>
            <a:rPr lang="cs-CZ" b="1" dirty="0"/>
            <a:t>103</a:t>
          </a:r>
        </a:p>
        <a:p>
          <a:r>
            <a:rPr lang="cs-CZ" dirty="0"/>
            <a:t>železničních dopravců</a:t>
          </a:r>
        </a:p>
      </dgm:t>
    </dgm:pt>
    <dgm:pt modelId="{0CB8EEEB-382D-4B20-8EA2-175E0DEFDB07}" type="parTrans" cxnId="{D3491739-C754-4856-A720-CFFDF6AE9E29}">
      <dgm:prSet/>
      <dgm:spPr/>
      <dgm:t>
        <a:bodyPr/>
        <a:lstStyle/>
        <a:p>
          <a:endParaRPr lang="cs-CZ"/>
        </a:p>
      </dgm:t>
    </dgm:pt>
    <dgm:pt modelId="{C5BD31A0-387C-4052-BA80-870C3309DD81}" type="sibTrans" cxnId="{D3491739-C754-4856-A720-CFFDF6AE9E29}">
      <dgm:prSet/>
      <dgm:spPr/>
      <dgm:t>
        <a:bodyPr/>
        <a:lstStyle/>
        <a:p>
          <a:endParaRPr lang="cs-CZ"/>
        </a:p>
      </dgm:t>
    </dgm:pt>
    <dgm:pt modelId="{FDC8133E-6824-4421-9EEE-4AE655C07B1C}">
      <dgm:prSet phldrT="[Text]"/>
      <dgm:spPr>
        <a:solidFill>
          <a:srgbClr val="FFFF00"/>
        </a:solidFill>
      </dgm:spPr>
      <dgm:t>
        <a:bodyPr/>
        <a:lstStyle/>
        <a:p>
          <a:r>
            <a:rPr lang="cs-CZ" b="1" dirty="0"/>
            <a:t>87</a:t>
          </a:r>
        </a:p>
        <a:p>
          <a:r>
            <a:rPr lang="cs-CZ" dirty="0"/>
            <a:t>českých</a:t>
          </a:r>
        </a:p>
      </dgm:t>
    </dgm:pt>
    <dgm:pt modelId="{347F8FFF-A024-435F-AC7E-05939DB15C67}" type="sibTrans" cxnId="{2D882549-0579-46A7-AC3A-196A6438520F}">
      <dgm:prSet/>
      <dgm:spPr/>
      <dgm:t>
        <a:bodyPr/>
        <a:lstStyle/>
        <a:p>
          <a:endParaRPr lang="cs-CZ"/>
        </a:p>
      </dgm:t>
    </dgm:pt>
    <dgm:pt modelId="{EEEA73A0-2347-42AE-B13B-5D5E12CEE51D}" type="parTrans" cxnId="{2D882549-0579-46A7-AC3A-196A6438520F}">
      <dgm:prSet/>
      <dgm:spPr/>
      <dgm:t>
        <a:bodyPr/>
        <a:lstStyle/>
        <a:p>
          <a:endParaRPr lang="cs-CZ"/>
        </a:p>
      </dgm:t>
    </dgm:pt>
    <dgm:pt modelId="{CF1C39FF-CCDA-4B4F-A62C-CFB51F2083A3}">
      <dgm:prSet phldrT="[Text]"/>
      <dgm:spPr>
        <a:solidFill>
          <a:srgbClr val="00B0F0"/>
        </a:solidFill>
      </dgm:spPr>
      <dgm:t>
        <a:bodyPr/>
        <a:lstStyle/>
        <a:p>
          <a:r>
            <a:rPr lang="cs-CZ" b="1" dirty="0"/>
            <a:t>16</a:t>
          </a:r>
        </a:p>
        <a:p>
          <a:r>
            <a:rPr lang="cs-CZ" dirty="0"/>
            <a:t>zahraničních</a:t>
          </a:r>
        </a:p>
      </dgm:t>
    </dgm:pt>
    <dgm:pt modelId="{0ABFF7C6-F96B-443E-99F5-10FC6D693388}" type="sibTrans" cxnId="{FD49064A-FE10-4187-A242-E23A9F5E3997}">
      <dgm:prSet/>
      <dgm:spPr/>
      <dgm:t>
        <a:bodyPr/>
        <a:lstStyle/>
        <a:p>
          <a:endParaRPr lang="cs-CZ"/>
        </a:p>
      </dgm:t>
    </dgm:pt>
    <dgm:pt modelId="{2B70F6F9-6642-4FCA-AA50-B001C89A85F0}" type="parTrans" cxnId="{FD49064A-FE10-4187-A242-E23A9F5E3997}">
      <dgm:prSet/>
      <dgm:spPr/>
      <dgm:t>
        <a:bodyPr/>
        <a:lstStyle/>
        <a:p>
          <a:endParaRPr lang="cs-CZ"/>
        </a:p>
      </dgm:t>
    </dgm:pt>
    <dgm:pt modelId="{7E751E39-C23C-40B0-9A92-5739DD574428}" type="pres">
      <dgm:prSet presAssocID="{D5A6AE68-2805-4B5E-AD14-996F05DC556F}" presName="composite" presStyleCnt="0">
        <dgm:presLayoutVars>
          <dgm:chMax val="1"/>
          <dgm:dir/>
          <dgm:resizeHandles val="exact"/>
        </dgm:presLayoutVars>
      </dgm:prSet>
      <dgm:spPr/>
    </dgm:pt>
    <dgm:pt modelId="{824F7CE9-EF03-42E5-BCF7-3D1FC3CBDC9F}" type="pres">
      <dgm:prSet presAssocID="{5EDEDA2D-9234-4D4C-9BA4-B14C83C73B6A}" presName="roof" presStyleLbl="dkBgShp" presStyleIdx="0" presStyleCnt="2" custScaleY="164680" custLinFactNeighborY="-2849"/>
      <dgm:spPr/>
    </dgm:pt>
    <dgm:pt modelId="{28F7BA37-6128-4AC5-90DA-78192B7E9E5A}" type="pres">
      <dgm:prSet presAssocID="{5EDEDA2D-9234-4D4C-9BA4-B14C83C73B6A}" presName="pillars" presStyleCnt="0"/>
      <dgm:spPr/>
    </dgm:pt>
    <dgm:pt modelId="{C76C9BFC-1FCD-4255-A9EC-0A92EA3ADACB}" type="pres">
      <dgm:prSet presAssocID="{5EDEDA2D-9234-4D4C-9BA4-B14C83C73B6A}" presName="pillar1" presStyleLbl="node1" presStyleIdx="0" presStyleCnt="2" custScaleY="54396" custLinFactNeighborY="15764">
        <dgm:presLayoutVars>
          <dgm:bulletEnabled val="1"/>
        </dgm:presLayoutVars>
      </dgm:prSet>
      <dgm:spPr/>
    </dgm:pt>
    <dgm:pt modelId="{8329E757-5C3F-4187-9EA5-DA87D986A2D2}" type="pres">
      <dgm:prSet presAssocID="{CF1C39FF-CCDA-4B4F-A62C-CFB51F2083A3}" presName="pillarX" presStyleLbl="node1" presStyleIdx="1" presStyleCnt="2" custScaleY="54396" custLinFactNeighborY="15764">
        <dgm:presLayoutVars>
          <dgm:bulletEnabled val="1"/>
        </dgm:presLayoutVars>
      </dgm:prSet>
      <dgm:spPr/>
    </dgm:pt>
    <dgm:pt modelId="{FF6EC0B2-E7C8-4BDB-AC55-63A95DAE9310}" type="pres">
      <dgm:prSet presAssocID="{5EDEDA2D-9234-4D4C-9BA4-B14C83C73B6A}" presName="base" presStyleLbl="dkBgShp" presStyleIdx="1" presStyleCnt="2"/>
      <dgm:spPr/>
    </dgm:pt>
  </dgm:ptLst>
  <dgm:cxnLst>
    <dgm:cxn modelId="{D4BB9D04-D1D8-43A6-9B83-6BB9765F8E30}" type="presOf" srcId="{D5A6AE68-2805-4B5E-AD14-996F05DC556F}" destId="{7E751E39-C23C-40B0-9A92-5739DD574428}" srcOrd="0" destOrd="0" presId="urn:microsoft.com/office/officeart/2005/8/layout/hList3"/>
    <dgm:cxn modelId="{D3491739-C754-4856-A720-CFFDF6AE9E29}" srcId="{D5A6AE68-2805-4B5E-AD14-996F05DC556F}" destId="{5EDEDA2D-9234-4D4C-9BA4-B14C83C73B6A}" srcOrd="0" destOrd="0" parTransId="{0CB8EEEB-382D-4B20-8EA2-175E0DEFDB07}" sibTransId="{C5BD31A0-387C-4052-BA80-870C3309DD81}"/>
    <dgm:cxn modelId="{2D882549-0579-46A7-AC3A-196A6438520F}" srcId="{5EDEDA2D-9234-4D4C-9BA4-B14C83C73B6A}" destId="{FDC8133E-6824-4421-9EEE-4AE655C07B1C}" srcOrd="0" destOrd="0" parTransId="{EEEA73A0-2347-42AE-B13B-5D5E12CEE51D}" sibTransId="{347F8FFF-A024-435F-AC7E-05939DB15C67}"/>
    <dgm:cxn modelId="{FD49064A-FE10-4187-A242-E23A9F5E3997}" srcId="{5EDEDA2D-9234-4D4C-9BA4-B14C83C73B6A}" destId="{CF1C39FF-CCDA-4B4F-A62C-CFB51F2083A3}" srcOrd="1" destOrd="0" parTransId="{2B70F6F9-6642-4FCA-AA50-B001C89A85F0}" sibTransId="{0ABFF7C6-F96B-443E-99F5-10FC6D693388}"/>
    <dgm:cxn modelId="{2F16F492-5B3D-41A4-B438-A8BA6B23EC0C}" type="presOf" srcId="{5EDEDA2D-9234-4D4C-9BA4-B14C83C73B6A}" destId="{824F7CE9-EF03-42E5-BCF7-3D1FC3CBDC9F}" srcOrd="0" destOrd="0" presId="urn:microsoft.com/office/officeart/2005/8/layout/hList3"/>
    <dgm:cxn modelId="{04FEA993-16C4-4CD8-99F8-A7D622F6D2BC}" type="presOf" srcId="{FDC8133E-6824-4421-9EEE-4AE655C07B1C}" destId="{C76C9BFC-1FCD-4255-A9EC-0A92EA3ADACB}" srcOrd="0" destOrd="0" presId="urn:microsoft.com/office/officeart/2005/8/layout/hList3"/>
    <dgm:cxn modelId="{96C152C2-4471-4D6B-969C-AE1EC8A05245}" type="presOf" srcId="{CF1C39FF-CCDA-4B4F-A62C-CFB51F2083A3}" destId="{8329E757-5C3F-4187-9EA5-DA87D986A2D2}" srcOrd="0" destOrd="0" presId="urn:microsoft.com/office/officeart/2005/8/layout/hList3"/>
    <dgm:cxn modelId="{668D465E-C62A-4142-ADC8-F09A2C40125D}" type="presParOf" srcId="{7E751E39-C23C-40B0-9A92-5739DD574428}" destId="{824F7CE9-EF03-42E5-BCF7-3D1FC3CBDC9F}" srcOrd="0" destOrd="0" presId="urn:microsoft.com/office/officeart/2005/8/layout/hList3"/>
    <dgm:cxn modelId="{1B5516D9-4B82-4285-A209-5C323135360B}" type="presParOf" srcId="{7E751E39-C23C-40B0-9A92-5739DD574428}" destId="{28F7BA37-6128-4AC5-90DA-78192B7E9E5A}" srcOrd="1" destOrd="0" presId="urn:microsoft.com/office/officeart/2005/8/layout/hList3"/>
    <dgm:cxn modelId="{4938C699-5547-4180-8ABA-A0A007DF6639}" type="presParOf" srcId="{28F7BA37-6128-4AC5-90DA-78192B7E9E5A}" destId="{C76C9BFC-1FCD-4255-A9EC-0A92EA3ADACB}" srcOrd="0" destOrd="0" presId="urn:microsoft.com/office/officeart/2005/8/layout/hList3"/>
    <dgm:cxn modelId="{75B6EA49-0ECF-4107-BFB8-F305EB6C59B3}" type="presParOf" srcId="{28F7BA37-6128-4AC5-90DA-78192B7E9E5A}" destId="{8329E757-5C3F-4187-9EA5-DA87D986A2D2}" srcOrd="1" destOrd="0" presId="urn:microsoft.com/office/officeart/2005/8/layout/hList3"/>
    <dgm:cxn modelId="{130C48CC-78E2-4C31-8D6C-B5A974F68F4A}" type="presParOf" srcId="{7E751E39-C23C-40B0-9A92-5739DD574428}" destId="{FF6EC0B2-E7C8-4BDB-AC55-63A95DAE931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F7CE9-EF03-42E5-BCF7-3D1FC3CBDC9F}">
      <dsp:nvSpPr>
        <dsp:cNvPr id="0" name=""/>
        <dsp:cNvSpPr/>
      </dsp:nvSpPr>
      <dsp:spPr>
        <a:xfrm>
          <a:off x="0" y="-167669"/>
          <a:ext cx="6315074" cy="1707591"/>
        </a:xfrm>
        <a:prstGeom prst="rect">
          <a:avLst/>
        </a:prstGeom>
        <a:solidFill>
          <a:srgbClr val="00497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b="1" kern="1200" dirty="0"/>
            <a:t>103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/>
            <a:t>železničních dopravců</a:t>
          </a:r>
        </a:p>
      </dsp:txBody>
      <dsp:txXfrm>
        <a:off x="0" y="-167669"/>
        <a:ext cx="6315074" cy="1707591"/>
      </dsp:txXfrm>
    </dsp:sp>
    <dsp:sp modelId="{C76C9BFC-1FCD-4255-A9EC-0A92EA3ADACB}">
      <dsp:nvSpPr>
        <dsp:cNvPr id="0" name=""/>
        <dsp:cNvSpPr/>
      </dsp:nvSpPr>
      <dsp:spPr>
        <a:xfrm>
          <a:off x="0" y="2044367"/>
          <a:ext cx="3157537" cy="118448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87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českých</a:t>
          </a:r>
        </a:p>
      </dsp:txBody>
      <dsp:txXfrm>
        <a:off x="0" y="2044367"/>
        <a:ext cx="3157537" cy="1184484"/>
      </dsp:txXfrm>
    </dsp:sp>
    <dsp:sp modelId="{8329E757-5C3F-4187-9EA5-DA87D986A2D2}">
      <dsp:nvSpPr>
        <dsp:cNvPr id="0" name=""/>
        <dsp:cNvSpPr/>
      </dsp:nvSpPr>
      <dsp:spPr>
        <a:xfrm>
          <a:off x="3157537" y="2044367"/>
          <a:ext cx="3157537" cy="1184484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16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zahraničních</a:t>
          </a:r>
        </a:p>
      </dsp:txBody>
      <dsp:txXfrm>
        <a:off x="3157537" y="2044367"/>
        <a:ext cx="3157537" cy="1184484"/>
      </dsp:txXfrm>
    </dsp:sp>
    <dsp:sp modelId="{FF6EC0B2-E7C8-4BDB-AC55-63A95DAE9310}">
      <dsp:nvSpPr>
        <dsp:cNvPr id="0" name=""/>
        <dsp:cNvSpPr/>
      </dsp:nvSpPr>
      <dsp:spPr>
        <a:xfrm>
          <a:off x="0" y="3382106"/>
          <a:ext cx="6315074" cy="241946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3C632-DED1-4F57-8D4A-EA6D0CD5A11F}" type="datetimeFigureOut">
              <a:rPr lang="cs-CZ" smtClean="0"/>
              <a:pPr/>
              <a:t>11.11.2019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49604-BC99-49D0-9341-12444AB462F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A87BD-640A-4323-9BDB-585D422B4DD6}" type="datetimeFigureOut">
              <a:rPr lang="cs-CZ" smtClean="0"/>
              <a:t>11.11.2019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B8568-4133-4A97-9220-46278263C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33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B8568-4133-4A97-9220-46278263C21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6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917575" y="4716463"/>
            <a:ext cx="4970463" cy="282999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82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- hlav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275607"/>
            <a:ext cx="7126560" cy="14247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4974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83568" y="2858616"/>
            <a:ext cx="7128792" cy="1441326"/>
          </a:xfrm>
        </p:spPr>
        <p:txBody>
          <a:bodyPr vert="horz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cs-CZ" dirty="0"/>
              <a:t>Autor</a:t>
            </a:r>
            <a:br>
              <a:rPr lang="cs-CZ" dirty="0"/>
            </a:br>
            <a:r>
              <a:rPr lang="cs-CZ" dirty="0"/>
              <a:t>datum a místo prezentování</a:t>
            </a:r>
          </a:p>
        </p:txBody>
      </p:sp>
      <p:sp>
        <p:nvSpPr>
          <p:cNvPr id="7" name="Zástupný symbol pro nadpis 1"/>
          <p:cNvSpPr txBox="1">
            <a:spLocks/>
          </p:cNvSpPr>
          <p:nvPr userDrawn="1"/>
        </p:nvSpPr>
        <p:spPr>
          <a:xfrm>
            <a:off x="683568" y="123478"/>
            <a:ext cx="7128792" cy="565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AŽD Praha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7504" y="915565"/>
            <a:ext cx="8928992" cy="3109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7504" y="4163669"/>
            <a:ext cx="8928992" cy="465481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rgbClr val="00497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Doprovodný text k obrázku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10400" y="4951216"/>
            <a:ext cx="2133600" cy="163341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defRPr sz="1000"/>
            </a:lvl1pPr>
          </a:lstStyle>
          <a:p>
            <a:fld id="{82E791CA-707C-4784-9F8E-10E43FD752BC}" type="datetime1">
              <a:rPr lang="cs-CZ" smtClean="0"/>
              <a:pPr/>
              <a:t>11.11.2019</a:t>
            </a:fld>
            <a:r>
              <a:rPr lang="cs-CZ" dirty="0"/>
              <a:t>, </a:t>
            </a:r>
            <a:fld id="{457FCB01-1038-4632-A231-177C61948EC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>
            <a:spLocks noGrp="1"/>
          </p:cNvSpPr>
          <p:nvPr>
            <p:ph type="title" hasCustomPrompt="1"/>
          </p:nvPr>
        </p:nvSpPr>
        <p:spPr>
          <a:xfrm>
            <a:off x="251520" y="51470"/>
            <a:ext cx="7776864" cy="725929"/>
          </a:xfrm>
          <a:prstGeom prst="rect">
            <a:avLst/>
          </a:prstGeom>
        </p:spPr>
        <p:txBody>
          <a:bodyPr vert="horz" wrap="square" lIns="0" tIns="36000" rIns="91440" bIns="36000" rtlCol="0" anchor="ctr">
            <a:noAutofit/>
          </a:bodyPr>
          <a:lstStyle>
            <a:lvl1pPr>
              <a:defRPr/>
            </a:lvl1pPr>
          </a:lstStyle>
          <a:p>
            <a:r>
              <a:rPr lang="cs-CZ" dirty="0"/>
              <a:t>Nadpis, velikost 24, </a:t>
            </a:r>
            <a:br>
              <a:rPr lang="cs-CZ" dirty="0"/>
            </a:br>
            <a:r>
              <a:rPr lang="cs-CZ" dirty="0"/>
              <a:t>max. dva řádky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55976" y="4731990"/>
            <a:ext cx="4788024" cy="21922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r>
              <a:rPr lang="cs-CZ"/>
              <a:t>Šablona prezentace AŽD Praha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4572000" y="925105"/>
            <a:ext cx="4464496" cy="3734878"/>
          </a:xfrm>
          <a:prstGeom prst="rect">
            <a:avLst/>
          </a:prstGeom>
          <a:solidFill>
            <a:srgbClr val="004974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3600" b="1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10400" y="4951216"/>
            <a:ext cx="2133600" cy="163341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defRPr sz="1000"/>
            </a:lvl1pPr>
          </a:lstStyle>
          <a:p>
            <a:fld id="{82E791CA-707C-4784-9F8E-10E43FD752BC}" type="datetime1">
              <a:rPr lang="cs-CZ" smtClean="0"/>
              <a:pPr/>
              <a:t>11.11.2019</a:t>
            </a:fld>
            <a:r>
              <a:rPr lang="cs-CZ" dirty="0"/>
              <a:t>, </a:t>
            </a:r>
            <a:fld id="{457FCB01-1038-4632-A231-177C61948EC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7504" y="915566"/>
            <a:ext cx="4248472" cy="37444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1" name="Nadpis 1"/>
          <p:cNvSpPr txBox="1">
            <a:spLocks/>
          </p:cNvSpPr>
          <p:nvPr userDrawn="1"/>
        </p:nvSpPr>
        <p:spPr>
          <a:xfrm>
            <a:off x="4644008" y="2783945"/>
            <a:ext cx="4320480" cy="1800201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80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lvl="0" algn="r"/>
            <a:r>
              <a:rPr lang="cs-CZ" sz="1600" dirty="0">
                <a:latin typeface="+mn-lt"/>
              </a:rPr>
              <a:t>AŽD</a:t>
            </a:r>
            <a:r>
              <a:rPr lang="cs-CZ" sz="1600" baseline="0" dirty="0">
                <a:latin typeface="+mn-lt"/>
              </a:rPr>
              <a:t> Praha</a:t>
            </a:r>
            <a:endParaRPr lang="en-US" sz="1600" baseline="0" dirty="0">
              <a:latin typeface="+mn-lt"/>
            </a:endParaRPr>
          </a:p>
          <a:p>
            <a:pPr lvl="0" algn="r"/>
            <a:r>
              <a:rPr lang="cs-CZ" sz="1600" baseline="0" dirty="0">
                <a:latin typeface="+mn-lt"/>
              </a:rPr>
              <a:t>Žirovnická 3146/2</a:t>
            </a:r>
          </a:p>
          <a:p>
            <a:pPr lvl="0" algn="r"/>
            <a:r>
              <a:rPr lang="cs-CZ" sz="1600" baseline="0" dirty="0">
                <a:latin typeface="+mn-lt"/>
              </a:rPr>
              <a:t>Praha 10 – Záběhlice</a:t>
            </a:r>
          </a:p>
          <a:p>
            <a:pPr lvl="0" algn="r"/>
            <a:r>
              <a:rPr lang="cs-CZ" sz="1600" baseline="0" dirty="0">
                <a:latin typeface="+mn-lt"/>
              </a:rPr>
              <a:t>Česká </a:t>
            </a:r>
            <a:r>
              <a:rPr lang="cs-CZ" sz="1600" b="1" kern="1200" spc="80" baseline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republika</a:t>
            </a:r>
          </a:p>
          <a:p>
            <a:pPr lvl="0" algn="r"/>
            <a:endParaRPr lang="cs-CZ" sz="1600" b="1" kern="1200" spc="80" baseline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pPr lvl="0" algn="r"/>
            <a:r>
              <a:rPr lang="cs-CZ" sz="1600" b="1" kern="1200" spc="80" baseline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www.azd.cz</a:t>
            </a:r>
          </a:p>
          <a:p>
            <a:pPr lvl="0" algn="r"/>
            <a:r>
              <a:rPr lang="en-US" sz="1600" b="1" kern="1200" spc="80" baseline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#</a:t>
            </a:r>
            <a:r>
              <a:rPr lang="en-US" sz="1600" b="1" kern="1200" spc="80" baseline="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AZDpraha</a:t>
            </a:r>
            <a:endParaRPr lang="en-US" sz="1600" b="1" kern="1200" spc="80" baseline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Nadpis 1"/>
          <p:cNvSpPr txBox="1">
            <a:spLocks/>
          </p:cNvSpPr>
          <p:nvPr userDrawn="1"/>
        </p:nvSpPr>
        <p:spPr>
          <a:xfrm>
            <a:off x="4644008" y="987574"/>
            <a:ext cx="4320480" cy="171980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80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lvl="0" algn="r"/>
            <a:r>
              <a:rPr lang="cs-CZ" sz="1400" dirty="0"/>
              <a:t>Ing. Vladimír Kampík, MBA, MIRSE</a:t>
            </a:r>
            <a:endParaRPr lang="en-US" sz="2000" b="1" kern="1200" spc="80" baseline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Zástupný symbol pro nadpis 1"/>
          <p:cNvSpPr txBox="1">
            <a:spLocks/>
          </p:cNvSpPr>
          <p:nvPr userDrawn="1"/>
        </p:nvSpPr>
        <p:spPr>
          <a:xfrm>
            <a:off x="251520" y="197357"/>
            <a:ext cx="777686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„Bezpečně na křídlech techniky“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55976" y="4731990"/>
            <a:ext cx="4788024" cy="21922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r>
              <a:rPr lang="cs-CZ"/>
              <a:t>Šablona prezentace AŽD Praha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627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b="11551"/>
          <a:stretch/>
        </p:blipFill>
        <p:spPr>
          <a:xfrm>
            <a:off x="0" y="823020"/>
            <a:ext cx="9144000" cy="4320480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 userDrawn="1"/>
        </p:nvSpPr>
        <p:spPr>
          <a:xfrm>
            <a:off x="6588224" y="3291830"/>
            <a:ext cx="2448272" cy="1800201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80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lvl="0" algn="r"/>
            <a:r>
              <a:rPr lang="cs-CZ" sz="1600" dirty="0">
                <a:latin typeface="+mn-lt"/>
              </a:rPr>
              <a:t>AŽD</a:t>
            </a:r>
            <a:r>
              <a:rPr lang="cs-CZ" sz="1600" baseline="0" dirty="0">
                <a:latin typeface="+mn-lt"/>
              </a:rPr>
              <a:t> Praha</a:t>
            </a:r>
            <a:endParaRPr lang="en-US" sz="1600" baseline="0" dirty="0">
              <a:latin typeface="+mn-lt"/>
            </a:endParaRPr>
          </a:p>
          <a:p>
            <a:pPr lvl="0" algn="r"/>
            <a:r>
              <a:rPr lang="cs-CZ" sz="1600" baseline="0" dirty="0">
                <a:latin typeface="+mn-lt"/>
              </a:rPr>
              <a:t>Žirovnická 3146/2</a:t>
            </a:r>
          </a:p>
          <a:p>
            <a:pPr lvl="0" algn="r"/>
            <a:r>
              <a:rPr lang="cs-CZ" sz="1600" baseline="0" dirty="0">
                <a:latin typeface="+mn-lt"/>
              </a:rPr>
              <a:t>Praha 10 – Záběhlice</a:t>
            </a:r>
          </a:p>
          <a:p>
            <a:pPr lvl="0" algn="r"/>
            <a:r>
              <a:rPr lang="cs-CZ" sz="1600" baseline="0" dirty="0">
                <a:latin typeface="+mn-lt"/>
              </a:rPr>
              <a:t>Česká </a:t>
            </a:r>
            <a:r>
              <a:rPr lang="cs-CZ" sz="1600" b="1" kern="1200" spc="80" baseline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republika</a:t>
            </a:r>
          </a:p>
          <a:p>
            <a:pPr lvl="0" algn="r"/>
            <a:endParaRPr lang="cs-CZ" sz="1600" b="1" kern="1200" spc="80" baseline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pPr lvl="0" algn="r"/>
            <a:r>
              <a:rPr lang="cs-CZ" sz="1600" b="1" kern="1200" spc="80" baseline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www.azd.cz</a:t>
            </a:r>
          </a:p>
          <a:p>
            <a:pPr lvl="0" algn="r"/>
            <a:r>
              <a:rPr lang="en-US" sz="1600" b="1" kern="1200" spc="80" baseline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#</a:t>
            </a:r>
            <a:r>
              <a:rPr lang="en-US" sz="1600" b="1" kern="1200" spc="80" baseline="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AZDpraha</a:t>
            </a:r>
            <a:endParaRPr lang="en-US" sz="1600" b="1" kern="1200" spc="80" baseline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Nadpis 1"/>
          <p:cNvSpPr txBox="1">
            <a:spLocks/>
          </p:cNvSpPr>
          <p:nvPr userDrawn="1"/>
        </p:nvSpPr>
        <p:spPr>
          <a:xfrm>
            <a:off x="395536" y="1995686"/>
            <a:ext cx="4320480" cy="1719808"/>
          </a:xfrm>
          <a:prstGeom prst="rect">
            <a:avLst/>
          </a:prstGeom>
          <a:solidFill>
            <a:srgbClr val="004974">
              <a:alpha val="31000"/>
            </a:srgb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spc="80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cs-CZ" sz="2000" dirty="0">
                <a:solidFill>
                  <a:schemeClr val="bg1"/>
                </a:solidFill>
              </a:rPr>
              <a:t>DĚKUJI</a:t>
            </a:r>
            <a:r>
              <a:rPr lang="cs-CZ" sz="2000" baseline="0" dirty="0">
                <a:solidFill>
                  <a:schemeClr val="bg1"/>
                </a:solidFill>
              </a:rPr>
              <a:t> ZA POZORNOST</a:t>
            </a:r>
          </a:p>
          <a:p>
            <a:pPr lvl="0"/>
            <a:endParaRPr lang="cs-CZ" sz="2000" baseline="0" dirty="0">
              <a:solidFill>
                <a:schemeClr val="bg1"/>
              </a:solidFill>
            </a:endParaRPr>
          </a:p>
          <a:p>
            <a:pPr lvl="0"/>
            <a:endParaRPr lang="cs-CZ" sz="2000" dirty="0">
              <a:solidFill>
                <a:schemeClr val="bg1"/>
              </a:solidFill>
            </a:endParaRP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C</a:t>
            </a:r>
            <a:r>
              <a:rPr lang="en-US" sz="2000" dirty="0" err="1">
                <a:solidFill>
                  <a:schemeClr val="bg1"/>
                </a:solidFill>
              </a:rPr>
              <a:t>ontact</a:t>
            </a:r>
            <a:r>
              <a:rPr lang="cs-CZ" sz="2000" dirty="0">
                <a:solidFill>
                  <a:schemeClr val="bg1"/>
                </a:solidFill>
              </a:rPr>
              <a:t> (Jan Novák)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Novak.jan@azd.cz</a:t>
            </a:r>
          </a:p>
          <a:p>
            <a:pPr lvl="0"/>
            <a:endParaRPr lang="cs-CZ" sz="2000" dirty="0">
              <a:solidFill>
                <a:schemeClr val="bg1"/>
              </a:solidFill>
            </a:endParaRPr>
          </a:p>
          <a:p>
            <a:pPr lvl="0"/>
            <a:endParaRPr lang="en-US" sz="2000" b="1" kern="1200" spc="80" baseline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Zástupný symbol pro nadpis 1"/>
          <p:cNvSpPr txBox="1">
            <a:spLocks/>
          </p:cNvSpPr>
          <p:nvPr userDrawn="1"/>
        </p:nvSpPr>
        <p:spPr>
          <a:xfrm>
            <a:off x="251520" y="197357"/>
            <a:ext cx="7344816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Bezpečně na křídlech techniky</a:t>
            </a:r>
          </a:p>
        </p:txBody>
      </p:sp>
    </p:spTree>
    <p:extLst>
      <p:ext uri="{BB962C8B-B14F-4D97-AF65-F5344CB8AC3E}">
        <p14:creationId xmlns:p14="http://schemas.microsoft.com/office/powerpoint/2010/main" val="202111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75607"/>
            <a:ext cx="7126560" cy="14247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858616"/>
            <a:ext cx="7128792" cy="144132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7" name="Zástupný symbol pro nadpis 1"/>
          <p:cNvSpPr txBox="1">
            <a:spLocks/>
          </p:cNvSpPr>
          <p:nvPr userDrawn="1"/>
        </p:nvSpPr>
        <p:spPr>
          <a:xfrm>
            <a:off x="395536" y="205979"/>
            <a:ext cx="2232248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80" normalizeH="0" baseline="0" noProof="0" dirty="0">
                <a:ln>
                  <a:noFill/>
                </a:ln>
                <a:solidFill>
                  <a:srgbClr val="7D9FC8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AŽD Praha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7544" y="4731990"/>
            <a:ext cx="4608512" cy="27384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r>
              <a:rPr lang="cs-CZ"/>
              <a:t>Šablona prezentace AŽD Praha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614864" y="473199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49FABECB-5FB0-49DA-959D-17FAC06751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41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7544" y="4731990"/>
            <a:ext cx="4608512" cy="27384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r>
              <a:rPr lang="cs-CZ"/>
              <a:t>Šablona prezentace AŽD Praha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614864" y="473199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49FABECB-5FB0-49DA-959D-17FAC067511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185924"/>
            <a:ext cx="7272808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305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1074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1200151"/>
            <a:ext cx="36004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7544" y="4731990"/>
            <a:ext cx="4608512" cy="27384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r>
              <a:rPr lang="cs-CZ"/>
              <a:t>Šablona prezentace AŽD Praha</a:t>
            </a:r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614864" y="473199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49FABECB-5FB0-49DA-959D-17FAC067511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185924"/>
            <a:ext cx="7272808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46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7544" y="4731990"/>
            <a:ext cx="4608512" cy="27384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r>
              <a:rPr lang="cs-CZ"/>
              <a:t>Šablona prezentace AŽD Praha</a:t>
            </a:r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614864" y="473199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49FABECB-5FB0-49DA-959D-17FAC067511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185924"/>
            <a:ext cx="7272808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89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67544" y="915565"/>
            <a:ext cx="7632848" cy="30243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4025503"/>
            <a:ext cx="5904656" cy="60364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7544" y="4731990"/>
            <a:ext cx="4608512" cy="27384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r>
              <a:rPr lang="cs-CZ"/>
              <a:t>Šablona prezentace AŽD Praha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614864" y="473199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49FABECB-5FB0-49DA-959D-17FAC067511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185924"/>
            <a:ext cx="7272808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17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-alterna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9144000" cy="51386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9776" y="1275606"/>
            <a:ext cx="4390256" cy="2376263"/>
          </a:xfrm>
          <a:prstGeom prst="rect">
            <a:avLst/>
          </a:prstGeom>
          <a:solidFill>
            <a:srgbClr val="004974">
              <a:alpha val="63000"/>
            </a:srgbClr>
          </a:solidFill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3651868"/>
            <a:ext cx="4392488" cy="1296146"/>
          </a:xfrm>
          <a:solidFill>
            <a:schemeClr val="bg1">
              <a:alpha val="60000"/>
            </a:schemeClr>
          </a:solidFill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rgbClr val="0049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Autor</a:t>
            </a:r>
            <a:br>
              <a:rPr lang="cs-CZ" dirty="0"/>
            </a:br>
            <a:r>
              <a:rPr lang="cs-CZ" dirty="0"/>
              <a:t>datum a místo prezentování</a:t>
            </a:r>
          </a:p>
        </p:txBody>
      </p:sp>
      <p:sp>
        <p:nvSpPr>
          <p:cNvPr id="7" name="Zástupný symbol pro nadpis 1"/>
          <p:cNvSpPr txBox="1">
            <a:spLocks/>
          </p:cNvSpPr>
          <p:nvPr userDrawn="1"/>
        </p:nvSpPr>
        <p:spPr>
          <a:xfrm>
            <a:off x="467544" y="217017"/>
            <a:ext cx="6552728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AŽD Praha</a:t>
            </a:r>
          </a:p>
        </p:txBody>
      </p:sp>
      <p:pic>
        <p:nvPicPr>
          <p:cNvPr id="12" name="Obrázek 11" descr="AŽD logo bílá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12360" y="109889"/>
            <a:ext cx="1287552" cy="8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9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251520" y="978156"/>
            <a:ext cx="8640960" cy="3681825"/>
          </a:xfrm>
        </p:spPr>
        <p:txBody>
          <a:bodyPr/>
          <a:lstStyle>
            <a:lvl1pPr>
              <a:defRPr>
                <a:solidFill>
                  <a:srgbClr val="004974"/>
                </a:solidFill>
              </a:defRPr>
            </a:lvl1pPr>
            <a:lvl2pPr>
              <a:defRPr>
                <a:solidFill>
                  <a:srgbClr val="004974"/>
                </a:solidFill>
              </a:defRPr>
            </a:lvl2pPr>
            <a:lvl3pPr>
              <a:defRPr>
                <a:solidFill>
                  <a:srgbClr val="004974"/>
                </a:solidFill>
              </a:defRPr>
            </a:lvl3pPr>
            <a:lvl4pPr>
              <a:defRPr>
                <a:solidFill>
                  <a:srgbClr val="004974"/>
                </a:solidFill>
              </a:defRPr>
            </a:lvl4pPr>
            <a:lvl5pPr>
              <a:defRPr>
                <a:solidFill>
                  <a:srgbClr val="004974"/>
                </a:solidFill>
              </a:defRPr>
            </a:lvl5pPr>
          </a:lstStyle>
          <a:p>
            <a:pPr lvl="0"/>
            <a:r>
              <a:rPr lang="cs-CZ" dirty="0"/>
              <a:t>První úroveň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10400" y="4951216"/>
            <a:ext cx="2133600" cy="163341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defRPr sz="1000"/>
            </a:lvl1pPr>
          </a:lstStyle>
          <a:p>
            <a:fld id="{82E791CA-707C-4784-9F8E-10E43FD752BC}" type="datetime1">
              <a:rPr lang="cs-CZ" smtClean="0"/>
              <a:pPr/>
              <a:t>11.11.2019</a:t>
            </a:fld>
            <a:r>
              <a:rPr lang="cs-CZ" dirty="0"/>
              <a:t>, </a:t>
            </a:r>
            <a:fld id="{457FCB01-1038-4632-A231-177C61948EC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 hasCustomPrompt="1"/>
          </p:nvPr>
        </p:nvSpPr>
        <p:spPr>
          <a:xfrm>
            <a:off x="251520" y="51470"/>
            <a:ext cx="7776864" cy="725929"/>
          </a:xfrm>
          <a:prstGeom prst="rect">
            <a:avLst/>
          </a:prstGeom>
        </p:spPr>
        <p:txBody>
          <a:bodyPr vert="horz" wrap="square" lIns="0" tIns="36000" rIns="91440" bIns="36000" rtlCol="0" anchor="ctr">
            <a:noAutofit/>
          </a:bodyPr>
          <a:lstStyle>
            <a:lvl1pPr>
              <a:defRPr/>
            </a:lvl1pPr>
          </a:lstStyle>
          <a:p>
            <a:r>
              <a:rPr lang="cs-CZ" dirty="0"/>
              <a:t>Nadpis, velikost 24, </a:t>
            </a:r>
            <a:br>
              <a:rPr lang="cs-CZ" dirty="0"/>
            </a:br>
            <a:r>
              <a:rPr lang="cs-CZ" dirty="0"/>
              <a:t>max. dva řádky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55976" y="4731990"/>
            <a:ext cx="4788024" cy="21922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r>
              <a:rPr lang="cs-CZ"/>
              <a:t>Šablona prezentace AŽD Praha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/ obsahy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4830" y="1200151"/>
            <a:ext cx="4260678" cy="3394472"/>
          </a:xfrm>
        </p:spPr>
        <p:txBody>
          <a:bodyPr/>
          <a:lstStyle>
            <a:lvl1pPr>
              <a:defRPr sz="2800">
                <a:solidFill>
                  <a:srgbClr val="004974"/>
                </a:solidFill>
              </a:defRPr>
            </a:lvl1pPr>
            <a:lvl2pPr>
              <a:defRPr sz="2400">
                <a:solidFill>
                  <a:srgbClr val="004974"/>
                </a:solidFill>
              </a:defRPr>
            </a:lvl2pPr>
            <a:lvl3pPr>
              <a:defRPr sz="2000">
                <a:solidFill>
                  <a:srgbClr val="004974"/>
                </a:solidFill>
              </a:defRPr>
            </a:lvl3pPr>
            <a:lvl4pPr>
              <a:defRPr sz="1800">
                <a:solidFill>
                  <a:srgbClr val="004974"/>
                </a:solidFill>
              </a:defRPr>
            </a:lvl4pPr>
            <a:lvl5pPr>
              <a:defRPr sz="1800">
                <a:solidFill>
                  <a:srgbClr val="00497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5752" y="1200151"/>
            <a:ext cx="4248472" cy="3394472"/>
          </a:xfrm>
        </p:spPr>
        <p:txBody>
          <a:bodyPr/>
          <a:lstStyle>
            <a:lvl1pPr>
              <a:defRPr sz="2800">
                <a:solidFill>
                  <a:srgbClr val="004974"/>
                </a:solidFill>
              </a:defRPr>
            </a:lvl1pPr>
            <a:lvl2pPr>
              <a:defRPr sz="2400">
                <a:solidFill>
                  <a:srgbClr val="004974"/>
                </a:solidFill>
              </a:defRPr>
            </a:lvl2pPr>
            <a:lvl3pPr>
              <a:defRPr sz="2000">
                <a:solidFill>
                  <a:srgbClr val="004974"/>
                </a:solidFill>
              </a:defRPr>
            </a:lvl3pPr>
            <a:lvl4pPr>
              <a:defRPr sz="1800">
                <a:solidFill>
                  <a:srgbClr val="004974"/>
                </a:solidFill>
              </a:defRPr>
            </a:lvl4pPr>
            <a:lvl5pPr>
              <a:defRPr sz="1800">
                <a:solidFill>
                  <a:srgbClr val="00497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55976" y="4731990"/>
            <a:ext cx="4788024" cy="21922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r>
              <a:rPr lang="cs-CZ"/>
              <a:t>Šablona prezentace AŽD Praha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10400" y="4951216"/>
            <a:ext cx="2133600" cy="163341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defRPr sz="1000"/>
            </a:lvl1pPr>
          </a:lstStyle>
          <a:p>
            <a:fld id="{82E791CA-707C-4784-9F8E-10E43FD752BC}" type="datetime1">
              <a:rPr lang="cs-CZ" smtClean="0"/>
              <a:pPr/>
              <a:t>11.11.2019</a:t>
            </a:fld>
            <a:r>
              <a:rPr lang="cs-CZ" dirty="0"/>
              <a:t>, </a:t>
            </a:r>
            <a:fld id="{457FCB01-1038-4632-A231-177C61948EC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>
            <a:spLocks noGrp="1"/>
          </p:cNvSpPr>
          <p:nvPr>
            <p:ph type="title" hasCustomPrompt="1"/>
          </p:nvPr>
        </p:nvSpPr>
        <p:spPr>
          <a:xfrm>
            <a:off x="251520" y="51470"/>
            <a:ext cx="7776864" cy="725929"/>
          </a:xfrm>
          <a:prstGeom prst="rect">
            <a:avLst/>
          </a:prstGeom>
        </p:spPr>
        <p:txBody>
          <a:bodyPr vert="horz" wrap="square" lIns="0" tIns="36000" rIns="91440" bIns="36000" rtlCol="0" anchor="ctr">
            <a:noAutofit/>
          </a:bodyPr>
          <a:lstStyle>
            <a:lvl1pPr>
              <a:defRPr/>
            </a:lvl1pPr>
          </a:lstStyle>
          <a:p>
            <a:r>
              <a:rPr lang="cs-CZ" dirty="0"/>
              <a:t>Nadpis, velikost 24, </a:t>
            </a:r>
            <a:br>
              <a:rPr lang="cs-CZ" dirty="0"/>
            </a:br>
            <a:r>
              <a:rPr lang="cs-CZ" dirty="0"/>
              <a:t>max. dva řádky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/ obsahy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4830" y="996625"/>
            <a:ext cx="5397290" cy="3597998"/>
          </a:xfrm>
        </p:spPr>
        <p:txBody>
          <a:bodyPr/>
          <a:lstStyle>
            <a:lvl1pPr>
              <a:defRPr sz="2800">
                <a:solidFill>
                  <a:srgbClr val="004974"/>
                </a:solidFill>
              </a:defRPr>
            </a:lvl1pPr>
            <a:lvl2pPr>
              <a:defRPr sz="2400">
                <a:solidFill>
                  <a:srgbClr val="004974"/>
                </a:solidFill>
              </a:defRPr>
            </a:lvl2pPr>
            <a:lvl3pPr>
              <a:defRPr sz="2000">
                <a:solidFill>
                  <a:srgbClr val="004974"/>
                </a:solidFill>
              </a:defRPr>
            </a:lvl3pPr>
            <a:lvl4pPr>
              <a:defRPr sz="1800">
                <a:solidFill>
                  <a:srgbClr val="004974"/>
                </a:solidFill>
              </a:defRPr>
            </a:lvl4pPr>
            <a:lvl5pPr>
              <a:defRPr sz="1800">
                <a:solidFill>
                  <a:srgbClr val="00497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96136" y="996625"/>
            <a:ext cx="3150096" cy="3597998"/>
          </a:xfrm>
        </p:spPr>
        <p:txBody>
          <a:bodyPr/>
          <a:lstStyle>
            <a:lvl1pPr>
              <a:defRPr sz="2800">
                <a:solidFill>
                  <a:srgbClr val="004974"/>
                </a:solidFill>
              </a:defRPr>
            </a:lvl1pPr>
            <a:lvl2pPr>
              <a:defRPr sz="2400">
                <a:solidFill>
                  <a:srgbClr val="004974"/>
                </a:solidFill>
              </a:defRPr>
            </a:lvl2pPr>
            <a:lvl3pPr>
              <a:defRPr sz="2000">
                <a:solidFill>
                  <a:srgbClr val="004974"/>
                </a:solidFill>
              </a:defRPr>
            </a:lvl3pPr>
            <a:lvl4pPr>
              <a:defRPr sz="1800">
                <a:solidFill>
                  <a:srgbClr val="004974"/>
                </a:solidFill>
              </a:defRPr>
            </a:lvl4pPr>
            <a:lvl5pPr>
              <a:defRPr sz="1800">
                <a:solidFill>
                  <a:srgbClr val="00497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55976" y="4731990"/>
            <a:ext cx="4788024" cy="21922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r>
              <a:rPr lang="cs-CZ"/>
              <a:t>Šablona prezentace AŽD Praha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10400" y="4951216"/>
            <a:ext cx="2133600" cy="163341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defRPr sz="1000"/>
            </a:lvl1pPr>
          </a:lstStyle>
          <a:p>
            <a:fld id="{82E791CA-707C-4784-9F8E-10E43FD752BC}" type="datetime1">
              <a:rPr lang="cs-CZ" smtClean="0"/>
              <a:pPr/>
              <a:t>11.11.2019</a:t>
            </a:fld>
            <a:r>
              <a:rPr lang="cs-CZ" dirty="0"/>
              <a:t>, </a:t>
            </a:r>
            <a:fld id="{457FCB01-1038-4632-A231-177C61948EC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>
            <a:spLocks noGrp="1"/>
          </p:cNvSpPr>
          <p:nvPr>
            <p:ph type="title" hasCustomPrompt="1"/>
          </p:nvPr>
        </p:nvSpPr>
        <p:spPr>
          <a:xfrm>
            <a:off x="251520" y="51470"/>
            <a:ext cx="7776864" cy="725929"/>
          </a:xfrm>
          <a:prstGeom prst="rect">
            <a:avLst/>
          </a:prstGeom>
        </p:spPr>
        <p:txBody>
          <a:bodyPr vert="horz" wrap="square" lIns="0" tIns="36000" rIns="91440" bIns="36000" rtlCol="0" anchor="ctr">
            <a:noAutofit/>
          </a:bodyPr>
          <a:lstStyle>
            <a:lvl1pPr>
              <a:defRPr/>
            </a:lvl1pPr>
          </a:lstStyle>
          <a:p>
            <a:r>
              <a:rPr lang="cs-CZ" dirty="0"/>
              <a:t>Nadpis, velikost 24, </a:t>
            </a:r>
            <a:br>
              <a:rPr lang="cs-CZ" dirty="0"/>
            </a:br>
            <a:r>
              <a:rPr lang="cs-CZ" dirty="0"/>
              <a:t>max. dva řádky</a:t>
            </a:r>
          </a:p>
        </p:txBody>
      </p:sp>
    </p:spTree>
    <p:extLst>
      <p:ext uri="{BB962C8B-B14F-4D97-AF65-F5344CB8AC3E}">
        <p14:creationId xmlns:p14="http://schemas.microsoft.com/office/powerpoint/2010/main" val="96029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/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9229" y="984601"/>
            <a:ext cx="2888595" cy="3672408"/>
          </a:xfrm>
        </p:spPr>
        <p:txBody>
          <a:bodyPr/>
          <a:lstStyle>
            <a:lvl1pPr>
              <a:defRPr sz="2800">
                <a:solidFill>
                  <a:srgbClr val="004974"/>
                </a:solidFill>
              </a:defRPr>
            </a:lvl1pPr>
            <a:lvl2pPr>
              <a:defRPr sz="2400">
                <a:solidFill>
                  <a:srgbClr val="004974"/>
                </a:solidFill>
              </a:defRPr>
            </a:lvl2pPr>
            <a:lvl3pPr>
              <a:defRPr sz="2000">
                <a:solidFill>
                  <a:srgbClr val="004974"/>
                </a:solidFill>
              </a:defRPr>
            </a:lvl3pPr>
            <a:lvl4pPr>
              <a:defRPr sz="1800">
                <a:solidFill>
                  <a:srgbClr val="004974"/>
                </a:solidFill>
              </a:defRPr>
            </a:lvl4pPr>
            <a:lvl5pPr>
              <a:defRPr sz="1800">
                <a:solidFill>
                  <a:srgbClr val="00497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130839" y="987574"/>
            <a:ext cx="2880320" cy="3672408"/>
          </a:xfrm>
        </p:spPr>
        <p:txBody>
          <a:bodyPr/>
          <a:lstStyle>
            <a:lvl1pPr>
              <a:defRPr sz="2800">
                <a:solidFill>
                  <a:srgbClr val="004974"/>
                </a:solidFill>
              </a:defRPr>
            </a:lvl1pPr>
            <a:lvl2pPr>
              <a:defRPr sz="2400">
                <a:solidFill>
                  <a:srgbClr val="004974"/>
                </a:solidFill>
              </a:defRPr>
            </a:lvl2pPr>
            <a:lvl3pPr>
              <a:defRPr sz="2000">
                <a:solidFill>
                  <a:srgbClr val="004974"/>
                </a:solidFill>
              </a:defRPr>
            </a:lvl3pPr>
            <a:lvl4pPr>
              <a:defRPr sz="1800">
                <a:solidFill>
                  <a:srgbClr val="004974"/>
                </a:solidFill>
              </a:defRPr>
            </a:lvl4pPr>
            <a:lvl5pPr>
              <a:defRPr sz="1800">
                <a:solidFill>
                  <a:srgbClr val="00497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55976" y="4731990"/>
            <a:ext cx="4788024" cy="21922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r>
              <a:rPr lang="cs-CZ"/>
              <a:t>Šablona prezentace AŽD Praha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10400" y="4951216"/>
            <a:ext cx="2133600" cy="163341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defRPr sz="1000"/>
            </a:lvl1pPr>
          </a:lstStyle>
          <a:p>
            <a:fld id="{82E791CA-707C-4784-9F8E-10E43FD752BC}" type="datetime1">
              <a:rPr lang="cs-CZ" smtClean="0"/>
              <a:pPr/>
              <a:t>11.11.2019</a:t>
            </a:fld>
            <a:r>
              <a:rPr lang="cs-CZ" dirty="0"/>
              <a:t>, </a:t>
            </a:r>
            <a:fld id="{457FCB01-1038-4632-A231-177C61948EC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>
            <a:spLocks noGrp="1"/>
          </p:cNvSpPr>
          <p:nvPr>
            <p:ph type="title" hasCustomPrompt="1"/>
          </p:nvPr>
        </p:nvSpPr>
        <p:spPr>
          <a:xfrm>
            <a:off x="251520" y="51470"/>
            <a:ext cx="7776864" cy="725929"/>
          </a:xfrm>
          <a:prstGeom prst="rect">
            <a:avLst/>
          </a:prstGeom>
        </p:spPr>
        <p:txBody>
          <a:bodyPr vert="horz" wrap="square" lIns="0" tIns="36000" rIns="91440" bIns="36000" rtlCol="0" anchor="ctr">
            <a:noAutofit/>
          </a:bodyPr>
          <a:lstStyle>
            <a:lvl1pPr>
              <a:defRPr/>
            </a:lvl1pPr>
          </a:lstStyle>
          <a:p>
            <a:r>
              <a:rPr lang="cs-CZ" dirty="0"/>
              <a:t>Nadpis, velikost 24, </a:t>
            </a:r>
            <a:br>
              <a:rPr lang="cs-CZ" dirty="0"/>
            </a:br>
            <a:r>
              <a:rPr lang="cs-CZ" dirty="0"/>
              <a:t>max. dva řádky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10"/>
          </p:nvPr>
        </p:nvSpPr>
        <p:spPr>
          <a:xfrm>
            <a:off x="6156176" y="984601"/>
            <a:ext cx="2880320" cy="3672408"/>
          </a:xfrm>
        </p:spPr>
        <p:txBody>
          <a:bodyPr/>
          <a:lstStyle>
            <a:lvl1pPr>
              <a:defRPr sz="2800">
                <a:solidFill>
                  <a:srgbClr val="004974"/>
                </a:solidFill>
              </a:defRPr>
            </a:lvl1pPr>
            <a:lvl2pPr>
              <a:defRPr sz="2400">
                <a:solidFill>
                  <a:srgbClr val="004974"/>
                </a:solidFill>
              </a:defRPr>
            </a:lvl2pPr>
            <a:lvl3pPr>
              <a:defRPr sz="2000">
                <a:solidFill>
                  <a:srgbClr val="004974"/>
                </a:solidFill>
              </a:defRPr>
            </a:lvl3pPr>
            <a:lvl4pPr>
              <a:defRPr sz="1800">
                <a:solidFill>
                  <a:srgbClr val="004974"/>
                </a:solidFill>
              </a:defRPr>
            </a:lvl4pPr>
            <a:lvl5pPr>
              <a:defRPr sz="1800">
                <a:solidFill>
                  <a:srgbClr val="00497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52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/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nadpis 1"/>
          <p:cNvSpPr>
            <a:spLocks noGrp="1"/>
          </p:cNvSpPr>
          <p:nvPr>
            <p:ph type="title" hasCustomPrompt="1"/>
          </p:nvPr>
        </p:nvSpPr>
        <p:spPr>
          <a:xfrm>
            <a:off x="251520" y="51470"/>
            <a:ext cx="7776864" cy="725929"/>
          </a:xfrm>
          <a:prstGeom prst="rect">
            <a:avLst/>
          </a:prstGeom>
        </p:spPr>
        <p:txBody>
          <a:bodyPr vert="horz" wrap="square" lIns="0" tIns="36000" rIns="91440" bIns="36000" rtlCol="0" anchor="ctr">
            <a:noAutofit/>
          </a:bodyPr>
          <a:lstStyle>
            <a:lvl1pPr>
              <a:defRPr/>
            </a:lvl1pPr>
          </a:lstStyle>
          <a:p>
            <a:r>
              <a:rPr lang="cs-CZ" dirty="0"/>
              <a:t>Nadpis, velikost 24, </a:t>
            </a:r>
            <a:br>
              <a:rPr lang="cs-CZ" dirty="0"/>
            </a:br>
            <a:r>
              <a:rPr lang="cs-CZ" dirty="0"/>
              <a:t>max. dva řádky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10400" y="4951216"/>
            <a:ext cx="2133600" cy="163341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defRPr sz="1000"/>
            </a:lvl1pPr>
          </a:lstStyle>
          <a:p>
            <a:fld id="{82E791CA-707C-4784-9F8E-10E43FD752BC}" type="datetime1">
              <a:rPr lang="cs-CZ" smtClean="0"/>
              <a:pPr/>
              <a:t>11.11.2019</a:t>
            </a:fld>
            <a:r>
              <a:rPr lang="cs-CZ" dirty="0"/>
              <a:t>, </a:t>
            </a:r>
            <a:fld id="{457FCB01-1038-4632-A231-177C61948EC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cdtContent Placeholder 3 Id4"/>
          <p:cNvSpPr>
            <a:spLocks noGrp="1"/>
          </p:cNvSpPr>
          <p:nvPr>
            <p:ph sz="quarter" idx="2" hasCustomPrompt="1"/>
            <p:custDataLst>
              <p:tags r:id="rId1"/>
            </p:custDataLst>
          </p:nvPr>
        </p:nvSpPr>
        <p:spPr>
          <a:xfrm>
            <a:off x="4772570" y="915566"/>
            <a:ext cx="4176464" cy="1872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rgbClr val="004974"/>
                </a:solidFill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rgbClr val="004974"/>
                </a:solidFill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rgbClr val="004974"/>
                </a:solidFill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rgbClr val="004974"/>
                </a:solidFill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>
                <a:solidFill>
                  <a:srgbClr val="004974"/>
                </a:solidFill>
              </a:defRPr>
            </a:lvl5pPr>
          </a:lstStyle>
          <a:p>
            <a:pPr lvl="0"/>
            <a:r>
              <a:rPr lang="cs-CZ" dirty="0"/>
              <a:t>První úroveň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cdtContent Placeholder 3 Id4"/>
          <p:cNvSpPr>
            <a:spLocks noGrp="1"/>
          </p:cNvSpPr>
          <p:nvPr>
            <p:ph sz="quarter" idx="13" hasCustomPrompt="1"/>
            <p:custDataLst>
              <p:tags r:id="rId2"/>
            </p:custDataLst>
          </p:nvPr>
        </p:nvSpPr>
        <p:spPr>
          <a:xfrm>
            <a:off x="251520" y="915566"/>
            <a:ext cx="4161010" cy="1872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rgbClr val="004974"/>
                </a:solidFill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rgbClr val="004974"/>
                </a:solidFill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rgbClr val="004974"/>
                </a:solidFill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rgbClr val="004974"/>
                </a:solidFill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>
                <a:solidFill>
                  <a:srgbClr val="004974"/>
                </a:solidFill>
              </a:defRPr>
            </a:lvl5pPr>
          </a:lstStyle>
          <a:p>
            <a:pPr lvl="0"/>
            <a:r>
              <a:rPr lang="cs-CZ" dirty="0"/>
              <a:t>První úroveň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cdtContent Placeholder 3 Id4"/>
          <p:cNvSpPr>
            <a:spLocks noGrp="1"/>
          </p:cNvSpPr>
          <p:nvPr>
            <p:ph sz="quarter" idx="14" hasCustomPrompt="1"/>
            <p:custDataLst>
              <p:tags r:id="rId3"/>
            </p:custDataLst>
          </p:nvPr>
        </p:nvSpPr>
        <p:spPr>
          <a:xfrm>
            <a:off x="4772570" y="2859782"/>
            <a:ext cx="4176464" cy="1872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rgbClr val="004974"/>
                </a:solidFill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rgbClr val="004974"/>
                </a:solidFill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rgbClr val="004974"/>
                </a:solidFill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rgbClr val="004974"/>
                </a:solidFill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>
                <a:solidFill>
                  <a:srgbClr val="004974"/>
                </a:solidFill>
              </a:defRPr>
            </a:lvl5pPr>
          </a:lstStyle>
          <a:p>
            <a:pPr lvl="0"/>
            <a:r>
              <a:rPr lang="cs-CZ" dirty="0"/>
              <a:t>První úroveň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cdtContent Placeholder 3 Id4"/>
          <p:cNvSpPr>
            <a:spLocks noGrp="1"/>
          </p:cNvSpPr>
          <p:nvPr>
            <p:ph sz="quarter" idx="15" hasCustomPrompt="1"/>
            <p:custDataLst>
              <p:tags r:id="rId4"/>
            </p:custDataLst>
          </p:nvPr>
        </p:nvSpPr>
        <p:spPr>
          <a:xfrm>
            <a:off x="266974" y="2859782"/>
            <a:ext cx="4145556" cy="1872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rgbClr val="004974"/>
                </a:solidFill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rgbClr val="004974"/>
                </a:solidFill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rgbClr val="004974"/>
                </a:solidFill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rgbClr val="004974"/>
                </a:solidFill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>
                <a:solidFill>
                  <a:srgbClr val="004974"/>
                </a:solidFill>
              </a:defRPr>
            </a:lvl5pPr>
          </a:lstStyle>
          <a:p>
            <a:pPr lvl="0"/>
            <a:r>
              <a:rPr lang="cs-CZ" dirty="0"/>
              <a:t>První úroveň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55976" y="4731990"/>
            <a:ext cx="4788024" cy="21922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r>
              <a:rPr lang="cs-CZ"/>
              <a:t>Šablona prezentace AŽD Praha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25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vlastní, youtube, at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791CA-707C-4784-9F8E-10E43FD752BC}" type="datetime1">
              <a:rPr lang="cs-CZ" smtClean="0"/>
              <a:pPr/>
              <a:t>11.11.2019</a:t>
            </a:fld>
            <a:r>
              <a:rPr lang="cs-CZ"/>
              <a:t>, </a:t>
            </a:r>
            <a:fld id="{457FCB01-1038-4632-A231-177C61948EC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multimédia 6"/>
          <p:cNvSpPr>
            <a:spLocks noGrp="1"/>
          </p:cNvSpPr>
          <p:nvPr>
            <p:ph type="media" sz="quarter" idx="12"/>
          </p:nvPr>
        </p:nvSpPr>
        <p:spPr>
          <a:xfrm>
            <a:off x="251520" y="954494"/>
            <a:ext cx="8712968" cy="3705488"/>
          </a:xfrm>
        </p:spPr>
        <p:txBody>
          <a:bodyPr/>
          <a:lstStyle/>
          <a:p>
            <a:r>
              <a:rPr lang="cs-CZ"/>
              <a:t>Kliknutím na ikonu přidáte multimédia.</a:t>
            </a: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 hasCustomPrompt="1"/>
          </p:nvPr>
        </p:nvSpPr>
        <p:spPr>
          <a:xfrm>
            <a:off x="251520" y="51470"/>
            <a:ext cx="7776864" cy="725929"/>
          </a:xfrm>
          <a:prstGeom prst="rect">
            <a:avLst/>
          </a:prstGeom>
        </p:spPr>
        <p:txBody>
          <a:bodyPr vert="horz" wrap="square" lIns="0" tIns="36000" rIns="91440" bIns="36000" rtlCol="0" anchor="ctr">
            <a:noAutofit/>
          </a:bodyPr>
          <a:lstStyle>
            <a:lvl1pPr>
              <a:defRPr/>
            </a:lvl1pPr>
          </a:lstStyle>
          <a:p>
            <a:r>
              <a:rPr lang="cs-CZ" dirty="0"/>
              <a:t>Nadpis, velikost 24, </a:t>
            </a:r>
            <a:br>
              <a:rPr lang="cs-CZ" dirty="0"/>
            </a:br>
            <a:r>
              <a:rPr lang="cs-CZ" dirty="0"/>
              <a:t>max. dva řádky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55976" y="4731990"/>
            <a:ext cx="4788024" cy="21922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r>
              <a:rPr lang="cs-CZ"/>
              <a:t>Šablona prezentace AŽD Praha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20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10400" y="4951216"/>
            <a:ext cx="2133600" cy="163341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defRPr sz="1000"/>
            </a:lvl1pPr>
          </a:lstStyle>
          <a:p>
            <a:fld id="{82E791CA-707C-4784-9F8E-10E43FD752BC}" type="datetime1">
              <a:rPr lang="cs-CZ" smtClean="0"/>
              <a:pPr/>
              <a:t>11.11.2019</a:t>
            </a:fld>
            <a:r>
              <a:rPr lang="cs-CZ" dirty="0"/>
              <a:t>, </a:t>
            </a:r>
            <a:fld id="{457FCB01-1038-4632-A231-177C61948EC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nadpis 1"/>
          <p:cNvSpPr>
            <a:spLocks noGrp="1"/>
          </p:cNvSpPr>
          <p:nvPr>
            <p:ph type="title" hasCustomPrompt="1"/>
          </p:nvPr>
        </p:nvSpPr>
        <p:spPr>
          <a:xfrm>
            <a:off x="251520" y="51470"/>
            <a:ext cx="7776864" cy="725929"/>
          </a:xfrm>
          <a:prstGeom prst="rect">
            <a:avLst/>
          </a:prstGeom>
        </p:spPr>
        <p:txBody>
          <a:bodyPr vert="horz" wrap="square" lIns="0" tIns="36000" rIns="91440" bIns="36000" rtlCol="0" anchor="ctr">
            <a:noAutofit/>
          </a:bodyPr>
          <a:lstStyle>
            <a:lvl1pPr>
              <a:defRPr/>
            </a:lvl1pPr>
          </a:lstStyle>
          <a:p>
            <a:r>
              <a:rPr lang="cs-CZ" dirty="0"/>
              <a:t>Nadpis, velikost 24, </a:t>
            </a:r>
            <a:br>
              <a:rPr lang="cs-CZ" dirty="0"/>
            </a:br>
            <a:r>
              <a:rPr lang="cs-CZ" dirty="0"/>
              <a:t>max. dva řádky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55976" y="4731990"/>
            <a:ext cx="4788024" cy="21922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r>
              <a:rPr lang="cs-CZ"/>
              <a:t>Šablona prezentace AŽD Praha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57118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                  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843558"/>
          </a:xfrm>
          <a:prstGeom prst="rect">
            <a:avLst/>
          </a:prstGeom>
          <a:solidFill>
            <a:srgbClr val="004974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3600" b="1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136147"/>
            <a:ext cx="2232248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AŽD Praha</a:t>
            </a:r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10400" y="4951216"/>
            <a:ext cx="2133600" cy="163341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defRPr sz="1000"/>
            </a:lvl1pPr>
          </a:lstStyle>
          <a:p>
            <a:fld id="{82E791CA-707C-4784-9F8E-10E43FD752BC}" type="datetime1">
              <a:rPr lang="cs-CZ" smtClean="0"/>
              <a:pPr/>
              <a:t>11.11.2019</a:t>
            </a:fld>
            <a:r>
              <a:rPr lang="cs-CZ" dirty="0"/>
              <a:t>, </a:t>
            </a:r>
            <a:fld id="{457FCB01-1038-4632-A231-177C61948EC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9" name="AutoShape 9"/>
          <p:cNvSpPr>
            <a:spLocks noChangeArrowheads="1"/>
          </p:cNvSpPr>
          <p:nvPr userDrawn="1"/>
        </p:nvSpPr>
        <p:spPr bwMode="auto">
          <a:xfrm>
            <a:off x="0" y="0"/>
            <a:ext cx="195486" cy="195486"/>
          </a:xfrm>
          <a:prstGeom prst="flowChartProcess">
            <a:avLst/>
          </a:prstGeom>
          <a:solidFill>
            <a:srgbClr val="FFD400"/>
          </a:solidFill>
          <a:ln w="6350">
            <a:solidFill>
              <a:srgbClr val="FFD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cdtText Box 133 Id16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0" y="4951216"/>
            <a:ext cx="7010400" cy="19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0" rIns="36000" bIns="0" anchor="b" anchorCtr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noProof="0" dirty="0">
                <a:solidFill>
                  <a:schemeClr val="tx1"/>
                </a:solidFill>
              </a:rPr>
              <a:t>© </a:t>
            </a:r>
            <a:r>
              <a:rPr lang="cs-CZ" sz="1000" b="1" i="1" noProof="0" dirty="0">
                <a:solidFill>
                  <a:schemeClr val="tx1"/>
                </a:solidFill>
              </a:rPr>
              <a:t>AŽD Praha, s.r.o., </a:t>
            </a:r>
            <a:r>
              <a:rPr lang="en-US" sz="1000" b="1" i="1" noProof="0" dirty="0">
                <a:solidFill>
                  <a:schemeClr val="tx1"/>
                </a:solidFill>
              </a:rPr>
              <a:t>201</a:t>
            </a:r>
            <a:r>
              <a:rPr lang="cs-CZ" sz="1000" b="1" i="1" noProof="0" dirty="0">
                <a:solidFill>
                  <a:schemeClr val="tx1"/>
                </a:solidFill>
              </a:rPr>
              <a:t>9. Všechna práva vyhrazena</a:t>
            </a:r>
            <a:r>
              <a:rPr lang="en-US" sz="1000" b="1" i="1" noProof="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" name="Obrázek 9" descr="AŽD logo bílá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100392" y="115779"/>
            <a:ext cx="918920" cy="61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2" r:id="rId4"/>
    <p:sldLayoutId id="2147483671" r:id="rId5"/>
    <p:sldLayoutId id="2147483670" r:id="rId6"/>
    <p:sldLayoutId id="2147483666" r:id="rId7"/>
    <p:sldLayoutId id="2147483669" r:id="rId8"/>
    <p:sldLayoutId id="2147483655" r:id="rId9"/>
    <p:sldLayoutId id="2147483657" r:id="rId10"/>
    <p:sldLayoutId id="2147483667" r:id="rId11"/>
    <p:sldLayoutId id="2147483668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80" baseline="0">
          <a:solidFill>
            <a:schemeClr val="bg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rgbClr val="00497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497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97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497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0497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57118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                  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"/>
            <a:ext cx="8316424" cy="771550"/>
          </a:xfrm>
          <a:prstGeom prst="rect">
            <a:avLst/>
          </a:prstGeom>
          <a:solidFill>
            <a:srgbClr val="005194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3600" b="1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0" y="0"/>
            <a:ext cx="195486" cy="195486"/>
          </a:xfrm>
          <a:prstGeom prst="flowChartProcess">
            <a:avLst/>
          </a:prstGeom>
          <a:solidFill>
            <a:srgbClr val="FFD400"/>
          </a:solidFill>
          <a:ln w="6350">
            <a:solidFill>
              <a:srgbClr val="FFD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8372450" y="0"/>
            <a:ext cx="771550" cy="771550"/>
          </a:xfrm>
          <a:prstGeom prst="flowChartProcess">
            <a:avLst/>
          </a:prstGeom>
          <a:solidFill>
            <a:srgbClr val="FFD400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8372874" y="828000"/>
            <a:ext cx="771126" cy="4315500"/>
          </a:xfrm>
          <a:prstGeom prst="flowChartProcess">
            <a:avLst/>
          </a:prstGeom>
          <a:solidFill>
            <a:srgbClr val="FFD400">
              <a:alpha val="20000"/>
            </a:srgb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2232248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AŽD Praha</a:t>
            </a:r>
          </a:p>
        </p:txBody>
      </p:sp>
      <p:pic>
        <p:nvPicPr>
          <p:cNvPr id="1026" name="Picture 2" descr="F:\Petr\LOGA\loga ke stazeni\AZD_Logo_modré_transpar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008" y="169062"/>
            <a:ext cx="504488" cy="432418"/>
          </a:xfrm>
          <a:prstGeom prst="rect">
            <a:avLst/>
          </a:prstGeom>
          <a:noFill/>
        </p:spPr>
      </p:pic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7544" y="4731990"/>
            <a:ext cx="4608512" cy="27384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r>
              <a:rPr lang="cs-CZ"/>
              <a:t>Šablona prezentace AŽD Praha</a:t>
            </a:r>
            <a:endParaRPr lang="cs-CZ" dirty="0"/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614864" y="473199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49FABECB-5FB0-49DA-959D-17FAC06751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95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80" baseline="0">
          <a:solidFill>
            <a:srgbClr val="7D9FC8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275606"/>
            <a:ext cx="8640960" cy="1424732"/>
          </a:xfrm>
        </p:spPr>
        <p:txBody>
          <a:bodyPr/>
          <a:lstStyle/>
          <a:p>
            <a:r>
              <a:rPr lang="cs-CZ" sz="3600" dirty="0"/>
              <a:t>Národní implementační plán ERTMS a jeho dopady </a:t>
            </a:r>
            <a:br>
              <a:rPr lang="cs-CZ" sz="3600" dirty="0"/>
            </a:br>
            <a:r>
              <a:rPr lang="cs-CZ" sz="3600" dirty="0"/>
              <a:t>na regionální dráhy a vlečky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-36512" y="3362672"/>
            <a:ext cx="9073008" cy="144132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cs-CZ" dirty="0"/>
              <a:t>Ing. Vladimír KAMPÍK, MBA, MIRSE</a:t>
            </a:r>
          </a:p>
          <a:p>
            <a:pPr algn="r"/>
            <a:r>
              <a:rPr lang="cs-CZ" sz="1800" dirty="0"/>
              <a:t>AŽD Praha, Ředitel pro evropské záležitosti </a:t>
            </a:r>
            <a:br>
              <a:rPr lang="cs-CZ" sz="1800" dirty="0"/>
            </a:br>
            <a:r>
              <a:rPr lang="cs-CZ" sz="1800" dirty="0"/>
              <a:t>Předseda řídícího výboru ERTMS při UNIFE v Bruselu,</a:t>
            </a:r>
          </a:p>
          <a:p>
            <a:pPr algn="r"/>
            <a:r>
              <a:rPr lang="cs-CZ" sz="1800" dirty="0"/>
              <a:t>člen řídicího výboru UNISIG v Bruselu</a:t>
            </a:r>
          </a:p>
          <a:p>
            <a:pPr algn="l"/>
            <a:r>
              <a:rPr lang="cs-CZ" sz="1800" dirty="0"/>
              <a:t>11. listopadu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395536" y="3003797"/>
            <a:ext cx="8473708" cy="72008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Dopis náměstka MD Ing. Tomáše Čočka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82" t="77" r="5282" b="47545"/>
          <a:stretch/>
        </p:blipFill>
        <p:spPr bwMode="auto">
          <a:xfrm>
            <a:off x="-228087" y="1477917"/>
            <a:ext cx="9372087" cy="354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4" y="947096"/>
            <a:ext cx="8640960" cy="538843"/>
          </a:xfrm>
          <a:prstGeom prst="rect">
            <a:avLst/>
          </a:prstGeom>
          <a:solidFill>
            <a:srgbClr val="FFFF00"/>
          </a:solidFill>
          <a:ln w="3175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60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Přechodová strategie k ETCS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78157"/>
            <a:ext cx="8856984" cy="3681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/>
              <a:t>Čeho se obáváme :  </a:t>
            </a:r>
          </a:p>
          <a:p>
            <a:r>
              <a:rPr lang="cs-CZ" sz="2000" dirty="0"/>
              <a:t>Neřešena jízda vlaků bez ETCS v mimořádnostech </a:t>
            </a:r>
            <a:br>
              <a:rPr lang="cs-CZ" sz="2000" dirty="0"/>
            </a:br>
            <a:r>
              <a:rPr lang="cs-CZ" sz="2000" dirty="0"/>
              <a:t>– SŽDC vozidla?</a:t>
            </a:r>
          </a:p>
          <a:p>
            <a:r>
              <a:rPr lang="cs-CZ" sz="2000" dirty="0"/>
              <a:t>Omezení kapacity dráhy – nutná parametrizace ETCS</a:t>
            </a:r>
          </a:p>
          <a:p>
            <a:r>
              <a:rPr lang="cs-CZ" sz="2000" dirty="0"/>
              <a:t>Omezení jízd na souvztažných regionálních tratích – vjezd a výjezd ze stanic - krajská doprava v ohrožení</a:t>
            </a:r>
          </a:p>
          <a:p>
            <a:r>
              <a:rPr lang="cs-CZ" sz="2000" dirty="0"/>
              <a:t>Omezení vleček – vjezd a výjezd ze stanic</a:t>
            </a:r>
          </a:p>
          <a:p>
            <a:r>
              <a:rPr lang="cs-CZ" sz="2000" dirty="0"/>
              <a:t>Nestejný přístup k dopravcům – dotace vybavení vozidel x koordinace</a:t>
            </a:r>
          </a:p>
          <a:p>
            <a:r>
              <a:rPr lang="cs-CZ" sz="2000" dirty="0"/>
              <a:t>Omezení nákladní dopravy jako takové a přesun na silnice</a:t>
            </a:r>
          </a:p>
        </p:txBody>
      </p:sp>
    </p:spTree>
    <p:extLst>
      <p:ext uri="{BB962C8B-B14F-4D97-AF65-F5344CB8AC3E}">
        <p14:creationId xmlns:p14="http://schemas.microsoft.com/office/powerpoint/2010/main" val="327522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implementaci ETCS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Proč tak spěcháme ?? </a:t>
            </a:r>
          </a:p>
          <a:p>
            <a:r>
              <a:rPr lang="cs-CZ" dirty="0"/>
              <a:t>Pro nekoordinujeme zavádění s okolními státy?</a:t>
            </a:r>
          </a:p>
          <a:p>
            <a:r>
              <a:rPr lang="cs-CZ" dirty="0"/>
              <a:t>Analyzovali jsme si dopady ??</a:t>
            </a:r>
          </a:p>
          <a:p>
            <a:pPr lvl="1"/>
            <a:r>
              <a:rPr lang="cs-CZ" dirty="0"/>
              <a:t>Ekonomické pro financování zavádění ETCS</a:t>
            </a:r>
          </a:p>
          <a:p>
            <a:pPr lvl="1"/>
            <a:r>
              <a:rPr lang="cs-CZ" dirty="0"/>
              <a:t>Doprava objednaná kraji a nereflektující tyto náklady</a:t>
            </a:r>
          </a:p>
          <a:p>
            <a:pPr lvl="1"/>
            <a:r>
              <a:rPr lang="cs-CZ" dirty="0"/>
              <a:t>Dodržování zásad Bílé knihy EU o dopravě</a:t>
            </a:r>
          </a:p>
          <a:p>
            <a:pPr lvl="1"/>
            <a:r>
              <a:rPr lang="cs-CZ" dirty="0"/>
              <a:t>Zrušení železniční dopravy</a:t>
            </a:r>
          </a:p>
          <a:p>
            <a:pPr lvl="1"/>
            <a:r>
              <a:rPr lang="cs-CZ" dirty="0"/>
              <a:t>Ekologické aspekty přesunem na silnice</a:t>
            </a:r>
          </a:p>
        </p:txBody>
      </p:sp>
    </p:spTree>
    <p:extLst>
      <p:ext uri="{BB962C8B-B14F-4D97-AF65-F5344CB8AC3E}">
        <p14:creationId xmlns:p14="http://schemas.microsoft.com/office/powerpoint/2010/main" val="246633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Vlečky - fakta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Vlečková síť v České republice měří cca 2700 km (stavební délka)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Nejdelší vlečkou jsou vlečky Ostravsko – Karvinských dolů cca 400 km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Velká část čs. podniků byla do roku 1989 do sítě napojena vlečkou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Po roce 1989 s ohledem na politické a ekonomické změny dochází k postupnému navyšování podílu přepravy pomocí silniční dopravy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Výsledkem těchto změn dochází k nižšímu využití vleček  </a:t>
            </a:r>
            <a:r>
              <a:rPr lang="cs-CZ" sz="2400" dirty="0">
                <a:solidFill>
                  <a:srgbClr val="00B0F0"/>
                </a:solidFill>
              </a:rPr>
              <a:t>→</a:t>
            </a:r>
            <a:r>
              <a:rPr lang="cs-CZ" sz="2400" dirty="0">
                <a:solidFill>
                  <a:schemeClr val="tx2"/>
                </a:solidFill>
              </a:rPr>
              <a:t> následuje postupná redukce v podobě jejich omezení a rušení</a:t>
            </a:r>
          </a:p>
        </p:txBody>
      </p:sp>
    </p:spTree>
    <p:extLst>
      <p:ext uri="{BB962C8B-B14F-4D97-AF65-F5344CB8AC3E}">
        <p14:creationId xmlns:p14="http://schemas.microsoft.com/office/powerpoint/2010/main" val="169511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66836" y="4515966"/>
            <a:ext cx="49812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dirty="0">
                <a:solidFill>
                  <a:srgbClr val="004974"/>
                </a:solidFill>
              </a:rPr>
              <a:t>Zdroj: Drážní úřad, www.ducr.cz, * Údaj k 1. listopadu 2018</a:t>
            </a:r>
          </a:p>
          <a:p>
            <a:pPr algn="r"/>
            <a:endParaRPr lang="cs-CZ" sz="1050" dirty="0">
              <a:solidFill>
                <a:srgbClr val="004974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978156"/>
            <a:ext cx="4625280" cy="3681825"/>
          </a:xfrm>
        </p:spPr>
        <p:txBody>
          <a:bodyPr/>
          <a:lstStyle/>
          <a:p>
            <a:r>
              <a:rPr lang="cs-CZ" dirty="0"/>
              <a:t>1997 – 2018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817 zrušených vleček</a:t>
            </a:r>
          </a:p>
          <a:p>
            <a:r>
              <a:rPr lang="cs-CZ" b="1" dirty="0">
                <a:solidFill>
                  <a:srgbClr val="FF0000"/>
                </a:solidFill>
              </a:rPr>
              <a:t>ročně zrušeno </a:t>
            </a:r>
            <a:r>
              <a:rPr lang="cs-CZ" b="1" dirty="0">
                <a:solidFill>
                  <a:srgbClr val="FF0000"/>
                </a:solidFill>
                <a:sym typeface="Symbol" panose="05050102010706020507" pitchFamily="18" charset="2"/>
              </a:rPr>
              <a:t> </a:t>
            </a:r>
            <a:r>
              <a:rPr lang="cs-CZ" b="1" dirty="0">
                <a:solidFill>
                  <a:srgbClr val="FF0000"/>
                </a:solidFill>
              </a:rPr>
              <a:t>38 vleček</a:t>
            </a:r>
            <a:endParaRPr lang="cs-CZ" dirty="0"/>
          </a:p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0076D29-23B8-4CF1-9020-68BF032F7433}" type="slidenum">
              <a:rPr lang="cs-CZ" sz="1050">
                <a:solidFill>
                  <a:schemeClr val="bg1"/>
                </a:solidFill>
              </a:rPr>
              <a:pPr/>
              <a:t>14</a:t>
            </a:fld>
            <a:endParaRPr lang="cs-CZ" sz="1050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zrušených vleček – vývoj v letech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85341"/>
            <a:ext cx="3672408" cy="425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59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Počet dopravců na území České republiky několik let stoupá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Od začátku roku udělil DÚ novou licenci k provozování drážní dopravy - 6 novým subjektům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2"/>
                </a:solidFill>
              </a:rPr>
              <a:t>Ve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b="1" dirty="0">
                <a:solidFill>
                  <a:schemeClr val="tx2"/>
                </a:solidFill>
              </a:rPr>
              <a:t>srovnání s ostatními evropskými státy máme velký počet dopravců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</a:rPr>
              <a:t>Liberalizace železničního trhu probíhá od roku 1995, kdy nastala účinnost zákona o dráhách, rozšířena pak byla se vstupem ČR do EU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39749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Liberalizace železnice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683999"/>
              </p:ext>
            </p:extLst>
          </p:nvPr>
        </p:nvGraphicFramePr>
        <p:xfrm>
          <a:off x="1414463" y="1203598"/>
          <a:ext cx="6315075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17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151" y="925697"/>
            <a:ext cx="4888353" cy="4166333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915566"/>
            <a:ext cx="5544616" cy="3538488"/>
          </a:xfrm>
        </p:spPr>
        <p:txBody>
          <a:bodyPr lIns="0">
            <a:noAutofit/>
          </a:bodyPr>
          <a:lstStyle/>
          <a:p>
            <a:pPr marL="457200" lvl="1" indent="0">
              <a:buNone/>
            </a:pPr>
            <a:r>
              <a:rPr lang="cs-CZ" dirty="0"/>
              <a:t>Výhled rozvoje ERTMS:</a:t>
            </a:r>
          </a:p>
          <a:p>
            <a:pPr lvl="1">
              <a:buFontTx/>
              <a:buChar char="-"/>
            </a:pPr>
            <a:r>
              <a:rPr lang="cs-CZ" dirty="0"/>
              <a:t>Integrace </a:t>
            </a:r>
            <a:r>
              <a:rPr lang="en-GB" dirty="0"/>
              <a:t>ATO </a:t>
            </a:r>
            <a:r>
              <a:rPr lang="cs-CZ" dirty="0"/>
              <a:t>- automatického vedení vlaku a ETCS</a:t>
            </a:r>
          </a:p>
          <a:p>
            <a:pPr lvl="1">
              <a:buFontTx/>
              <a:buChar char="-"/>
            </a:pPr>
            <a:r>
              <a:rPr lang="cs-CZ" dirty="0"/>
              <a:t>Evoluce GSM-R</a:t>
            </a:r>
            <a:br>
              <a:rPr lang="cs-CZ" dirty="0"/>
            </a:br>
            <a:r>
              <a:rPr lang="cs-CZ" dirty="0"/>
              <a:t>zavedení IP komunikace</a:t>
            </a:r>
          </a:p>
          <a:p>
            <a:pPr lvl="1">
              <a:buFontTx/>
              <a:buChar char="-"/>
            </a:pPr>
            <a:r>
              <a:rPr lang="cs-CZ" dirty="0"/>
              <a:t>GNSS</a:t>
            </a:r>
            <a:r>
              <a:rPr lang="en-GB" dirty="0"/>
              <a:t> </a:t>
            </a:r>
            <a:r>
              <a:rPr lang="cs-CZ" dirty="0"/>
              <a:t>využití družicových systémů pro železnici</a:t>
            </a:r>
          </a:p>
          <a:p>
            <a:pPr lvl="1">
              <a:buFontTx/>
              <a:buChar char="-"/>
            </a:pPr>
            <a:r>
              <a:rPr lang="cs-CZ" dirty="0"/>
              <a:t>ETCS </a:t>
            </a:r>
            <a:r>
              <a:rPr lang="cs-CZ" dirty="0" err="1"/>
              <a:t>Level</a:t>
            </a:r>
            <a:r>
              <a:rPr lang="cs-CZ" dirty="0"/>
              <a:t> 3</a:t>
            </a:r>
            <a:endParaRPr lang="en-GB" dirty="0"/>
          </a:p>
          <a:p>
            <a:pPr lvl="1"/>
            <a:r>
              <a:rPr lang="cs-CZ" dirty="0">
                <a:solidFill>
                  <a:srgbClr val="00B050"/>
                </a:solidFill>
              </a:rPr>
              <a:t>Kdy? Po roce 2022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58"/>
            <a:ext cx="7776864" cy="830997"/>
          </a:xfrm>
        </p:spPr>
        <p:txBody>
          <a:bodyPr/>
          <a:lstStyle/>
          <a:p>
            <a:r>
              <a:rPr lang="en-GB" dirty="0"/>
              <a:t>ERTMS</a:t>
            </a:r>
            <a:r>
              <a:rPr lang="cs-CZ" dirty="0"/>
              <a:t> pohled do budoucnosti</a:t>
            </a:r>
            <a:br>
              <a:rPr lang="cs-CZ" dirty="0"/>
            </a:br>
            <a:r>
              <a:rPr lang="cs-CZ" dirty="0"/>
              <a:t>„Game </a:t>
            </a:r>
            <a:r>
              <a:rPr lang="cs-CZ" dirty="0" err="1"/>
              <a:t>Changers</a:t>
            </a:r>
            <a:r>
              <a:rPr lang="cs-CZ" dirty="0"/>
              <a:t> ERTMS“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91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Priorita: konkurenceschopnost železnice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0165"/>
            <a:ext cx="8640960" cy="36818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dirty="0"/>
              <a:t>Kroky státu jako vlastníka dráhy a správce infrastruktury musí systematicky vést k zajištění udržitelné mobility prostřednictvím:</a:t>
            </a:r>
          </a:p>
          <a:p>
            <a:r>
              <a:rPr lang="cs-CZ" sz="3600" dirty="0"/>
              <a:t>Kvalitní a kapacitní infastruktury</a:t>
            </a:r>
          </a:p>
          <a:p>
            <a:r>
              <a:rPr lang="cs-CZ" sz="3600" dirty="0"/>
              <a:t>Zajištěním systémové bezpečnosti</a:t>
            </a:r>
          </a:p>
          <a:p>
            <a:r>
              <a:rPr lang="cs-CZ" sz="3600" dirty="0"/>
              <a:t>Stabilních podmínek pro podnikání dopravců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/>
              <a:t>KOMUNIKACE - Věříme stále v otevřenost, komunikaci, a odbornou a týmovou spolupráci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8186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3" r="281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Mimořádné události </a:t>
            </a:r>
            <a:br>
              <a:rPr lang="cs-CZ" dirty="0"/>
            </a:br>
            <a:r>
              <a:rPr lang="cs-CZ" dirty="0"/>
              <a:t>vývoj v roce 2019  porovnání s rokem 2018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7" y="1491630"/>
            <a:ext cx="6480719" cy="3474656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978157"/>
            <a:ext cx="7344816" cy="72949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Celkový počet mimořádných událostí na železnici.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2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Mimořádné události </a:t>
            </a:r>
            <a:br>
              <a:rPr lang="cs-CZ" dirty="0"/>
            </a:br>
            <a:r>
              <a:rPr lang="cs-CZ" dirty="0"/>
              <a:t>vývoj v roce 2019  porovnání s rokem 2018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978157"/>
            <a:ext cx="7344816" cy="729498"/>
          </a:xfrm>
        </p:spPr>
        <p:txBody>
          <a:bodyPr>
            <a:normAutofit/>
          </a:bodyPr>
          <a:lstStyle/>
          <a:p>
            <a:r>
              <a:rPr lang="cs-CZ" dirty="0"/>
              <a:t>Střetnutí na železničních přejezdech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6223" y="1563637"/>
            <a:ext cx="6398265" cy="340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Mimořádné události </a:t>
            </a:r>
            <a:br>
              <a:rPr lang="cs-CZ" dirty="0"/>
            </a:br>
            <a:r>
              <a:rPr lang="cs-CZ" dirty="0"/>
              <a:t>vývoj v roce 2019  porovnání s rokem 2018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978157"/>
            <a:ext cx="7344816" cy="729498"/>
          </a:xfrm>
        </p:spPr>
        <p:txBody>
          <a:bodyPr>
            <a:normAutofit/>
          </a:bodyPr>
          <a:lstStyle/>
          <a:p>
            <a:r>
              <a:rPr lang="cs-CZ" dirty="0"/>
              <a:t>Průjezd návěstidla „na červenou“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563638"/>
            <a:ext cx="6480720" cy="33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ETCS a jeho budování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78156"/>
            <a:ext cx="8640960" cy="368182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Projekt Evropské konkurenceschopnosti, interoperability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cs-CZ" dirty="0"/>
              <a:t> globální standard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cs-CZ" sz="2200" dirty="0"/>
              <a:t>trh si žádá další rozšíření funkcí a vyšší integraci</a:t>
            </a:r>
            <a:endParaRPr lang="cs-CZ" dirty="0"/>
          </a:p>
          <a:p>
            <a:r>
              <a:rPr lang="cs-CZ" dirty="0"/>
              <a:t>ČR - Vyšší bezpečnost:</a:t>
            </a:r>
          </a:p>
          <a:p>
            <a:pPr lvl="1"/>
            <a:r>
              <a:rPr lang="cs-CZ" dirty="0"/>
              <a:t>Zamezí průjezdům vlaků na červenou</a:t>
            </a:r>
          </a:p>
          <a:p>
            <a:pPr lvl="1"/>
            <a:r>
              <a:rPr lang="cs-CZ" dirty="0"/>
              <a:t>Kontrola strojvedoucího, jisté zastavení vlaku</a:t>
            </a:r>
          </a:p>
          <a:p>
            <a:r>
              <a:rPr lang="cs-CZ" dirty="0"/>
              <a:t>Rozhodující motorem:</a:t>
            </a:r>
          </a:p>
          <a:p>
            <a:pPr lvl="1"/>
            <a:r>
              <a:rPr lang="cs-CZ" dirty="0"/>
              <a:t>Evropská komise + ERA – právní rámec</a:t>
            </a:r>
          </a:p>
          <a:p>
            <a:pPr lvl="1"/>
            <a:r>
              <a:rPr lang="cs-CZ" dirty="0"/>
              <a:t>Evropský průmysl sdružený v UNISIG a UNIFE </a:t>
            </a:r>
          </a:p>
          <a:p>
            <a:pPr lvl="2"/>
            <a:r>
              <a:rPr lang="cs-CZ" dirty="0"/>
              <a:t>spolutvoří specifikace </a:t>
            </a:r>
          </a:p>
          <a:p>
            <a:pPr lvl="2"/>
            <a:r>
              <a:rPr lang="cs-CZ" dirty="0"/>
              <a:t>přináší inovace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79662"/>
            <a:ext cx="1496514" cy="19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68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4830" y="1481534"/>
            <a:ext cx="4260678" cy="3394472"/>
          </a:xfrm>
        </p:spPr>
        <p:txBody>
          <a:bodyPr>
            <a:noAutofit/>
          </a:bodyPr>
          <a:lstStyle/>
          <a:p>
            <a:r>
              <a:rPr lang="cs-CZ" sz="2400" dirty="0"/>
              <a:t>Zařazení naší železnice do evropských struktur</a:t>
            </a:r>
          </a:p>
          <a:p>
            <a:r>
              <a:rPr lang="cs-CZ" sz="2400" dirty="0"/>
              <a:t>Přispěje ke zvýšení bezpečnosti </a:t>
            </a:r>
          </a:p>
          <a:p>
            <a:r>
              <a:rPr lang="cs-CZ" sz="2400" dirty="0"/>
              <a:t>Zajišťuje požadovanou interoperabilitu</a:t>
            </a:r>
          </a:p>
          <a:p>
            <a:r>
              <a:rPr lang="cs-CZ" sz="2400" dirty="0">
                <a:solidFill>
                  <a:srgbClr val="00B050"/>
                </a:solidFill>
              </a:rPr>
              <a:t>Odstraňuje „hříchy mládí“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4625752" y="1491630"/>
            <a:ext cx="4248472" cy="339447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omezí jeho plynulost, sníží propustnost tratě x omezí délky vlakových souprav,</a:t>
            </a:r>
          </a:p>
          <a:p>
            <a:r>
              <a:rPr lang="cs-CZ" dirty="0"/>
              <a:t>vlaky nám nebudou v některých případech zastavovat u hran nástupiště</a:t>
            </a:r>
          </a:p>
          <a:p>
            <a:r>
              <a:rPr lang="cs-CZ" dirty="0"/>
              <a:t>vystaví dopravce potřebě významných investic</a:t>
            </a:r>
          </a:p>
          <a:p>
            <a:r>
              <a:rPr lang="cs-CZ" dirty="0"/>
              <a:t>Neexistuje plán jak zavést ETCS na nekoridorové tratě a regionální tratě</a:t>
            </a:r>
          </a:p>
          <a:p>
            <a:endParaRPr lang="cs-CZ" dirty="0"/>
          </a:p>
        </p:txBody>
      </p:sp>
      <p:sp>
        <p:nvSpPr>
          <p:cNvPr id="8195" name="Zástupný symbol pro číslo snímku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58D75253-7406-4342-9052-F5B0555AABA0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819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300" dirty="0"/>
              <a:t>ETCS </a:t>
            </a:r>
            <a:r>
              <a:rPr lang="mr-IN" altLang="cs-CZ" sz="3300" dirty="0"/>
              <a:t>–</a:t>
            </a:r>
            <a:r>
              <a:rPr lang="cs-CZ" altLang="cs-CZ" sz="3300" dirty="0"/>
              <a:t> Stav v ČR dnes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68838" y="755036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cs-CZ" sz="54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sym typeface="Segoe UI Emoji" panose="020B0502040204020203" pitchFamily="34" charset="0"/>
              </a:rPr>
              <a:t>👍</a:t>
            </a:r>
            <a:endParaRPr lang="cs-CZ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71355" y="755036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👎</a:t>
            </a:r>
          </a:p>
        </p:txBody>
      </p:sp>
    </p:spTree>
    <p:extLst>
      <p:ext uri="{BB962C8B-B14F-4D97-AF65-F5344CB8AC3E}">
        <p14:creationId xmlns:p14="http://schemas.microsoft.com/office/powerpoint/2010/main" val="407820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6464" y="87475"/>
            <a:ext cx="6082904" cy="548878"/>
          </a:xfrm>
        </p:spPr>
        <p:txBody>
          <a:bodyPr/>
          <a:lstStyle/>
          <a:p>
            <a:r>
              <a:rPr lang="cs-CZ" dirty="0"/>
              <a:t>Implementace ERTMS/ETCS v ČR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29899"/>
            <a:ext cx="7272808" cy="440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0070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946548"/>
            <a:ext cx="8640959" cy="32813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b="1" dirty="0"/>
              <a:t>Národní Implementační Plánu ERTMS/ETCS (NIP, 2017)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rgbClr val="00B050"/>
                </a:solidFill>
              </a:rPr>
              <a:t>Ambiciózní přechod k ETCS na hlavních tratích </a:t>
            </a:r>
            <a:r>
              <a:rPr lang="cs-CZ" sz="1800" dirty="0"/>
              <a:t>založený na: </a:t>
            </a:r>
          </a:p>
          <a:p>
            <a:pPr marL="0" indent="0" algn="just">
              <a:buNone/>
            </a:pPr>
            <a:r>
              <a:rPr lang="cs-CZ" sz="1800" u="sng" dirty="0"/>
              <a:t>Časově nereálném plánu</a:t>
            </a:r>
            <a:r>
              <a:rPr lang="cs-CZ" sz="1800" dirty="0"/>
              <a:t> na vybavování vozidel ETCS (2017 až 2023 – 950 vozidel=135 vozidel ročně, realitou </a:t>
            </a:r>
            <a:r>
              <a:rPr lang="cs-CZ" sz="1800"/>
              <a:t>je </a:t>
            </a:r>
            <a:r>
              <a:rPr lang="cs-CZ" sz="1800" b="1">
                <a:solidFill>
                  <a:srgbClr val="FF0000"/>
                </a:solidFill>
              </a:rPr>
              <a:t>ZPOŽDĚNÍ </a:t>
            </a:r>
            <a:r>
              <a:rPr lang="cs-CZ" sz="1800" b="1" dirty="0">
                <a:solidFill>
                  <a:srgbClr val="FF0000"/>
                </a:solidFill>
              </a:rPr>
              <a:t>k 2019 </a:t>
            </a:r>
            <a:r>
              <a:rPr lang="cs-CZ" sz="1800" b="1">
                <a:solidFill>
                  <a:srgbClr val="FF0000"/>
                </a:solidFill>
              </a:rPr>
              <a:t>– více než 300 </a:t>
            </a:r>
            <a:r>
              <a:rPr lang="cs-CZ" sz="1800" b="1" dirty="0">
                <a:solidFill>
                  <a:srgbClr val="FF0000"/>
                </a:solidFill>
              </a:rPr>
              <a:t>vozidel</a:t>
            </a:r>
          </a:p>
          <a:p>
            <a:pPr algn="just"/>
            <a:r>
              <a:rPr lang="cs-CZ" sz="1800" dirty="0"/>
              <a:t>Výhradní provoz pod ETCS od 1.1.2025:</a:t>
            </a:r>
          </a:p>
          <a:p>
            <a:pPr lvl="1" algn="just"/>
            <a:r>
              <a:rPr lang="cs-CZ" sz="1600" b="1" dirty="0">
                <a:solidFill>
                  <a:srgbClr val="FF0000"/>
                </a:solidFill>
              </a:rPr>
              <a:t>Děčín – Praha - Č. Třebová – Brno – Břeclav</a:t>
            </a:r>
          </a:p>
          <a:p>
            <a:pPr lvl="1" algn="just"/>
            <a:r>
              <a:rPr lang="cs-CZ" sz="1600" b="1" dirty="0">
                <a:solidFill>
                  <a:srgbClr val="FF0000"/>
                </a:solidFill>
              </a:rPr>
              <a:t>Břeclav – Bohumín a Č. Třebová – Přerov</a:t>
            </a:r>
          </a:p>
          <a:p>
            <a:pPr marL="0" indent="-57150" algn="just">
              <a:buNone/>
            </a:pPr>
            <a:r>
              <a:rPr lang="cs-CZ" sz="1800" dirty="0"/>
              <a:t>Žádáme: </a:t>
            </a:r>
            <a:endParaRPr lang="en-GB" sz="1800" dirty="0"/>
          </a:p>
          <a:p>
            <a:pPr marL="228600" algn="just"/>
            <a:r>
              <a:rPr lang="cs-CZ" sz="1800" b="1" dirty="0"/>
              <a:t>Zvýšení anebo zachování bezpečnost provozu</a:t>
            </a:r>
          </a:p>
          <a:p>
            <a:pPr marL="228600" algn="just"/>
            <a:r>
              <a:rPr lang="cs-CZ" sz="1800" dirty="0"/>
              <a:t>zachování kapacity dráhy, moudrost, vidění reality, </a:t>
            </a:r>
            <a:endParaRPr lang="en-GB" sz="1800" dirty="0"/>
          </a:p>
          <a:p>
            <a:pPr marL="228600" algn="just"/>
            <a:r>
              <a:rPr lang="cs-CZ" sz="1800" dirty="0"/>
              <a:t>zachování liberalizace železničního trhu, stejný přístup ke všem dopravcům </a:t>
            </a:r>
            <a:endParaRPr lang="en-GB" sz="1800" dirty="0"/>
          </a:p>
          <a:p>
            <a:pPr marL="228600" algn="just"/>
            <a:r>
              <a:rPr lang="cs-CZ" sz="1800" dirty="0"/>
              <a:t>obdobný</a:t>
            </a:r>
            <a:r>
              <a:rPr lang="en-GB" sz="1800" dirty="0"/>
              <a:t> </a:t>
            </a:r>
            <a:r>
              <a:rPr lang="cs-CZ" sz="1800" dirty="0"/>
              <a:t>postup jako v okolních zemích</a:t>
            </a:r>
          </a:p>
          <a:p>
            <a:pPr marL="0" indent="0" algn="just">
              <a:buNone/>
            </a:pPr>
            <a:endParaRPr lang="cs-CZ" sz="1400" b="1" dirty="0"/>
          </a:p>
          <a:p>
            <a:pPr algn="just"/>
            <a:endParaRPr lang="cs-CZ" sz="1400" b="1" dirty="0"/>
          </a:p>
          <a:p>
            <a:pPr algn="just"/>
            <a:endParaRPr lang="cs-CZ" sz="1400" b="1" dirty="0"/>
          </a:p>
          <a:p>
            <a:pPr algn="just"/>
            <a:endParaRPr lang="cs-CZ" sz="1400" b="1" dirty="0"/>
          </a:p>
          <a:p>
            <a:pPr marL="0" indent="0" algn="just">
              <a:buNone/>
            </a:pPr>
            <a:endParaRPr lang="cs-CZ" sz="1400" b="1" dirty="0"/>
          </a:p>
          <a:p>
            <a:pPr algn="just"/>
            <a:endParaRPr lang="cs-CZ" sz="1400" b="1" dirty="0"/>
          </a:p>
          <a:p>
            <a:pPr algn="just"/>
            <a:endParaRPr lang="cs-CZ" sz="1400" b="1" dirty="0"/>
          </a:p>
          <a:p>
            <a:pPr marL="0" indent="0" algn="just">
              <a:buNone/>
            </a:pPr>
            <a:endParaRPr lang="cs-CZ" sz="10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Přechodová strategie k ETCS v ČR</a:t>
            </a:r>
            <a:endParaRPr lang="cs-CZ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Přechodová strategie k ETCS </a:t>
            </a:r>
            <a:br>
              <a:rPr lang="cs-CZ" dirty="0"/>
            </a:br>
            <a:r>
              <a:rPr lang="cs-CZ" dirty="0"/>
              <a:t>Porovnání požadavků EU a plánů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75397"/>
              </p:ext>
            </p:extLst>
          </p:nvPr>
        </p:nvGraphicFramePr>
        <p:xfrm>
          <a:off x="2" y="926297"/>
          <a:ext cx="9144000" cy="406418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089321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648243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0793126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392189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976103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39795676"/>
                    </a:ext>
                  </a:extLst>
                </a:gridCol>
              </a:tblGrid>
              <a:tr h="338528">
                <a:tc>
                  <a:txBody>
                    <a:bodyPr/>
                    <a:lstStyle/>
                    <a:p>
                      <a:r>
                        <a:rPr lang="cs-CZ" sz="19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ČR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Německo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Rakousko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Nizozemí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9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Španělsko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256585"/>
                  </a:ext>
                </a:extLst>
              </a:tr>
              <a:tr h="3683189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do 2030 (TEN-T)</a:t>
                      </a:r>
                    </a:p>
                    <a:p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2050 (objízdné trasy), zbytek sítě ???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kern="1200" dirty="0">
                        <a:solidFill>
                          <a:srgbClr val="0049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Po vybavení vozidel je výhradní provozu  doporučen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 TEN-T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kern="1200" dirty="0">
                        <a:solidFill>
                          <a:srgbClr val="0049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výhradní provoz bez výjimky </a:t>
                      </a:r>
                      <a:b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 všechny vedlejší tratě a vlečky odříznuty</a:t>
                      </a:r>
                      <a:r>
                        <a:rPr lang="en-GB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kern="1200" dirty="0">
                        <a:solidFill>
                          <a:srgbClr val="0049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ROZPAD</a:t>
                      </a:r>
                      <a:r>
                        <a:rPr lang="cs-CZ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SÍTĚ</a:t>
                      </a:r>
                      <a:endParaRPr lang="cs-CZ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2030 – postupný přechod smíšený provoz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podle vybavení vozidel dopravců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Zahájení výhradního provozu není stanoveno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2030 TEN-T</a:t>
                      </a:r>
                    </a:p>
                    <a:p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2032 – obchvat Vídně</a:t>
                      </a:r>
                    </a:p>
                    <a:p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Odstranění národního sytému a zahájení výhradního provozu není stanoveno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2040 </a:t>
                      </a:r>
                    </a:p>
                    <a:p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Vybavení 95 % sítě ETCS</a:t>
                      </a:r>
                    </a:p>
                    <a:p>
                      <a:endParaRPr lang="cs-CZ" sz="1800" kern="1200" dirty="0">
                        <a:solidFill>
                          <a:srgbClr val="0049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2040 výhradní provoz ETCS</a:t>
                      </a:r>
                    </a:p>
                    <a:p>
                      <a:endParaRPr lang="cs-CZ" sz="1800" kern="1200" dirty="0">
                        <a:solidFill>
                          <a:srgbClr val="0049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VRT ETCS smíšený provoz</a:t>
                      </a:r>
                    </a:p>
                    <a:p>
                      <a:endParaRPr lang="cs-CZ" sz="1800" kern="1200" dirty="0">
                        <a:solidFill>
                          <a:srgbClr val="0049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kern="1200" dirty="0">
                          <a:solidFill>
                            <a:srgbClr val="004974"/>
                          </a:solidFill>
                          <a:latin typeface="+mn-lt"/>
                          <a:ea typeface="+mn-ea"/>
                          <a:cs typeface="+mn-cs"/>
                        </a:rPr>
                        <a:t>Konvenční tratě –ETCS + národní systém = smíšený provoz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845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719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heme/theme1.xml><?xml version="1.0" encoding="utf-8"?>
<a:theme xmlns:a="http://schemas.openxmlformats.org/drawingml/2006/main" name="AŽD prezentace 16:9 -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kern="1200" cap="none" spc="80" normalizeH="0" baseline="0" noProof="0" dirty="0" smtClean="0">
            <a:ln>
              <a:noFill/>
            </a:ln>
            <a:solidFill>
              <a:srgbClr val="7D9FC8"/>
            </a:solidFill>
            <a:effectLst/>
            <a:uLnTx/>
            <a:uFillTx/>
            <a:latin typeface="Arial Black" pitchFamily="34" charset="0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ŽD Praha prezentace vlastni.potx" id="{8494A2E5-EAE6-4FAC-90BE-EA8EBA0628E6}" vid="{1D02C854-E7A4-436E-9C88-0FE9437EE770}"/>
    </a:ext>
  </a:extLst>
</a:theme>
</file>

<file path=ppt/theme/theme2.xml><?xml version="1.0" encoding="utf-8"?>
<a:theme xmlns:a="http://schemas.openxmlformats.org/drawingml/2006/main" name="AZD_Prezentace (16-9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kern="1200" cap="none" spc="80" normalizeH="0" baseline="0" noProof="0" dirty="0" smtClean="0">
            <a:ln>
              <a:noFill/>
            </a:ln>
            <a:solidFill>
              <a:srgbClr val="7D9FC8"/>
            </a:solidFill>
            <a:effectLst/>
            <a:uLnTx/>
            <a:uFillTx/>
            <a:latin typeface="Arial Black" pitchFamily="34" charset="0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ŽD Praha prezentace vlastni.potx" id="{8494A2E5-EAE6-4FAC-90BE-EA8EBA0628E6}" vid="{C277415A-2E62-4E38-9667-EA7D72E59718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AŽD Praha prezentace vlastni</Template>
  <TotalTime>3303</TotalTime>
  <Words>691</Words>
  <Application>Microsoft Office PowerPoint</Application>
  <PresentationFormat>Předvádění na obrazovce (16:9)</PresentationFormat>
  <Paragraphs>137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AŽD prezentace 16:9 - návrh</vt:lpstr>
      <vt:lpstr>AZD_Prezentace (16-9)</vt:lpstr>
      <vt:lpstr>Národní implementační plán ERTMS a jeho dopady  na regionální dráhy a vlečky</vt:lpstr>
      <vt:lpstr>Mimořádné události  vývoj v roce 2019  porovnání s rokem 2018</vt:lpstr>
      <vt:lpstr>Mimořádné události  vývoj v roce 2019  porovnání s rokem 2018</vt:lpstr>
      <vt:lpstr>Mimořádné události  vývoj v roce 2019  porovnání s rokem 2018</vt:lpstr>
      <vt:lpstr>ETCS a jeho budování</vt:lpstr>
      <vt:lpstr>ETCS – Stav v ČR dnes</vt:lpstr>
      <vt:lpstr>Implementace ERTMS/ETCS v ČR</vt:lpstr>
      <vt:lpstr>Přechodová strategie k ETCS v ČR</vt:lpstr>
      <vt:lpstr>Přechodová strategie k ETCS  Porovnání požadavků EU a plánů</vt:lpstr>
      <vt:lpstr>Dopis náměstka MD Ing. Tomáše Čočka</vt:lpstr>
      <vt:lpstr>Přechodová strategie k ETCS v ČR</vt:lpstr>
      <vt:lpstr>Otázky k implementaci ETCS v ČR</vt:lpstr>
      <vt:lpstr>Vlečky - fakta</vt:lpstr>
      <vt:lpstr>Počet zrušených vleček – vývoj v letech</vt:lpstr>
      <vt:lpstr>Dopravci</vt:lpstr>
      <vt:lpstr>Liberalizace železnice</vt:lpstr>
      <vt:lpstr>ERTMS pohled do budoucnosti „Game Changers ERTMS“</vt:lpstr>
      <vt:lpstr>Priorita: konkurenceschopnost železnice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implementační plán ERTMS a jeho dopady na regionální dráhy a vlečky</dc:title>
  <dc:creator>ACRI - CCS</dc:creator>
  <cp:lastModifiedBy>Vladimír Kampík</cp:lastModifiedBy>
  <cp:revision>83</cp:revision>
  <dcterms:created xsi:type="dcterms:W3CDTF">2019-11-07T23:15:40Z</dcterms:created>
  <dcterms:modified xsi:type="dcterms:W3CDTF">2019-11-11T07:12:43Z</dcterms:modified>
</cp:coreProperties>
</file>