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431" r:id="rId3"/>
    <p:sldId id="458" r:id="rId4"/>
    <p:sldId id="456" r:id="rId5"/>
    <p:sldId id="451" r:id="rId6"/>
    <p:sldId id="460" r:id="rId7"/>
    <p:sldId id="462" r:id="rId8"/>
    <p:sldId id="463" r:id="rId9"/>
    <p:sldId id="464" r:id="rId10"/>
    <p:sldId id="465" r:id="rId11"/>
    <p:sldId id="445" r:id="rId12"/>
  </p:sldIdLst>
  <p:sldSz cx="9144000" cy="6858000" type="screen4x3"/>
  <p:notesSz cx="6805613" cy="99441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ková Eva Mgr." initials="SEM" lastIdx="0" clrIdx="0">
    <p:extLst>
      <p:ext uri="{19B8F6BF-5375-455C-9EA6-DF929625EA0E}">
        <p15:presenceInfo xmlns:p15="http://schemas.microsoft.com/office/powerpoint/2012/main" userId="S-1-5-21-2013546996-1368335440-1734353810-13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00CC"/>
    <a:srgbClr val="FF3300"/>
    <a:srgbClr val="FFCC00"/>
    <a:srgbClr val="33CC33"/>
    <a:srgbClr val="FF0000"/>
    <a:srgbClr val="2E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2782" autoAdjust="0"/>
  </p:normalViewPr>
  <p:slideViewPr>
    <p:cSldViewPr>
      <p:cViewPr varScale="1">
        <p:scale>
          <a:sx n="64" d="100"/>
          <a:sy n="64" d="100"/>
        </p:scale>
        <p:origin x="54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B1FC8-2E21-468C-9C49-00041966FEB1}" type="datetimeFigureOut">
              <a:rPr lang="cs-CZ" smtClean="0"/>
              <a:pPr/>
              <a:t>10.11.2019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F2A34-A2CA-407F-937E-3B71E3FF4F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58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28" y="0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567"/>
            <a:ext cx="5444490" cy="44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957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28" y="9443957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AE2783FE-3897-48BF-A59E-4A1756765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2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9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92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420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482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714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767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dbor_uvod_light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d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21605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404813"/>
            <a:ext cx="5184775" cy="792162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868863"/>
            <a:ext cx="5256213" cy="15843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8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9ED-D6F7-49E3-9E3A-0548F6A71C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968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65938" y="188913"/>
            <a:ext cx="1820862" cy="5937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310188" cy="59372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9286-36B3-4604-9CB1-D6FBF85C9A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152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B7F8-78AA-443D-BA02-5F5F18B47A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276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03350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1275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403350" y="3736975"/>
            <a:ext cx="7283450" cy="238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61AB-FBD7-4FCD-A244-032CDFA44A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029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85A4-C338-4C2B-8FE7-6CF6EEB31E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49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1275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1275" y="3736975"/>
            <a:ext cx="3565525" cy="238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086C-230F-4E03-A0C4-0F703A52A5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884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88AC-1467-4976-9E1C-F04B93A262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307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2168-7312-47E3-BDA6-A022D1F54C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4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E986-79EE-4772-B0AF-64D00F6ED2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22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0543-88AB-49F6-8C0A-F147655C65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06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ED19-5E2F-40C3-8AA7-77DD7D5635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111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5E1C-4736-4C29-99BC-387E58B7BD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145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57D2-746C-46B2-96F5-FB9CCECAD2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100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6B3A-D163-4211-9C91-D9189C3204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246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dbor_interni_light_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83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196975"/>
            <a:ext cx="72834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0" y="6389688"/>
            <a:ext cx="14874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rgbClr val="2E518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9688"/>
            <a:ext cx="3743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rgbClr val="2E518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389688"/>
            <a:ext cx="946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2E518A"/>
                </a:solidFill>
              </a:defRPr>
            </a:lvl1pPr>
          </a:lstStyle>
          <a:p>
            <a:pPr>
              <a:defRPr/>
            </a:pPr>
            <a:fld id="{6FD04623-A403-4F12-BE01-FCD7B22293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872" y="260350"/>
            <a:ext cx="5724128" cy="1079500"/>
          </a:xfrm>
        </p:spPr>
        <p:txBody>
          <a:bodyPr/>
          <a:lstStyle/>
          <a:p>
            <a:pPr eaLnBrk="1" hangingPunct="1"/>
            <a:r>
              <a:rPr lang="cs-CZ" altLang="cs-CZ" sz="1800" dirty="0" smtClean="0">
                <a:latin typeface="Verdana" panose="020B0604030504040204" pitchFamily="34" charset="0"/>
              </a:rPr>
              <a:t>Financování dopravní infrastruktury</a:t>
            </a:r>
            <a:br>
              <a:rPr lang="cs-CZ" altLang="cs-CZ" sz="1800" dirty="0" smtClean="0">
                <a:latin typeface="Verdana" panose="020B0604030504040204" pitchFamily="34" charset="0"/>
              </a:rPr>
            </a:br>
            <a:endParaRPr lang="cs-CZ" altLang="cs-CZ" sz="1800" dirty="0" smtClean="0">
              <a:latin typeface="Verdana" panose="020B0604030504040204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75856" y="5157192"/>
            <a:ext cx="5760764" cy="22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cs-CZ" altLang="cs-CZ" b="1" dirty="0" smtClean="0">
                <a:solidFill>
                  <a:srgbClr val="0000FF"/>
                </a:solidFill>
              </a:rPr>
              <a:t>Finanční prostředky </a:t>
            </a:r>
            <a:r>
              <a:rPr lang="cs-CZ" altLang="cs-CZ" b="1" dirty="0" smtClean="0">
                <a:solidFill>
                  <a:srgbClr val="0000FF"/>
                </a:solidFill>
              </a:rPr>
              <a:t>EU pro českou železnici</a:t>
            </a:r>
            <a:endParaRPr lang="cs-CZ" altLang="cs-CZ" b="1" dirty="0" smtClean="0">
              <a:solidFill>
                <a:srgbClr val="FF9900"/>
              </a:solidFill>
            </a:endParaRPr>
          </a:p>
          <a:p>
            <a:pPr eaLnBrk="1" hangingPunct="1">
              <a:buNone/>
            </a:pPr>
            <a:r>
              <a:rPr lang="cs-CZ" altLang="cs-CZ" sz="1100" b="1" dirty="0" smtClean="0">
                <a:solidFill>
                  <a:srgbClr val="FF3300"/>
                </a:solidFill>
              </a:rPr>
              <a:t/>
            </a:r>
            <a:br>
              <a:rPr lang="cs-CZ" altLang="cs-CZ" sz="1100" b="1" dirty="0" smtClean="0">
                <a:solidFill>
                  <a:srgbClr val="FF3300"/>
                </a:solidFill>
              </a:rPr>
            </a:br>
            <a:r>
              <a:rPr lang="cs-CZ" altLang="cs-CZ" sz="1800" b="1" dirty="0" smtClean="0">
                <a:solidFill>
                  <a:srgbClr val="262673"/>
                </a:solidFill>
              </a:rPr>
              <a:t/>
            </a:r>
            <a:br>
              <a:rPr lang="cs-CZ" altLang="cs-CZ" sz="1800" b="1" dirty="0" smtClean="0">
                <a:solidFill>
                  <a:srgbClr val="262673"/>
                </a:solidFill>
              </a:rPr>
            </a:br>
            <a:endParaRPr lang="cs-CZ" altLang="cs-CZ" sz="1800" dirty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>
              <a:solidFill>
                <a:srgbClr val="262673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215969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vývoj v oblasti zajištění výkonů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84784"/>
            <a:ext cx="7427168" cy="3966419"/>
          </a:xfrm>
        </p:spPr>
        <p:txBody>
          <a:bodyPr/>
          <a:lstStyle/>
          <a:p>
            <a:pPr marL="0" indent="0">
              <a:buNone/>
            </a:pPr>
            <a:r>
              <a:rPr lang="cs-CZ" sz="1725" dirty="0">
                <a:solidFill>
                  <a:srgbClr val="002060"/>
                </a:solidFill>
              </a:rPr>
              <a:t>Dopravní výkony  na ostatních </a:t>
            </a:r>
            <a:r>
              <a:rPr lang="cs-CZ" sz="1725" b="1" dirty="0">
                <a:solidFill>
                  <a:srgbClr val="C00000"/>
                </a:solidFill>
              </a:rPr>
              <a:t>18 linkách </a:t>
            </a:r>
            <a:r>
              <a:rPr lang="cs-CZ" sz="1725" dirty="0">
                <a:solidFill>
                  <a:srgbClr val="002060"/>
                </a:solidFill>
              </a:rPr>
              <a:t>v objednávce </a:t>
            </a:r>
            <a:r>
              <a:rPr lang="cs-CZ" sz="1725" dirty="0">
                <a:solidFill>
                  <a:srgbClr val="002060"/>
                </a:solidFill>
              </a:rPr>
              <a:t>Ministerstva </a:t>
            </a:r>
            <a:r>
              <a:rPr lang="cs-CZ" sz="1725" dirty="0">
                <a:solidFill>
                  <a:srgbClr val="002060"/>
                </a:solidFill>
              </a:rPr>
              <a:t>dopravy </a:t>
            </a:r>
            <a:r>
              <a:rPr lang="cs-CZ" sz="1725" dirty="0">
                <a:solidFill>
                  <a:srgbClr val="002060"/>
                </a:solidFill>
              </a:rPr>
              <a:t>budou sjednány </a:t>
            </a:r>
            <a:r>
              <a:rPr lang="cs-CZ" sz="1725" b="1" dirty="0">
                <a:solidFill>
                  <a:srgbClr val="C00000"/>
                </a:solidFill>
              </a:rPr>
              <a:t>přímým zadáním </a:t>
            </a:r>
            <a:r>
              <a:rPr lang="cs-CZ" sz="1725" dirty="0">
                <a:solidFill>
                  <a:srgbClr val="002060"/>
                </a:solidFill>
              </a:rPr>
              <a:t>s dopravcem </a:t>
            </a:r>
            <a:r>
              <a:rPr lang="cs-CZ" sz="1725" b="1" dirty="0">
                <a:solidFill>
                  <a:srgbClr val="0070C0"/>
                </a:solidFill>
              </a:rPr>
              <a:t>České dráhy, </a:t>
            </a:r>
            <a:r>
              <a:rPr lang="cs-CZ" sz="1725" b="1" dirty="0">
                <a:solidFill>
                  <a:srgbClr val="0070C0"/>
                </a:solidFill>
              </a:rPr>
              <a:t>a.s</a:t>
            </a:r>
            <a:r>
              <a:rPr lang="cs-CZ" sz="1725" b="1" dirty="0">
                <a:solidFill>
                  <a:srgbClr val="0070C0"/>
                </a:solidFill>
              </a:rPr>
              <a:t>. </a:t>
            </a:r>
            <a:endParaRPr lang="cs-CZ" sz="1725" dirty="0">
              <a:solidFill>
                <a:srgbClr val="002060"/>
              </a:solidFill>
            </a:endParaRPr>
          </a:p>
          <a:p>
            <a:pPr marL="0" indent="0">
              <a:spcBef>
                <a:spcPts val="1350"/>
              </a:spcBef>
              <a:buNone/>
            </a:pPr>
            <a:r>
              <a:rPr lang="cs-CZ" sz="1800" dirty="0">
                <a:solidFill>
                  <a:srgbClr val="002060"/>
                </a:solidFill>
              </a:rPr>
              <a:t>Aktuálně je dokončován proces uzavření smlouvy, ke sjednání dojde pravděpodobně ještě v listopadu.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cs-CZ" sz="1800" dirty="0">
                <a:solidFill>
                  <a:srgbClr val="002060"/>
                </a:solidFill>
              </a:rPr>
              <a:t>V rámci </a:t>
            </a:r>
            <a:r>
              <a:rPr lang="cs-CZ" sz="1725" dirty="0">
                <a:solidFill>
                  <a:srgbClr val="002060"/>
                </a:solidFill>
              </a:rPr>
              <a:t>smlouvy bude řešena i </a:t>
            </a:r>
            <a:r>
              <a:rPr lang="cs-CZ" sz="1725" b="1" dirty="0">
                <a:solidFill>
                  <a:srgbClr val="0070C0"/>
                </a:solidFill>
              </a:rPr>
              <a:t>obnova vozidel</a:t>
            </a:r>
            <a:r>
              <a:rPr lang="cs-CZ" sz="1725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75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125538"/>
            <a:ext cx="7139136" cy="863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4400" dirty="0" smtClean="0">
                <a:solidFill>
                  <a:srgbClr val="0000FF"/>
                </a:solidFill>
              </a:rPr>
              <a:t>Děkuji za pozornost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59338" y="5661248"/>
            <a:ext cx="396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60000"/>
              <a:buFontTx/>
              <a:buNone/>
            </a:pPr>
            <a:r>
              <a:rPr lang="cs-CZ" altLang="cs-CZ" sz="2400" b="1">
                <a:solidFill>
                  <a:srgbClr val="2E518A"/>
                </a:solidFill>
              </a:rPr>
              <a:t>Ministerstvo dopravy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042988" y="5805711"/>
            <a:ext cx="3635375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49" name="Picture 5" descr="logo-MD_big_d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06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042482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8434"/>
            <a:ext cx="8028383" cy="33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1"/>
          <p:cNvSpPr>
            <a:spLocks noGrp="1"/>
          </p:cNvSpPr>
          <p:nvPr>
            <p:ph sz="half" idx="1"/>
          </p:nvPr>
        </p:nvSpPr>
        <p:spPr>
          <a:xfrm>
            <a:off x="1259632" y="1124744"/>
            <a:ext cx="7848872" cy="492918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1500" dirty="0"/>
              <a:t>Od vstupu ČR v květnu </a:t>
            </a:r>
            <a:r>
              <a:rPr lang="cs-CZ" sz="1500" dirty="0" smtClean="0"/>
              <a:t>2004 </a:t>
            </a:r>
            <a:r>
              <a:rPr lang="cs-CZ" sz="1500" dirty="0"/>
              <a:t>získala Česká republika právo čerpat ze strukturálních fondů. EU prostředky na dopravní projekty byly / jsou čerpány z </a:t>
            </a:r>
            <a:r>
              <a:rPr lang="cs-CZ" sz="1500" dirty="0" smtClean="0"/>
              <a:t>několika programů: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5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500" dirty="0"/>
              <a:t>OP Infrastruktura (2004-2006). </a:t>
            </a:r>
            <a:r>
              <a:rPr lang="cs-CZ" sz="1500" dirty="0" smtClean="0"/>
              <a:t>Alokace </a:t>
            </a:r>
            <a:r>
              <a:rPr lang="cs-CZ" sz="1500" dirty="0"/>
              <a:t>programu byla ve výši 100 356 971 EUR. Dočerpáno do 100</a:t>
            </a:r>
            <a:r>
              <a:rPr lang="cs-CZ" sz="1500" dirty="0" smtClean="0"/>
              <a:t>%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15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500" dirty="0"/>
              <a:t>OP Doprava (2007-2013). Alokace programu byla ve výši 5 821 490 363 EUR. Dočerpáno do 100</a:t>
            </a:r>
            <a:r>
              <a:rPr lang="cs-CZ" sz="1500" dirty="0" smtClean="0"/>
              <a:t>%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15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1500" dirty="0"/>
              <a:t>OP Doprava (2014-2020). Alokace programu je ve výši 4 559 769 999 EUR. V současné době je čerpání programu ve výši </a:t>
            </a:r>
            <a:r>
              <a:rPr lang="cs-CZ" sz="1500" dirty="0" smtClean="0"/>
              <a:t>cca 35,9 %, což </a:t>
            </a:r>
            <a:r>
              <a:rPr lang="cs-CZ" sz="1500" dirty="0"/>
              <a:t>představují finanční prostředky, v žádostech o průběžnou platbu odeslaných </a:t>
            </a:r>
            <a:r>
              <a:rPr lang="cs-CZ" sz="1500" dirty="0" smtClean="0"/>
              <a:t>EK.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15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500" dirty="0" smtClean="0"/>
              <a:t>CEF - celkově </a:t>
            </a:r>
            <a:r>
              <a:rPr lang="cs-CZ" sz="1500" dirty="0"/>
              <a:t>bylo pro ČR v předchozích letech vyhrazeno k čerpání 1,117 mld. EUR. </a:t>
            </a:r>
            <a:r>
              <a:rPr lang="cs-CZ" sz="1500" dirty="0" smtClean="0"/>
              <a:t>Celková </a:t>
            </a:r>
            <a:r>
              <a:rPr lang="cs-CZ" sz="1500" dirty="0"/>
              <a:t>částka je v současné době smluvně </a:t>
            </a:r>
            <a:r>
              <a:rPr lang="cs-CZ" sz="1500" dirty="0" smtClean="0"/>
              <a:t>zavázána.</a:t>
            </a:r>
          </a:p>
          <a:p>
            <a:pPr marL="0" indent="0" algn="just">
              <a:buNone/>
            </a:pPr>
            <a:endParaRPr lang="cs-CZ" sz="1500" dirty="0" smtClean="0"/>
          </a:p>
        </p:txBody>
      </p:sp>
      <p:sp>
        <p:nvSpPr>
          <p:cNvPr id="5122" name="Rectangle 273"/>
          <p:cNvSpPr>
            <a:spLocks noGrp="1" noChangeArrowheads="1"/>
          </p:cNvSpPr>
          <p:nvPr>
            <p:ph type="title"/>
          </p:nvPr>
        </p:nvSpPr>
        <p:spPr>
          <a:xfrm>
            <a:off x="1403648" y="188913"/>
            <a:ext cx="6851104" cy="719137"/>
          </a:xfrm>
        </p:spPr>
        <p:txBody>
          <a:bodyPr/>
          <a:lstStyle/>
          <a:p>
            <a:r>
              <a:rPr lang="cs-CZ" altLang="cs-CZ" sz="2000" dirty="0"/>
              <a:t>Č</a:t>
            </a:r>
            <a:r>
              <a:rPr lang="cs-CZ" altLang="cs-CZ" sz="2000" dirty="0" smtClean="0"/>
              <a:t>erpání </a:t>
            </a:r>
            <a:r>
              <a:rPr lang="cs-CZ" altLang="cs-CZ" sz="2000" dirty="0"/>
              <a:t>prostředků EU v </a:t>
            </a:r>
            <a:r>
              <a:rPr lang="cs-CZ" altLang="cs-CZ" sz="2000" dirty="0" smtClean="0"/>
              <a:t>oblasti dopravy</a:t>
            </a:r>
            <a:endParaRPr lang="cs-CZ" altLang="cs-CZ" sz="20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1"/>
          <p:cNvSpPr>
            <a:spLocks noGrp="1"/>
          </p:cNvSpPr>
          <p:nvPr>
            <p:ph sz="half" idx="1"/>
          </p:nvPr>
        </p:nvSpPr>
        <p:spPr>
          <a:xfrm>
            <a:off x="1403648" y="1124744"/>
            <a:ext cx="7488832" cy="492918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OPD byl </a:t>
            </a:r>
            <a:r>
              <a:rPr lang="cs-CZ" sz="1600" dirty="0"/>
              <a:t>s alokací cca 151,1 mld. Kč největší OP ze všech realizovaných OP. Jeho alokace </a:t>
            </a:r>
            <a:r>
              <a:rPr lang="cs-CZ" sz="1600" dirty="0" smtClean="0"/>
              <a:t>tvořila </a:t>
            </a:r>
            <a:r>
              <a:rPr lang="cs-CZ" sz="1600" dirty="0"/>
              <a:t>22,1 % alokace celého období 2007 – 2013. </a:t>
            </a:r>
            <a:r>
              <a:rPr lang="cs-CZ" sz="1600" dirty="0" smtClean="0"/>
              <a:t>OPD </a:t>
            </a:r>
            <a:r>
              <a:rPr lang="cs-CZ" sz="1600" dirty="0"/>
              <a:t>v programovém období 2007 – 2013 se stal jedním z </a:t>
            </a:r>
            <a:r>
              <a:rPr lang="cs-CZ" sz="1600" dirty="0" smtClean="0"/>
              <a:t>nejrychleji uzavřených a nejúspěšnějších </a:t>
            </a:r>
            <a:r>
              <a:rPr lang="cs-CZ" sz="1600" dirty="0"/>
              <a:t>OP, kterému se podařilo vyčerpat 100% přidělené </a:t>
            </a:r>
            <a:r>
              <a:rPr lang="cs-CZ" sz="1600" dirty="0" smtClean="0"/>
              <a:t>alokace EU prostředků.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Železniční </a:t>
            </a:r>
            <a:r>
              <a:rPr lang="cs-CZ" sz="1600" dirty="0"/>
              <a:t>dopravy se týkala </a:t>
            </a:r>
            <a:r>
              <a:rPr lang="cs-CZ" sz="1600" dirty="0" smtClean="0"/>
              <a:t>PO1 - celková </a:t>
            </a:r>
            <a:r>
              <a:rPr lang="cs-CZ" sz="1600" dirty="0"/>
              <a:t>alokace </a:t>
            </a:r>
            <a:r>
              <a:rPr lang="cs-CZ" sz="1600" dirty="0" smtClean="0"/>
              <a:t>ve </a:t>
            </a:r>
            <a:r>
              <a:rPr lang="cs-CZ" sz="1600" dirty="0"/>
              <a:t>výši 2,2 mld. € (52,8 mld. Kč.) </a:t>
            </a:r>
            <a:r>
              <a:rPr lang="cs-CZ" sz="1600" dirty="0" smtClean="0"/>
              <a:t>V </a:t>
            </a:r>
            <a:r>
              <a:rPr lang="cs-CZ" sz="1600" dirty="0"/>
              <a:t>rámci PO1 byly podporovány tyto oblasti</a:t>
            </a:r>
            <a:r>
              <a:rPr lang="cs-CZ" sz="1600" dirty="0" smtClean="0"/>
              <a:t>:</a:t>
            </a:r>
          </a:p>
          <a:p>
            <a:pPr marL="0" indent="0" algn="just">
              <a:buNone/>
            </a:pPr>
            <a:endParaRPr lang="cs-CZ" sz="1600" dirty="0" smtClean="0"/>
          </a:p>
          <a:p>
            <a:pPr lvl="2" algn="just">
              <a:buFont typeface="+mj-lt"/>
              <a:buAutoNum type="arabicPeriod"/>
            </a:pPr>
            <a:r>
              <a:rPr lang="cs-CZ" sz="1400" dirty="0" smtClean="0"/>
              <a:t>Modernizace </a:t>
            </a:r>
            <a:r>
              <a:rPr lang="cs-CZ" sz="1400" dirty="0"/>
              <a:t>a rozvoj železničních tratí </a:t>
            </a:r>
            <a:r>
              <a:rPr lang="cs-CZ" sz="1400" dirty="0" err="1"/>
              <a:t>sitě</a:t>
            </a:r>
            <a:r>
              <a:rPr lang="cs-CZ" sz="1400" dirty="0"/>
              <a:t> TEN-T včetně železničních uzlů</a:t>
            </a:r>
          </a:p>
          <a:p>
            <a:pPr lvl="2" algn="just">
              <a:buFont typeface="+mj-lt"/>
              <a:buAutoNum type="arabicPeriod"/>
            </a:pPr>
            <a:r>
              <a:rPr lang="cs-CZ" sz="1400" dirty="0"/>
              <a:t>Zajištění interoperability na stávajících železničních tratích, zajištění souladu s TSI a rozvoj telematických systémů</a:t>
            </a:r>
          </a:p>
          <a:p>
            <a:pPr lvl="2" algn="just">
              <a:buFont typeface="+mj-lt"/>
              <a:buAutoNum type="arabicPeriod"/>
            </a:pPr>
            <a:r>
              <a:rPr lang="cs-CZ" sz="1400" dirty="0"/>
              <a:t>Pořízení a modernizace železničních kolejových vozidel pro rychlé spojení mezi městy a regiony </a:t>
            </a:r>
            <a:r>
              <a:rPr lang="cs-CZ" sz="1400" dirty="0" smtClean="0"/>
              <a:t>ČR</a:t>
            </a:r>
          </a:p>
          <a:p>
            <a:pPr marL="914400" lvl="2" indent="0" algn="just">
              <a:buNone/>
            </a:pPr>
            <a:endParaRPr lang="cs-CZ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a dále PO3 Modernizace </a:t>
            </a:r>
            <a:r>
              <a:rPr lang="cs-CZ" sz="1600" dirty="0"/>
              <a:t>železniční sítě mimo síť </a:t>
            </a:r>
            <a:r>
              <a:rPr lang="cs-CZ" sz="1600" dirty="0" smtClean="0"/>
              <a:t>TEN-T - celková </a:t>
            </a:r>
            <a:r>
              <a:rPr lang="cs-CZ" sz="1600" dirty="0"/>
              <a:t>alokace </a:t>
            </a:r>
            <a:r>
              <a:rPr lang="cs-CZ" sz="1600" dirty="0" smtClean="0"/>
              <a:t>ve </a:t>
            </a:r>
            <a:r>
              <a:rPr lang="cs-CZ" sz="1600" dirty="0"/>
              <a:t>výši 613,4 mil. € (15,8 mld. Kč</a:t>
            </a:r>
            <a:r>
              <a:rPr lang="cs-CZ" sz="1600" dirty="0" smtClean="0"/>
              <a:t>.)</a:t>
            </a:r>
            <a:endParaRPr lang="cs-CZ" sz="16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sz="1600" i="1" dirty="0"/>
          </a:p>
        </p:txBody>
      </p:sp>
      <p:sp>
        <p:nvSpPr>
          <p:cNvPr id="5122" name="Rectangle 273"/>
          <p:cNvSpPr>
            <a:spLocks noGrp="1" noChangeArrowheads="1"/>
          </p:cNvSpPr>
          <p:nvPr>
            <p:ph type="title"/>
          </p:nvPr>
        </p:nvSpPr>
        <p:spPr>
          <a:xfrm>
            <a:off x="1403648" y="188913"/>
            <a:ext cx="6851104" cy="719137"/>
          </a:xfrm>
        </p:spPr>
        <p:txBody>
          <a:bodyPr/>
          <a:lstStyle/>
          <a:p>
            <a:r>
              <a:rPr lang="cs-CZ" altLang="cs-CZ" sz="2000" dirty="0" smtClean="0"/>
              <a:t>OPD </a:t>
            </a:r>
            <a:r>
              <a:rPr lang="cs-CZ" altLang="cs-CZ" sz="2000" dirty="0"/>
              <a:t>– programové období 2007-2013</a:t>
            </a:r>
            <a:endParaRPr lang="cs-CZ" altLang="cs-CZ" sz="20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3"/>
          <p:cNvSpPr>
            <a:spLocks noGrp="1" noChangeArrowheads="1"/>
          </p:cNvSpPr>
          <p:nvPr>
            <p:ph type="title"/>
          </p:nvPr>
        </p:nvSpPr>
        <p:spPr>
          <a:xfrm>
            <a:off x="1403648" y="188913"/>
            <a:ext cx="6851104" cy="719137"/>
          </a:xfrm>
        </p:spPr>
        <p:txBody>
          <a:bodyPr/>
          <a:lstStyle/>
          <a:p>
            <a:r>
              <a:rPr lang="cs-CZ" altLang="cs-CZ" sz="2000" dirty="0" smtClean="0"/>
              <a:t>OPD </a:t>
            </a:r>
            <a:r>
              <a:rPr lang="cs-CZ" altLang="cs-CZ" sz="2000" dirty="0"/>
              <a:t>– programové období </a:t>
            </a:r>
            <a:r>
              <a:rPr lang="cs-CZ" altLang="cs-CZ" sz="2000" dirty="0" smtClean="0"/>
              <a:t>2014-2020</a:t>
            </a:r>
            <a:endParaRPr lang="cs-CZ" altLang="cs-CZ" sz="2000" dirty="0" smtClean="0">
              <a:latin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7633146" cy="492918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Železniční dopravy </a:t>
            </a:r>
            <a:r>
              <a:rPr lang="cs-CZ" sz="1600" dirty="0"/>
              <a:t>se týká PO1 (Infrastruktura pro železniční a další udržitelnou dopravu) resp. PO1 - SC </a:t>
            </a:r>
            <a:r>
              <a:rPr lang="cs-CZ" sz="1600" dirty="0" smtClean="0"/>
              <a:t>1.1 </a:t>
            </a:r>
            <a:r>
              <a:rPr lang="cs-CZ" sz="1600" dirty="0"/>
              <a:t>(Zlepšení infrastruktury pro vyšší konkurenceschopnost a větší využití železniční dopravy) dále pak </a:t>
            </a:r>
            <a:r>
              <a:rPr lang="cs-CZ" sz="1600" dirty="0" smtClean="0"/>
              <a:t>PO1 - SC </a:t>
            </a:r>
            <a:r>
              <a:rPr lang="cs-CZ" sz="1600" dirty="0"/>
              <a:t>1.5 (Vytvoření podmínek pro širší využití železniční a vodní dopravy prostřednictvím modernizace dopravního </a:t>
            </a:r>
            <a:r>
              <a:rPr lang="cs-CZ" sz="1600" dirty="0" smtClean="0"/>
              <a:t>parku)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Celková </a:t>
            </a:r>
            <a:r>
              <a:rPr lang="cs-CZ" sz="1600" dirty="0"/>
              <a:t>alokace SC 1.1  je pro programové období 2014 – 2020 ve výši </a:t>
            </a:r>
            <a:r>
              <a:rPr lang="cs-CZ" sz="1600" dirty="0" smtClean="0"/>
              <a:t>1,4 mld. € </a:t>
            </a:r>
            <a:r>
              <a:rPr lang="cs-CZ" sz="1600" dirty="0"/>
              <a:t>(</a:t>
            </a:r>
            <a:r>
              <a:rPr lang="cs-CZ" sz="1600" dirty="0" smtClean="0"/>
              <a:t>36,7 mld. Kč</a:t>
            </a:r>
            <a:r>
              <a:rPr lang="cs-CZ" sz="1600" dirty="0"/>
              <a:t>.) tato částka představuje cca </a:t>
            </a:r>
            <a:r>
              <a:rPr lang="cs-CZ" sz="1600" dirty="0" smtClean="0"/>
              <a:t>31 </a:t>
            </a:r>
            <a:r>
              <a:rPr lang="cs-CZ" sz="1600" dirty="0"/>
              <a:t>% celkové alokace OPD2. </a:t>
            </a:r>
            <a:endParaRPr lang="cs-CZ" sz="16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cs-CZ" sz="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Celková alokace SC </a:t>
            </a:r>
            <a:r>
              <a:rPr lang="cs-CZ" sz="1600" dirty="0" smtClean="0"/>
              <a:t>1.5  </a:t>
            </a:r>
            <a:r>
              <a:rPr lang="cs-CZ" sz="1600" dirty="0"/>
              <a:t>je pro programové období 2014 – 2020 ve výši </a:t>
            </a:r>
            <a:r>
              <a:rPr lang="cs-CZ" sz="1600" dirty="0" smtClean="0"/>
              <a:t>301,9 mil.€ (7,7 mld. Kč</a:t>
            </a:r>
            <a:r>
              <a:rPr lang="cs-CZ" sz="1600" dirty="0"/>
              <a:t>.) tato částka představuje cca 7</a:t>
            </a:r>
            <a:r>
              <a:rPr lang="cs-CZ" sz="1600" dirty="0" smtClean="0"/>
              <a:t> </a:t>
            </a:r>
            <a:r>
              <a:rPr lang="cs-CZ" sz="1600" dirty="0"/>
              <a:t>% celkové alokace OPD2. </a:t>
            </a:r>
            <a:r>
              <a:rPr lang="cs-CZ" sz="1600" dirty="0" smtClean="0"/>
              <a:t>V rámci tohoto SC jsou realizovány programy 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pPr marL="1257300" lvl="2" indent="-342900" algn="just">
              <a:buFont typeface="+mj-lt"/>
              <a:buAutoNum type="arabicPeriod"/>
            </a:pPr>
            <a:r>
              <a:rPr lang="cs-CZ" sz="1600" dirty="0" smtClean="0"/>
              <a:t>Interoperabilita </a:t>
            </a:r>
            <a:r>
              <a:rPr lang="cs-CZ" sz="1600" dirty="0"/>
              <a:t>v železniční </a:t>
            </a:r>
            <a:r>
              <a:rPr lang="cs-CZ" sz="1600" dirty="0" smtClean="0"/>
              <a:t>dopravě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cs-CZ" sz="1600" dirty="0"/>
              <a:t>Pořízení a modernizace železničních kolejových vozidel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7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3"/>
          <p:cNvSpPr>
            <a:spLocks noGrp="1" noChangeArrowheads="1"/>
          </p:cNvSpPr>
          <p:nvPr>
            <p:ph type="title"/>
          </p:nvPr>
        </p:nvSpPr>
        <p:spPr>
          <a:xfrm>
            <a:off x="1403648" y="188913"/>
            <a:ext cx="6851104" cy="719137"/>
          </a:xfrm>
        </p:spPr>
        <p:txBody>
          <a:bodyPr/>
          <a:lstStyle/>
          <a:p>
            <a:r>
              <a:rPr lang="cs-CZ" altLang="cs-CZ" sz="2000" dirty="0" smtClean="0"/>
              <a:t>OPD </a:t>
            </a:r>
            <a:r>
              <a:rPr lang="cs-CZ" altLang="cs-CZ" sz="2000" dirty="0"/>
              <a:t>– programové období </a:t>
            </a:r>
            <a:r>
              <a:rPr lang="cs-CZ" altLang="cs-CZ" sz="2000" dirty="0" smtClean="0"/>
              <a:t>2014-2020</a:t>
            </a:r>
            <a:endParaRPr lang="cs-CZ" altLang="cs-CZ" sz="2000" dirty="0" smtClean="0">
              <a:latin typeface="Verdan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547664" y="4692199"/>
            <a:ext cx="62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cs-CZ" sz="800" i="1" dirty="0"/>
              <a:t>Zdroj: MF ČR, Stav ke dni: 31. 10. 2019. pozn. 1 OPD/CELKEM = jedná se o podíl OPD na celkovém objemu dané kategorie všech ESIF.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11080"/>
              </p:ext>
            </p:extLst>
          </p:nvPr>
        </p:nvGraphicFramePr>
        <p:xfrm>
          <a:off x="2051720" y="1120324"/>
          <a:ext cx="5616623" cy="3571875"/>
        </p:xfrm>
        <a:graphic>
          <a:graphicData uri="http://schemas.openxmlformats.org/drawingml/2006/table">
            <a:tbl>
              <a:tblPr/>
              <a:tblGrid>
                <a:gridCol w="949404">
                  <a:extLst>
                    <a:ext uri="{9D8B030D-6E8A-4147-A177-3AD203B41FA5}">
                      <a16:colId xmlns:a16="http://schemas.microsoft.com/office/drawing/2014/main" val="3046224943"/>
                    </a:ext>
                  </a:extLst>
                </a:gridCol>
                <a:gridCol w="649448">
                  <a:extLst>
                    <a:ext uri="{9D8B030D-6E8A-4147-A177-3AD203B41FA5}">
                      <a16:colId xmlns:a16="http://schemas.microsoft.com/office/drawing/2014/main" val="1427185831"/>
                    </a:ext>
                  </a:extLst>
                </a:gridCol>
                <a:gridCol w="921428">
                  <a:extLst>
                    <a:ext uri="{9D8B030D-6E8A-4147-A177-3AD203B41FA5}">
                      <a16:colId xmlns:a16="http://schemas.microsoft.com/office/drawing/2014/main" val="202485072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70978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6382974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32456097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4017688590"/>
                    </a:ext>
                  </a:extLst>
                </a:gridCol>
              </a:tblGrid>
              <a:tr h="714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(ŘO)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9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0" u="none" strike="noStrike" dirty="0">
                          <a:effectLst/>
                          <a:latin typeface="Calibri" panose="020F0502020204030204" pitchFamily="34" charset="0"/>
                        </a:rPr>
                        <a:t>Fond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effectLst/>
                          <a:latin typeface="Calibri" panose="020F0502020204030204" pitchFamily="34" charset="0"/>
                        </a:rPr>
                        <a:t>Hlavní alokace (HA)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effectLst/>
                          <a:latin typeface="Calibri" panose="020F0502020204030204" pitchFamily="34" charset="0"/>
                        </a:rPr>
                        <a:t>Souhrnné žádosti od řídicích orgánů (</a:t>
                      </a:r>
                      <a:r>
                        <a:rPr lang="cs-CZ" sz="9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schválené)1</a:t>
                      </a:r>
                      <a:endParaRPr lang="cs-CZ" sz="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Žádosti o platbu do EK zohledňující uzavírání účtů</a:t>
                      </a:r>
                      <a:endParaRPr lang="cs-CZ" sz="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01174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effectLst/>
                          <a:latin typeface="Calibri" panose="020F0502020204030204" pitchFamily="34" charset="0"/>
                        </a:rPr>
                        <a:t>CZK (podíl EU)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effectLst/>
                          <a:latin typeface="Calibri" panose="020F0502020204030204" pitchFamily="34" charset="0"/>
                        </a:rPr>
                        <a:t>CZK (podíl EU)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4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PIK (MPO)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99 477 631 775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28 044 052 364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20 159 858 040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127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VVV (MŠMT)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EFRR+ESF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67 208 980 447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22 749 032 880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21 814 886 551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34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Z (MPSV)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(+YEI)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52 357 345 207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24 679 517 828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23 250 262 537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055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D (MD)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EFRR+FS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110 967 795 291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43 523 222 797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41 200 479 412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869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ŽP (MŽP)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EFRR+FS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67 665 314 703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21 708 246 306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22 863 514 056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0039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IROP (MMR)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115 577 987 588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39 094 422 578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39 038 373 153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531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PPR (HMP)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EFRR+ESF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4 895 369 734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1 348 756 421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1 212 552 520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540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TP (MMR)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5 445 488 254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2 559 348 336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2 364 471 604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31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R (MZe)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754 248 589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222 568 575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218 199 006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6396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(bez PRV)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524 350 161 589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183 929 168 085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172 122 596 879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1104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OPD/CELKEM (bez PRV)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901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PRV (MZe)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EZFRV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56 386 980 453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33 575 268 727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33 575 268 727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108593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(včetně PRV)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580 737 142 042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217 504 436 813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205 697 865 606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19689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OPD/CELKEM (včetně PRV)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84671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403648" y="904880"/>
            <a:ext cx="62160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cs-CZ" sz="800" i="1" dirty="0" smtClean="0"/>
              <a:t>Tabulka č. </a:t>
            </a:r>
            <a:r>
              <a:rPr lang="cs-CZ" sz="800" i="1" dirty="0"/>
              <a:t>1 - Kumulativní čerpání programového období 2014-2020 od počátku období k 31.10. 2019 </a:t>
            </a:r>
          </a:p>
        </p:txBody>
      </p:sp>
    </p:spTree>
    <p:extLst>
      <p:ext uri="{BB962C8B-B14F-4D97-AF65-F5344CB8AC3E}">
        <p14:creationId xmlns:p14="http://schemas.microsoft.com/office/powerpoint/2010/main" val="5553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669410"/>
          </a:xfrm>
        </p:spPr>
        <p:txBody>
          <a:bodyPr/>
          <a:lstStyle/>
          <a:p>
            <a:r>
              <a:rPr lang="cs-CZ" sz="2000" dirty="0"/>
              <a:t>OPD 2021 – 2027 (OPD3)</a:t>
            </a:r>
            <a:br>
              <a:rPr lang="cs-CZ" sz="2000" dirty="0"/>
            </a:br>
            <a:r>
              <a:rPr lang="cs-CZ" sz="2000" dirty="0"/>
              <a:t>- zaměření podpory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15616" y="1160524"/>
            <a:ext cx="78451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 OPD3 se předpokládá značná návaznost na OPD2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</a:rPr>
              <a:t>Zaměření podpory zůstává podobné – jádrem intervencí bude výstavba a modernizace páteřní železniční a silniční sítě (úseky Ten-T a úseky na TEN-T navazující)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Doplňkem poté budou intervence v oblasti alternativních paliv (</a:t>
            </a:r>
            <a:r>
              <a:rPr lang="cs-CZ" dirty="0" err="1">
                <a:solidFill>
                  <a:prstClr val="black"/>
                </a:solidFill>
              </a:rPr>
              <a:t>elektromobilita</a:t>
            </a:r>
            <a:r>
              <a:rPr lang="cs-CZ" dirty="0">
                <a:solidFill>
                  <a:prstClr val="black"/>
                </a:solidFill>
              </a:rPr>
              <a:t>, ale i další alternativní paliva),</a:t>
            </a:r>
            <a:r>
              <a:rPr lang="cs-CZ" b="1" dirty="0">
                <a:solidFill>
                  <a:prstClr val="black"/>
                </a:solidFill>
              </a:rPr>
              <a:t> inteligentních dopravních systémů, městské drážní dopravy (tramvajové a trolejbusové tratě)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Ve aglomeracích/metropolitních oblastech návaznost intervencí na ITI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 současné chvíli není zcela jasné, jaký rozsah (a jaké zaměření) umožní u některých typů intervencí evropské legislativa (např. alternativní paliva v PO3 by podle současného znění mohla být jen v městských oblastech)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Zatím mnoho otázek nedořešených, </a:t>
            </a:r>
            <a:r>
              <a:rPr lang="cs-CZ" dirty="0" smtClean="0">
                <a:solidFill>
                  <a:prstClr val="black"/>
                </a:solidFill>
              </a:rPr>
              <a:t>například dořešeno </a:t>
            </a:r>
            <a:r>
              <a:rPr lang="cs-CZ" dirty="0">
                <a:solidFill>
                  <a:prstClr val="black"/>
                </a:solidFill>
              </a:rPr>
              <a:t>rozdělení finanční alokace</a:t>
            </a:r>
          </a:p>
        </p:txBody>
      </p:sp>
    </p:spTree>
    <p:extLst>
      <p:ext uri="{BB962C8B-B14F-4D97-AF65-F5344CB8AC3E}">
        <p14:creationId xmlns:p14="http://schemas.microsoft.com/office/powerpoint/2010/main" val="28789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2123" y="188640"/>
            <a:ext cx="7886700" cy="669410"/>
          </a:xfrm>
        </p:spPr>
        <p:txBody>
          <a:bodyPr>
            <a:noAutofit/>
          </a:bodyPr>
          <a:lstStyle/>
          <a:p>
            <a:r>
              <a:rPr lang="cs-CZ" sz="2000" dirty="0"/>
              <a:t>Nástroj pro propojení Evropy 2021 – 2027 (CEF2)</a:t>
            </a:r>
            <a:br>
              <a:rPr lang="cs-CZ" sz="2000" dirty="0"/>
            </a:br>
            <a:r>
              <a:rPr lang="cs-CZ" sz="2000" dirty="0"/>
              <a:t>- zaměření podpory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7620" y="1124744"/>
            <a:ext cx="8204860" cy="407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Zaměření podpory CEF2 podobné jako CEF 2014 – 2020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sz="1725" b="1" dirty="0">
                <a:solidFill>
                  <a:prstClr val="black"/>
                </a:solidFill>
              </a:rPr>
              <a:t>“Tvrdá” infrastruktura </a:t>
            </a:r>
            <a:r>
              <a:rPr lang="cs-CZ" sz="1725" dirty="0">
                <a:solidFill>
                  <a:prstClr val="black"/>
                </a:solidFill>
              </a:rPr>
              <a:t>(85 % kohezní obálky / 60 % obecné obálky)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hlavní síť TEN-T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globální síti TEN-T - přeshraniční spojení, příprava staveb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sz="1725" b="1" dirty="0">
                <a:solidFill>
                  <a:prstClr val="black"/>
                </a:solidFill>
              </a:rPr>
              <a:t>“Měkká” infrastruktura </a:t>
            </a:r>
            <a:r>
              <a:rPr lang="cs-CZ" sz="1725" dirty="0">
                <a:solidFill>
                  <a:prstClr val="black"/>
                </a:solidFill>
              </a:rPr>
              <a:t>(15 % kohezní obálky / 40 % obecné obálky)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telematika, zejména ERTMS, RIS, ITS, SESAR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udržitelná nákladní doprava a snížení hluku z železniční nákladní dopravy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nové technologie a inovace, včetně automatizace a alternativních paliv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interoperabilita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bezpečná a zabezpečená mobilita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odolnost infrastruktury (vůči klimatické změně, přírodním katastrofám a </a:t>
            </a:r>
            <a:r>
              <a:rPr lang="cs-CZ" sz="1725" dirty="0" err="1" smtClean="0">
                <a:solidFill>
                  <a:prstClr val="black"/>
                </a:solidFill>
              </a:rPr>
              <a:t>kyberhrozbám</a:t>
            </a:r>
            <a:r>
              <a:rPr lang="cs-CZ" sz="1725" smtClean="0">
                <a:solidFill>
                  <a:prstClr val="black"/>
                </a:solidFill>
              </a:rPr>
              <a:t>)</a:t>
            </a:r>
            <a:endParaRPr lang="cs-CZ" sz="1725" dirty="0">
              <a:solidFill>
                <a:prstClr val="black"/>
              </a:solidFill>
            </a:endParaRP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cs-CZ" sz="1725" dirty="0">
                <a:solidFill>
                  <a:prstClr val="black"/>
                </a:solidFill>
              </a:rPr>
              <a:t>přístupnost dopravy, zejména pro osoby se sníženou mobilitou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sz="1725" b="1" dirty="0">
                <a:solidFill>
                  <a:prstClr val="black"/>
                </a:solidFill>
              </a:rPr>
              <a:t>Infrastruktura pro dvojí civilně-vojenské využití</a:t>
            </a:r>
          </a:p>
        </p:txBody>
      </p:sp>
    </p:spTree>
    <p:extLst>
      <p:ext uri="{BB962C8B-B14F-4D97-AF65-F5344CB8AC3E}">
        <p14:creationId xmlns:p14="http://schemas.microsoft.com/office/powerpoint/2010/main" val="36667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2123" y="188640"/>
            <a:ext cx="7886700" cy="669410"/>
          </a:xfrm>
        </p:spPr>
        <p:txBody>
          <a:bodyPr>
            <a:noAutofit/>
          </a:bodyPr>
          <a:lstStyle/>
          <a:p>
            <a:r>
              <a:rPr lang="cs-CZ" sz="2000" dirty="0" smtClean="0"/>
              <a:t>Další zdroje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925752" y="1844824"/>
            <a:ext cx="8204860" cy="301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sz="1725" dirty="0" smtClean="0">
                <a:solidFill>
                  <a:prstClr val="black"/>
                </a:solidFill>
              </a:rPr>
              <a:t>PPP – k úvaze po vyzkoušení na dálniční síti. Vhodné zejména pro izolované objekty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cs-CZ" sz="1725" dirty="0" smtClean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cs-CZ" sz="1725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sz="1725" dirty="0" smtClean="0">
                <a:solidFill>
                  <a:prstClr val="black"/>
                </a:solidFill>
              </a:rPr>
              <a:t>NRF – nutná návratnost projektů – vhodný například pro podporu obnovy vozového parku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cs-CZ" sz="1725" dirty="0" smtClean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cs-CZ" sz="1725" dirty="0">
              <a:solidFill>
                <a:prstClr val="black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cs-CZ" sz="1725" dirty="0" smtClean="0">
                <a:solidFill>
                  <a:prstClr val="black"/>
                </a:solidFill>
              </a:rPr>
              <a:t>Půjčky / úvěry – otázka ceny, vhodné pro podmíněné projekty (</a:t>
            </a:r>
            <a:r>
              <a:rPr lang="cs-CZ" sz="1725" dirty="0" err="1" smtClean="0">
                <a:solidFill>
                  <a:prstClr val="black"/>
                </a:solidFill>
              </a:rPr>
              <a:t>blendingové</a:t>
            </a:r>
            <a:r>
              <a:rPr lang="cs-CZ" sz="1725" dirty="0" smtClean="0">
                <a:solidFill>
                  <a:prstClr val="black"/>
                </a:solidFill>
              </a:rPr>
              <a:t> výzvy)</a:t>
            </a:r>
          </a:p>
          <a:p>
            <a:pPr marL="342900" lvl="1"/>
            <a:endParaRPr lang="cs-CZ" sz="172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452" y="890719"/>
            <a:ext cx="9054548" cy="708422"/>
          </a:xfrm>
        </p:spPr>
        <p:txBody>
          <a:bodyPr/>
          <a:lstStyle/>
          <a:p>
            <a:r>
              <a:rPr lang="cs-CZ" sz="2700" dirty="0"/>
              <a:t>Dopravci v objednávce státu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84784"/>
            <a:ext cx="7932482" cy="4320480"/>
          </a:xfrm>
        </p:spPr>
        <p:txBody>
          <a:bodyPr/>
          <a:lstStyle/>
          <a:p>
            <a:pPr marL="225029" lvl="1" indent="0">
              <a:buNone/>
            </a:pPr>
            <a:r>
              <a:rPr lang="cs-CZ" sz="1800" dirty="0">
                <a:solidFill>
                  <a:srgbClr val="002060"/>
                </a:solidFill>
              </a:rPr>
              <a:t>Na základě předložení nabídek za základě shodného návrhu smlouvy o veřejných službách došlo k následujícímu výběru </a:t>
            </a:r>
            <a:r>
              <a:rPr lang="cs-CZ" sz="1800" dirty="0">
                <a:solidFill>
                  <a:srgbClr val="002060"/>
                </a:solidFill>
              </a:rPr>
              <a:t>provozovatelů:</a:t>
            </a:r>
            <a:endParaRPr lang="cs-CZ" sz="1800" dirty="0">
              <a:solidFill>
                <a:srgbClr val="002060"/>
              </a:solidFill>
            </a:endParaRPr>
          </a:p>
          <a:p>
            <a:pPr marL="225029" lvl="1" indent="0">
              <a:buNone/>
            </a:pPr>
            <a:endParaRPr lang="cs-CZ" sz="900" b="1" dirty="0">
              <a:solidFill>
                <a:srgbClr val="C00000"/>
              </a:solidFill>
            </a:endParaRPr>
          </a:p>
          <a:p>
            <a:pPr marL="225029" lvl="1" indent="0">
              <a:buNone/>
            </a:pPr>
            <a:r>
              <a:rPr lang="cs-CZ" sz="1500" b="1" dirty="0">
                <a:solidFill>
                  <a:srgbClr val="C00000"/>
                </a:solidFill>
              </a:rPr>
              <a:t>R13 </a:t>
            </a:r>
            <a:r>
              <a:rPr lang="cs-CZ" sz="1500" b="1" dirty="0">
                <a:solidFill>
                  <a:srgbClr val="C00000"/>
                </a:solidFill>
              </a:rPr>
              <a:t>Brno – Olomouc </a:t>
            </a:r>
            <a:r>
              <a:rPr lang="cs-CZ" sz="1500" i="1" dirty="0">
                <a:solidFill>
                  <a:srgbClr val="002060"/>
                </a:solidFill>
              </a:rPr>
              <a:t>(vozidla OPD2</a:t>
            </a:r>
            <a:r>
              <a:rPr lang="cs-CZ" sz="1500" i="1" dirty="0" smtClean="0">
                <a:solidFill>
                  <a:srgbClr val="002060"/>
                </a:solidFill>
              </a:rPr>
              <a:t>)		</a:t>
            </a:r>
            <a:r>
              <a:rPr lang="cs-CZ" sz="1500" i="1" dirty="0">
                <a:solidFill>
                  <a:srgbClr val="002060"/>
                </a:solidFill>
              </a:rPr>
              <a:t>	</a:t>
            </a:r>
            <a:r>
              <a:rPr lang="cs-CZ" sz="1500" dirty="0">
                <a:solidFill>
                  <a:srgbClr val="002060"/>
                </a:solidFill>
              </a:rPr>
              <a:t>Dopravce </a:t>
            </a:r>
            <a:r>
              <a:rPr lang="cs-CZ" sz="1500" b="1" dirty="0">
                <a:solidFill>
                  <a:srgbClr val="0070C0"/>
                </a:solidFill>
              </a:rPr>
              <a:t>České </a:t>
            </a:r>
            <a:r>
              <a:rPr lang="cs-CZ" sz="1500" b="1" dirty="0" smtClean="0">
                <a:solidFill>
                  <a:srgbClr val="0070C0"/>
                </a:solidFill>
              </a:rPr>
              <a:t>dráhy</a:t>
            </a:r>
            <a:endParaRPr lang="cs-CZ" sz="1500" i="1" dirty="0">
              <a:solidFill>
                <a:srgbClr val="002060"/>
              </a:solidFill>
            </a:endParaRPr>
          </a:p>
          <a:p>
            <a:pPr marL="225029" lvl="1" indent="0">
              <a:buNone/>
            </a:pPr>
            <a:r>
              <a:rPr lang="cs-CZ" sz="1500" b="1" dirty="0">
                <a:solidFill>
                  <a:srgbClr val="C00000"/>
                </a:solidFill>
              </a:rPr>
              <a:t>Ex2+R18 Praha – Horní Lideč SH </a:t>
            </a:r>
            <a:r>
              <a:rPr lang="cs-CZ" sz="1500" dirty="0">
                <a:solidFill>
                  <a:srgbClr val="002060"/>
                </a:solidFill>
              </a:rPr>
              <a:t>a</a:t>
            </a:r>
            <a:r>
              <a:rPr lang="cs-CZ" sz="1500" b="1" dirty="0">
                <a:solidFill>
                  <a:srgbClr val="C00000"/>
                </a:solidFill>
              </a:rPr>
              <a:t> Praha – Luhačovice</a:t>
            </a:r>
            <a:r>
              <a:rPr lang="cs-CZ" sz="1500" dirty="0">
                <a:solidFill>
                  <a:srgbClr val="002060"/>
                </a:solidFill>
              </a:rPr>
              <a:t>: 	Dopravce </a:t>
            </a:r>
            <a:r>
              <a:rPr lang="cs-CZ" sz="1500" b="1" dirty="0">
                <a:solidFill>
                  <a:srgbClr val="0070C0"/>
                </a:solidFill>
              </a:rPr>
              <a:t>České </a:t>
            </a:r>
            <a:r>
              <a:rPr lang="cs-CZ" sz="1500" b="1" dirty="0" smtClean="0">
                <a:solidFill>
                  <a:srgbClr val="0070C0"/>
                </a:solidFill>
              </a:rPr>
              <a:t>dráhy</a:t>
            </a:r>
            <a:endParaRPr lang="cs-CZ" sz="1500" b="1" dirty="0">
              <a:solidFill>
                <a:srgbClr val="0070C0"/>
              </a:solidFill>
            </a:endParaRPr>
          </a:p>
          <a:p>
            <a:pPr marL="225029" lvl="1" indent="0">
              <a:buNone/>
            </a:pPr>
            <a:r>
              <a:rPr lang="cs-CZ" sz="1500" b="1" dirty="0">
                <a:solidFill>
                  <a:srgbClr val="C00000"/>
                </a:solidFill>
              </a:rPr>
              <a:t>R8 Brno – Ostrava – </a:t>
            </a:r>
            <a:r>
              <a:rPr lang="cs-CZ" sz="1500" b="1" dirty="0">
                <a:solidFill>
                  <a:srgbClr val="C00000"/>
                </a:solidFill>
              </a:rPr>
              <a:t>Bohumín</a:t>
            </a:r>
            <a:r>
              <a:rPr lang="cs-CZ" sz="1500" dirty="0">
                <a:solidFill>
                  <a:srgbClr val="002060"/>
                </a:solidFill>
              </a:rPr>
              <a:t> </a:t>
            </a:r>
            <a:r>
              <a:rPr lang="cs-CZ" sz="1500" dirty="0">
                <a:solidFill>
                  <a:srgbClr val="002060"/>
                </a:solidFill>
              </a:rPr>
              <a:t>			</a:t>
            </a:r>
            <a:r>
              <a:rPr lang="cs-CZ" sz="1500" dirty="0" smtClean="0">
                <a:solidFill>
                  <a:srgbClr val="002060"/>
                </a:solidFill>
              </a:rPr>
              <a:t>Dopravce </a:t>
            </a:r>
            <a:r>
              <a:rPr lang="cs-CZ" sz="1500" b="1" dirty="0">
                <a:solidFill>
                  <a:srgbClr val="FFC000"/>
                </a:solidFill>
              </a:rPr>
              <a:t>RegioJet, a.s. </a:t>
            </a:r>
          </a:p>
          <a:p>
            <a:pPr marL="225029" lvl="1" indent="0">
              <a:buNone/>
            </a:pPr>
            <a:r>
              <a:rPr lang="cs-CZ" sz="1500" b="1" dirty="0">
                <a:solidFill>
                  <a:srgbClr val="C00000"/>
                </a:solidFill>
              </a:rPr>
              <a:t>R14A </a:t>
            </a:r>
            <a:r>
              <a:rPr lang="cs-CZ" sz="1500" b="1" dirty="0">
                <a:solidFill>
                  <a:srgbClr val="C00000"/>
                </a:solidFill>
              </a:rPr>
              <a:t>Pardubice – </a:t>
            </a:r>
            <a:r>
              <a:rPr lang="cs-CZ" sz="1500" b="1" dirty="0">
                <a:solidFill>
                  <a:srgbClr val="C00000"/>
                </a:solidFill>
              </a:rPr>
              <a:t>Liberec</a:t>
            </a:r>
            <a:r>
              <a:rPr lang="cs-CZ" sz="1500" dirty="0">
                <a:solidFill>
                  <a:srgbClr val="002060"/>
                </a:solidFill>
              </a:rPr>
              <a:t>				</a:t>
            </a:r>
            <a:r>
              <a:rPr lang="cs-CZ" sz="1500" dirty="0" smtClean="0">
                <a:solidFill>
                  <a:srgbClr val="002060"/>
                </a:solidFill>
              </a:rPr>
              <a:t>Dopravce </a:t>
            </a:r>
            <a:r>
              <a:rPr lang="cs-CZ" sz="1500" b="1" dirty="0">
                <a:solidFill>
                  <a:srgbClr val="0070C0"/>
                </a:solidFill>
              </a:rPr>
              <a:t>České </a:t>
            </a:r>
            <a:r>
              <a:rPr lang="cs-CZ" sz="1500" b="1" dirty="0" smtClean="0">
                <a:solidFill>
                  <a:srgbClr val="0070C0"/>
                </a:solidFill>
              </a:rPr>
              <a:t>dráhy</a:t>
            </a:r>
            <a:endParaRPr lang="cs-CZ" sz="1500" b="1" dirty="0">
              <a:solidFill>
                <a:srgbClr val="0070C0"/>
              </a:solidFill>
            </a:endParaRPr>
          </a:p>
          <a:p>
            <a:pPr marL="225029" lvl="1" indent="0">
              <a:buNone/>
            </a:pPr>
            <a:r>
              <a:rPr lang="cs-CZ" sz="1500" b="1" dirty="0">
                <a:solidFill>
                  <a:srgbClr val="C00000"/>
                </a:solidFill>
              </a:rPr>
              <a:t>Soubor </a:t>
            </a:r>
            <a:r>
              <a:rPr lang="cs-CZ" sz="1500" b="1" dirty="0">
                <a:solidFill>
                  <a:srgbClr val="C00000"/>
                </a:solidFill>
              </a:rPr>
              <a:t>4 dieselových linek v oblasti Čech </a:t>
            </a:r>
            <a:r>
              <a:rPr lang="cs-CZ" sz="1500" b="1" dirty="0">
                <a:solidFill>
                  <a:srgbClr val="C00000"/>
                </a:solidFill>
              </a:rPr>
              <a:t>		</a:t>
            </a:r>
            <a:r>
              <a:rPr lang="cs-CZ" sz="1500" dirty="0" smtClean="0">
                <a:solidFill>
                  <a:srgbClr val="002060"/>
                </a:solidFill>
              </a:rPr>
              <a:t>Dopravce </a:t>
            </a:r>
            <a:r>
              <a:rPr lang="cs-CZ" sz="1500" b="1" dirty="0">
                <a:solidFill>
                  <a:schemeClr val="accent5">
                    <a:lumMod val="75000"/>
                  </a:schemeClr>
                </a:solidFill>
              </a:rPr>
              <a:t>ARRIVA </a:t>
            </a:r>
            <a:r>
              <a:rPr lang="cs-CZ" sz="1500" b="1" dirty="0" smtClean="0">
                <a:solidFill>
                  <a:schemeClr val="accent5">
                    <a:lumMod val="75000"/>
                  </a:schemeClr>
                </a:solidFill>
              </a:rPr>
              <a:t>vlaky</a:t>
            </a:r>
            <a:endParaRPr lang="cs-CZ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25029" lvl="1" indent="0">
              <a:buNone/>
            </a:pPr>
            <a:r>
              <a:rPr lang="cs-CZ" sz="1500" i="1" dirty="0">
                <a:solidFill>
                  <a:srgbClr val="002060"/>
                </a:solidFill>
              </a:rPr>
              <a:t>(</a:t>
            </a:r>
            <a:r>
              <a:rPr lang="cs-CZ" sz="1500" i="1" dirty="0">
                <a:solidFill>
                  <a:srgbClr val="002060"/>
                </a:solidFill>
              </a:rPr>
              <a:t>Praha – Tanvald, Kolín – Nový Bor, Praha – Rakovník a Praha – Písek – České Budějovice</a:t>
            </a:r>
            <a:r>
              <a:rPr lang="cs-CZ" sz="1500" i="1" dirty="0">
                <a:solidFill>
                  <a:srgbClr val="002060"/>
                </a:solidFill>
              </a:rPr>
              <a:t>)</a:t>
            </a:r>
          </a:p>
          <a:p>
            <a:pPr marL="225029" lvl="1" indent="0">
              <a:buNone/>
            </a:pPr>
            <a:r>
              <a:rPr lang="cs-CZ" sz="1500" i="1" dirty="0">
                <a:solidFill>
                  <a:srgbClr val="002060"/>
                </a:solidFill>
              </a:rPr>
              <a:t>R25 Plzeň – Most				</a:t>
            </a:r>
            <a:r>
              <a:rPr lang="cs-CZ" sz="1500" dirty="0" smtClean="0">
                <a:solidFill>
                  <a:srgbClr val="002060"/>
                </a:solidFill>
              </a:rPr>
              <a:t>Dopravce </a:t>
            </a:r>
            <a:r>
              <a:rPr lang="cs-CZ" sz="1500" b="1" dirty="0">
                <a:solidFill>
                  <a:srgbClr val="CC3399"/>
                </a:solidFill>
              </a:rPr>
              <a:t>GW </a:t>
            </a:r>
            <a:r>
              <a:rPr lang="cs-CZ" sz="1500" b="1" dirty="0">
                <a:solidFill>
                  <a:srgbClr val="CC3399"/>
                </a:solidFill>
              </a:rPr>
              <a:t>Train Regio, a.s.</a:t>
            </a:r>
            <a:endParaRPr lang="cs-CZ" sz="1500" b="1" dirty="0">
              <a:solidFill>
                <a:srgbClr val="CC3399"/>
              </a:solidFill>
            </a:endParaRPr>
          </a:p>
          <a:p>
            <a:pPr marL="225029" lvl="1" indent="0">
              <a:buNone/>
            </a:pPr>
            <a:r>
              <a:rPr lang="cs-CZ" sz="1500" b="1" dirty="0" smtClean="0">
                <a:solidFill>
                  <a:srgbClr val="C00000"/>
                </a:solidFill>
              </a:rPr>
              <a:t>Ostatní </a:t>
            </a:r>
            <a:r>
              <a:rPr lang="cs-CZ" sz="1500" b="1" dirty="0">
                <a:solidFill>
                  <a:srgbClr val="C00000"/>
                </a:solidFill>
              </a:rPr>
              <a:t>linky – tzv. „Velká smlouva“</a:t>
            </a:r>
            <a:r>
              <a:rPr lang="cs-CZ" sz="1500" b="1" dirty="0">
                <a:solidFill>
                  <a:srgbClr val="002060"/>
                </a:solidFill>
              </a:rPr>
              <a:t>		</a:t>
            </a:r>
            <a:r>
              <a:rPr lang="cs-CZ" sz="1500" dirty="0" smtClean="0">
                <a:solidFill>
                  <a:srgbClr val="002060"/>
                </a:solidFill>
              </a:rPr>
              <a:t>Dopravce </a:t>
            </a:r>
            <a:r>
              <a:rPr lang="cs-CZ" sz="1500" b="1" dirty="0">
                <a:solidFill>
                  <a:srgbClr val="0070C0"/>
                </a:solidFill>
              </a:rPr>
              <a:t>České </a:t>
            </a:r>
            <a:r>
              <a:rPr lang="cs-CZ" sz="1500" b="1" dirty="0" smtClean="0">
                <a:solidFill>
                  <a:srgbClr val="0070C0"/>
                </a:solidFill>
              </a:rPr>
              <a:t>dráhy</a:t>
            </a:r>
            <a:endParaRPr lang="cs-CZ" sz="1500" i="1" dirty="0">
              <a:solidFill>
                <a:srgbClr val="002060"/>
              </a:solidFill>
            </a:endParaRPr>
          </a:p>
          <a:p>
            <a:pPr marL="225029" lvl="1" indent="0">
              <a:buNone/>
            </a:pPr>
            <a:endParaRPr lang="cs-CZ" sz="1500" b="1" dirty="0">
              <a:solidFill>
                <a:srgbClr val="C00000"/>
              </a:solidFill>
            </a:endParaRPr>
          </a:p>
          <a:p>
            <a:pPr marL="225029" lvl="1" indent="0">
              <a:buNone/>
            </a:pPr>
            <a:r>
              <a:rPr lang="cs-CZ" sz="1500" dirty="0">
                <a:solidFill>
                  <a:srgbClr val="002060"/>
                </a:solidFill>
              </a:rPr>
              <a:t>				</a:t>
            </a:r>
            <a:endParaRPr lang="cs-CZ" sz="1800" dirty="0">
              <a:solidFill>
                <a:srgbClr val="002060"/>
              </a:solidFill>
            </a:endParaRPr>
          </a:p>
          <a:p>
            <a:pPr marL="270272" indent="-270272" algn="just"/>
            <a:endParaRPr lang="cs-CZ" sz="1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652123" y="188640"/>
            <a:ext cx="7886700" cy="6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E518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E518A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E518A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E518A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E518A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E518A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E518A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E518A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E518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2000" kern="0" dirty="0" smtClean="0"/>
              <a:t>Využití infrastruktury</a:t>
            </a: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230380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zor_ppt.pot [režim kompatibility]" id="{BEFF2CE5-7837-49CA-A715-9CC4AE063F65}" vid="{A91DDC9C-5E80-4038-8012-FDBFDF2C7BE1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vzor_ppt</Template>
  <TotalTime>1903</TotalTime>
  <Words>948</Words>
  <Application>Microsoft Office PowerPoint</Application>
  <PresentationFormat>Předvádění na obrazovce (4:3)</PresentationFormat>
  <Paragraphs>195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Výchozí návrh</vt:lpstr>
      <vt:lpstr>Financování dopravní infrastruktury </vt:lpstr>
      <vt:lpstr>Čerpání prostředků EU v oblasti dopravy</vt:lpstr>
      <vt:lpstr>OPD – programové období 2007-2013</vt:lpstr>
      <vt:lpstr>OPD – programové období 2014-2020</vt:lpstr>
      <vt:lpstr>OPD – programové období 2014-2020</vt:lpstr>
      <vt:lpstr>OPD 2021 – 2027 (OPD3) - zaměření podpory</vt:lpstr>
      <vt:lpstr>Nástroj pro propojení Evropy 2021 – 2027 (CEF2) - zaměření podpory</vt:lpstr>
      <vt:lpstr>Další zdroje</vt:lpstr>
      <vt:lpstr>Dopravci v objednávce státu</vt:lpstr>
      <vt:lpstr>Další vývoj v oblasti zajištění výkonů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Straková Eva Mgr.</dc:creator>
  <cp:lastModifiedBy>Čoček Tomáš Ing. Ph.D.</cp:lastModifiedBy>
  <cp:revision>181</cp:revision>
  <cp:lastPrinted>2016-05-11T10:34:10Z</cp:lastPrinted>
  <dcterms:created xsi:type="dcterms:W3CDTF">2016-04-28T10:10:51Z</dcterms:created>
  <dcterms:modified xsi:type="dcterms:W3CDTF">2019-11-10T21:10:20Z</dcterms:modified>
</cp:coreProperties>
</file>