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7761" r:id="rId2"/>
    <p:sldMasterId id="2147487735" r:id="rId3"/>
  </p:sldMasterIdLst>
  <p:notesMasterIdLst>
    <p:notesMasterId r:id="rId19"/>
  </p:notesMasterIdLst>
  <p:handoutMasterIdLst>
    <p:handoutMasterId r:id="rId20"/>
  </p:handoutMasterIdLst>
  <p:sldIdLst>
    <p:sldId id="965" r:id="rId4"/>
    <p:sldId id="1152" r:id="rId5"/>
    <p:sldId id="1153" r:id="rId6"/>
    <p:sldId id="1154" r:id="rId7"/>
    <p:sldId id="1171" r:id="rId8"/>
    <p:sldId id="1160" r:id="rId9"/>
    <p:sldId id="1172" r:id="rId10"/>
    <p:sldId id="1170" r:id="rId11"/>
    <p:sldId id="1162" r:id="rId12"/>
    <p:sldId id="1177" r:id="rId13"/>
    <p:sldId id="1176" r:id="rId14"/>
    <p:sldId id="1175" r:id="rId15"/>
    <p:sldId id="1178" r:id="rId16"/>
    <p:sldId id="1165" r:id="rId17"/>
    <p:sldId id="1150" r:id="rId18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STKaiti"/>
        <a:cs typeface="STKait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6" userDrawn="1">
          <p15:clr>
            <a:srgbClr val="A4A3A4"/>
          </p15:clr>
        </p15:guide>
        <p15:guide id="2" orient="horz" pos="2240" userDrawn="1">
          <p15:clr>
            <a:srgbClr val="A4A3A4"/>
          </p15:clr>
        </p15:guide>
        <p15:guide id="3" orient="horz" pos="3936">
          <p15:clr>
            <a:srgbClr val="A4A3A4"/>
          </p15:clr>
        </p15:guide>
        <p15:guide id="4" pos="3166" userDrawn="1">
          <p15:clr>
            <a:srgbClr val="A4A3A4"/>
          </p15:clr>
        </p15:guide>
        <p15:guide id="5" pos="5040">
          <p15:clr>
            <a:srgbClr val="A4A3A4"/>
          </p15:clr>
        </p15:guide>
        <p15:guide id="6" pos="2395" userDrawn="1">
          <p15:clr>
            <a:srgbClr val="A4A3A4"/>
          </p15:clr>
        </p15:guide>
        <p15:guide id="7" pos="240">
          <p15:clr>
            <a:srgbClr val="A4A3A4"/>
          </p15:clr>
        </p15:guide>
        <p15:guide id="8" pos="3846" userDrawn="1">
          <p15:clr>
            <a:srgbClr val="A4A3A4"/>
          </p15:clr>
        </p15:guide>
        <p15:guide id="9" pos="624">
          <p15:clr>
            <a:srgbClr val="A4A3A4"/>
          </p15:clr>
        </p15:guide>
        <p15:guide id="10" pos="3072" userDrawn="1">
          <p15:clr>
            <a:srgbClr val="A4A3A4"/>
          </p15:clr>
        </p15:guide>
        <p15:guide id="11" orient="horz" pos="794" userDrawn="1">
          <p15:clr>
            <a:srgbClr val="A4A3A4"/>
          </p15:clr>
        </p15:guide>
        <p15:guide id="12" orient="horz" pos="2466" userDrawn="1">
          <p15:clr>
            <a:srgbClr val="A4A3A4"/>
          </p15:clr>
        </p15:guide>
        <p15:guide id="13" pos="6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ělčík Martin, Ing." initials="BMI" lastIdx="47" clrIdx="0"/>
  <p:cmAuthor id="1" name="Holá Miroslava" initials="HM" lastIdx="33" clrIdx="1"/>
  <p:cmAuthor id="2" name="Ješeta Jiří, Ing." initials="JJI" lastIdx="6" clrIdx="2"/>
  <p:cmAuthor id="3" name="Novák Zbyněk" initials="NZ" lastIdx="6" clrIdx="3"/>
  <p:cmAuthor id="4" name="Formánková Olga, Ing." initials="FOI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ACEF9"/>
    <a:srgbClr val="FF6600"/>
    <a:srgbClr val="7F7F7F"/>
    <a:srgbClr val="977FB3"/>
    <a:srgbClr val="009DD9"/>
    <a:srgbClr val="D9D9D9"/>
    <a:srgbClr val="D8E4F4"/>
    <a:srgbClr val="FFFF99"/>
    <a:srgbClr val="E9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81" autoAdjust="0"/>
  </p:normalViewPr>
  <p:slideViewPr>
    <p:cSldViewPr>
      <p:cViewPr varScale="1">
        <p:scale>
          <a:sx n="60" d="100"/>
          <a:sy n="60" d="100"/>
        </p:scale>
        <p:origin x="-1494" y="-96"/>
      </p:cViewPr>
      <p:guideLst>
        <p:guide orient="horz" pos="576"/>
        <p:guide orient="horz" pos="2240"/>
        <p:guide orient="horz" pos="3936"/>
        <p:guide orient="horz" pos="794"/>
        <p:guide orient="horz" pos="2466"/>
        <p:guide pos="3166"/>
        <p:guide pos="5040"/>
        <p:guide pos="2395"/>
        <p:guide pos="240"/>
        <p:guide pos="3846"/>
        <p:guide pos="624"/>
        <p:guide pos="3072"/>
        <p:guide pos="6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474"/>
    </p:cViewPr>
  </p:sorterViewPr>
  <p:notesViewPr>
    <p:cSldViewPr>
      <p:cViewPr varScale="1">
        <p:scale>
          <a:sx n="48" d="100"/>
          <a:sy n="48" d="100"/>
        </p:scale>
        <p:origin x="-2816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GAS0003\GROUPS\3600\_SPOL_SECURE\DRA\&#268;esk&#233;%20dr&#225;hy\2019\ARP\CD%20ARM%202019%20tabulk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GAS0003\GROUPS\3600\_SPOL_SECURE\DRA\&#268;esk&#233;%20dr&#225;hy\2019\ARP\CD%20ARM%202019%20tabulk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EGAS0003\GROUPS\3600\_SPOL_SECURE\DRA\&#268;esk&#233;%20dr&#225;hy\2019\ARP\CD%20ARM%202019%20tabulk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EGAS0003\GROUPS\3600\_SPOL_SECURE\DRA\&#268;esk&#233;%20dr&#225;hy\2019\ARP\CD%20ARM%202019%20tabulk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B4-425A-A9C3-B4E05E06B8D5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B4-425A-A9C3-B4E05E06B8D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'SL 16 Parametry'!$H$151:$P$151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 16 Parametry'!$H$152:$P$152</c:f>
              <c:numCache>
                <c:formatCode>General</c:formatCode>
                <c:ptCount val="9"/>
                <c:pt idx="0">
                  <c:v>162.69</c:v>
                </c:pt>
                <c:pt idx="1">
                  <c:v>165.75200000000001</c:v>
                </c:pt>
                <c:pt idx="2">
                  <c:v>168.78700000000001</c:v>
                </c:pt>
                <c:pt idx="3">
                  <c:v>169.28200000000001</c:v>
                </c:pt>
                <c:pt idx="4">
                  <c:v>170.14500000000001</c:v>
                </c:pt>
                <c:pt idx="5">
                  <c:v>169.71600000000001</c:v>
                </c:pt>
                <c:pt idx="6">
                  <c:v>171.49100000000001</c:v>
                </c:pt>
                <c:pt idx="7">
                  <c:v>174.66900000000001</c:v>
                </c:pt>
                <c:pt idx="8">
                  <c:v>179.2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B4-425A-A9C3-B4E05E06B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488192"/>
        <c:axId val="152489984"/>
      </c:barChart>
      <c:catAx>
        <c:axId val="1524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2489984"/>
        <c:crosses val="autoZero"/>
        <c:auto val="1"/>
        <c:lblAlgn val="ctr"/>
        <c:lblOffset val="100"/>
        <c:noMultiLvlLbl val="0"/>
      </c:catAx>
      <c:valAx>
        <c:axId val="152489984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2488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B0-462A-BCED-4A87355AB001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B0-462A-BCED-4A87355AB00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'SL 16 Parametry'!$H$151:$P$151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 16 Parametry'!$H$153:$P$153</c:f>
              <c:numCache>
                <c:formatCode>General</c:formatCode>
                <c:ptCount val="9"/>
                <c:pt idx="0">
                  <c:v>6552.8</c:v>
                </c:pt>
                <c:pt idx="1">
                  <c:v>6635.1</c:v>
                </c:pt>
                <c:pt idx="2">
                  <c:v>6907.3</c:v>
                </c:pt>
                <c:pt idx="3">
                  <c:v>6923.8</c:v>
                </c:pt>
                <c:pt idx="4">
                  <c:v>6952.3</c:v>
                </c:pt>
                <c:pt idx="5">
                  <c:v>7169.7</c:v>
                </c:pt>
                <c:pt idx="6">
                  <c:v>7379.8</c:v>
                </c:pt>
                <c:pt idx="7">
                  <c:v>7778</c:v>
                </c:pt>
                <c:pt idx="8">
                  <c:v>8225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B0-462A-BCED-4A87355AB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536576"/>
        <c:axId val="154542464"/>
      </c:barChart>
      <c:catAx>
        <c:axId val="1545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4542464"/>
        <c:crosses val="autoZero"/>
        <c:auto val="1"/>
        <c:lblAlgn val="ctr"/>
        <c:lblOffset val="100"/>
        <c:noMultiLvlLbl val="0"/>
      </c:catAx>
      <c:valAx>
        <c:axId val="154542464"/>
        <c:scaling>
          <c:orientation val="minMax"/>
          <c:max val="9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4536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FC-4AB6-9C6E-36245AFFDF7B}"/>
              </c:ext>
            </c:extLst>
          </c:dPt>
          <c:dPt>
            <c:idx val="8"/>
            <c:invertIfNegative val="0"/>
            <c:bubble3D val="0"/>
            <c:spPr>
              <a:solidFill>
                <a:srgbClr val="5ACEF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FC-4AB6-9C6E-36245AFFDF7B}"/>
              </c:ext>
            </c:extLst>
          </c:dPt>
          <c:dLbls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'SL 16 Parametry'!$H$151:$P$151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 16 Parametry'!$H$154:$P$154</c:f>
              <c:numCache>
                <c:formatCode>0</c:formatCode>
                <c:ptCount val="9"/>
                <c:pt idx="0">
                  <c:v>40.28</c:v>
                </c:pt>
                <c:pt idx="1">
                  <c:v>40.03</c:v>
                </c:pt>
                <c:pt idx="2">
                  <c:v>40.92</c:v>
                </c:pt>
                <c:pt idx="3">
                  <c:v>40.9</c:v>
                </c:pt>
                <c:pt idx="4">
                  <c:v>40.86</c:v>
                </c:pt>
                <c:pt idx="5">
                  <c:v>42.25</c:v>
                </c:pt>
                <c:pt idx="6">
                  <c:v>43.03</c:v>
                </c:pt>
                <c:pt idx="7">
                  <c:v>44.53</c:v>
                </c:pt>
                <c:pt idx="8" formatCode="General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FC-4AB6-9C6E-36245AFFD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553344"/>
        <c:axId val="154555136"/>
      </c:barChart>
      <c:catAx>
        <c:axId val="1545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4555136"/>
        <c:crosses val="autoZero"/>
        <c:auto val="1"/>
        <c:lblAlgn val="ctr"/>
        <c:lblOffset val="100"/>
        <c:noMultiLvlLbl val="0"/>
      </c:catAx>
      <c:valAx>
        <c:axId val="154555136"/>
        <c:scaling>
          <c:orientation val="minMax"/>
          <c:max val="5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4553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E4-4929-85DC-1358F05B9986}"/>
              </c:ext>
            </c:extLst>
          </c:dPt>
          <c:dPt>
            <c:idx val="8"/>
            <c:invertIfNegative val="0"/>
            <c:bubble3D val="0"/>
            <c:spPr>
              <a:solidFill>
                <a:srgbClr val="5ACEF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E4-4929-85DC-1358F05B9986}"/>
              </c:ext>
            </c:extLst>
          </c:dPt>
          <c:dLbls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'SL 16 Parametry'!$H$151:$P$151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'SL 16 Parametry'!$H$155:$P$155</c:f>
              <c:numCache>
                <c:formatCode>0.00%</c:formatCode>
                <c:ptCount val="9"/>
                <c:pt idx="0">
                  <c:v>0.23469999999999999</c:v>
                </c:pt>
                <c:pt idx="1">
                  <c:v>0.2361</c:v>
                </c:pt>
                <c:pt idx="2">
                  <c:v>0.24510000000000001</c:v>
                </c:pt>
                <c:pt idx="3">
                  <c:v>0.25369999999999998</c:v>
                </c:pt>
                <c:pt idx="4">
                  <c:v>0.26140000000000002</c:v>
                </c:pt>
                <c:pt idx="5">
                  <c:v>0.27189999999999998</c:v>
                </c:pt>
                <c:pt idx="6">
                  <c:v>0.2737</c:v>
                </c:pt>
                <c:pt idx="7">
                  <c:v>0.28999999999999998</c:v>
                </c:pt>
                <c:pt idx="8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E4-4929-85DC-1358F05B9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586496"/>
        <c:axId val="154743936"/>
      </c:barChart>
      <c:catAx>
        <c:axId val="1545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4743936"/>
        <c:crosses val="autoZero"/>
        <c:auto val="1"/>
        <c:lblAlgn val="ctr"/>
        <c:lblOffset val="100"/>
        <c:noMultiLvlLbl val="0"/>
      </c:catAx>
      <c:valAx>
        <c:axId val="15474393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D9D9D9"/>
            </a:solidFill>
          </a:ln>
        </c:spPr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cs-CZ"/>
          </a:p>
        </c:txPr>
        <c:crossAx val="154586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2477806291072337E-2"/>
          <c:w val="1"/>
          <c:h val="0.822440042325695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Skutečné náklady</c:v>
                </c:pt>
              </c:strCache>
            </c:strRef>
          </c:tx>
          <c:spPr>
            <a:solidFill>
              <a:srgbClr val="5ACEF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838-4175-8D6E-A50DAE2F6C54}"/>
              </c:ext>
            </c:extLst>
          </c:dPt>
          <c:cat>
            <c:strRef>
              <c:f>List1!$B$2:$C$2</c:f>
              <c:strCache>
                <c:ptCount val="2"/>
                <c:pt idx="0">
                  <c:v>Smlouva netto</c:v>
                </c:pt>
                <c:pt idx="1">
                  <c:v>Smlouva brutto</c:v>
                </c:pt>
              </c:strCache>
            </c:strRef>
          </c:cat>
          <c:val>
            <c:numRef>
              <c:f>List1!$B$3:$C$3</c:f>
              <c:numCache>
                <c:formatCode>General</c:formatCode>
                <c:ptCount val="2"/>
                <c:pt idx="0">
                  <c:v>70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38-4175-8D6E-A50DAE2F6C54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Plánované tržby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77F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8-4175-8D6E-A50DAE2F6C54}"/>
              </c:ext>
            </c:extLst>
          </c:dPt>
          <c:cat>
            <c:strRef>
              <c:f>List1!$B$2:$C$2</c:f>
              <c:strCache>
                <c:ptCount val="2"/>
                <c:pt idx="0">
                  <c:v>Smlouva netto</c:v>
                </c:pt>
                <c:pt idx="1">
                  <c:v>Smlouva brutto</c:v>
                </c:pt>
              </c:strCache>
            </c:strRef>
          </c:cat>
          <c:val>
            <c:numRef>
              <c:f>List1!$B$4:$C$4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38-4175-8D6E-A50DAE2F6C54}"/>
            </c:ext>
          </c:extLst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Čistý příjem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List1!$B$2:$C$2</c:f>
              <c:strCache>
                <c:ptCount val="2"/>
                <c:pt idx="0">
                  <c:v>Smlouva netto</c:v>
                </c:pt>
                <c:pt idx="1">
                  <c:v>Smlouva brutto</c:v>
                </c:pt>
              </c:strCache>
            </c:strRef>
          </c:cat>
          <c:val>
            <c:numRef>
              <c:f>List1!$B$5:$C$5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38-4175-8D6E-A50DAE2F6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100"/>
        <c:axId val="155496448"/>
        <c:axId val="155497984"/>
      </c:barChart>
      <c:dateAx>
        <c:axId val="15549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155497984"/>
        <c:crosses val="autoZero"/>
        <c:auto val="0"/>
        <c:lblOffset val="100"/>
        <c:baseTimeUnit val="days"/>
      </c:dateAx>
      <c:valAx>
        <c:axId val="155497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15549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0.88571</cdr:x>
      <cdr:y>0.10383</cdr:y>
    </cdr:from>
    <cdr:to>
      <cdr:x>1</cdr:x>
      <cdr:y>0.12523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xmlns="" id="{B3A20C21-7727-414F-8CC8-B691368C304F}"/>
            </a:ext>
          </a:extLst>
        </cdr:cNvPr>
        <cdr:cNvCxnSpPr/>
      </cdr:nvCxnSpPr>
      <cdr:spPr>
        <a:xfrm xmlns:a="http://schemas.openxmlformats.org/drawingml/2006/main" flipV="1">
          <a:off x="3984787" y="242530"/>
          <a:ext cx="514188" cy="499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0.775</cdr:x>
      <cdr:y>0.16146</cdr:y>
    </cdr:from>
    <cdr:to>
      <cdr:x>0.86458</cdr:x>
      <cdr:y>0.27604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3543300" y="442912"/>
          <a:ext cx="4095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0.76217</cdr:x>
      <cdr:y>0.02736</cdr:y>
    </cdr:from>
    <cdr:to>
      <cdr:x>0.969</cdr:x>
      <cdr:y>0.09967</cdr:y>
    </cdr:to>
    <cdr:sp macro="" textlink="">
      <cdr:nvSpPr>
        <cdr:cNvPr id="5" name="Zaoblený obdélník 4"/>
        <cdr:cNvSpPr/>
      </cdr:nvSpPr>
      <cdr:spPr>
        <a:xfrm xmlns:a="http://schemas.openxmlformats.org/drawingml/2006/main">
          <a:off x="3429000" y="63905"/>
          <a:ext cx="930523" cy="1689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350">
          <a:solidFill>
            <a:srgbClr val="FF66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/>
        <a:lstStyle xmlns:a="http://schemas.openxmlformats.org/drawingml/2006/main"/>
        <a:p xmlns:a="http://schemas.openxmlformats.org/drawingml/2006/main">
          <a:pPr algn="ctr"/>
          <a:r>
            <a:rPr lang="cs-CZ" sz="800" dirty="0" smtClean="0">
              <a:solidFill>
                <a:srgbClr val="FF6600"/>
              </a:solidFill>
            </a:rPr>
            <a:t>2019</a:t>
          </a:r>
          <a:r>
            <a:rPr lang="cs-CZ" sz="800" dirty="0">
              <a:solidFill>
                <a:srgbClr val="FF6600"/>
              </a:solidFill>
            </a:rPr>
            <a:t>: +</a:t>
          </a:r>
          <a:r>
            <a:rPr lang="cs-CZ" sz="800" dirty="0" smtClean="0">
              <a:solidFill>
                <a:srgbClr val="FF6600"/>
              </a:solidFill>
            </a:rPr>
            <a:t>2,9%</a:t>
          </a:r>
          <a:endParaRPr lang="en-US" sz="800" dirty="0">
            <a:solidFill>
              <a:srgbClr val="FF66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0.8741</cdr:x>
      <cdr:y>0.06021</cdr:y>
    </cdr:from>
    <cdr:to>
      <cdr:x>1</cdr:x>
      <cdr:y>0.11413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xmlns="" id="{04529F71-31AA-48E1-BD66-7D245800AA72}"/>
            </a:ext>
          </a:extLst>
        </cdr:cNvPr>
        <cdr:cNvCxnSpPr/>
      </cdr:nvCxnSpPr>
      <cdr:spPr>
        <a:xfrm xmlns:a="http://schemas.openxmlformats.org/drawingml/2006/main" flipV="1">
          <a:off x="3913676" y="140670"/>
          <a:ext cx="563702" cy="12597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0.71068</cdr:x>
      <cdr:y>0</cdr:y>
    </cdr:from>
    <cdr:to>
      <cdr:x>0.91491</cdr:x>
      <cdr:y>0.09282</cdr:y>
    </cdr:to>
    <cdr:sp macro="" textlink="">
      <cdr:nvSpPr>
        <cdr:cNvPr id="3" name="Zaoblený obdélník 2"/>
        <cdr:cNvSpPr/>
      </cdr:nvSpPr>
      <cdr:spPr>
        <a:xfrm xmlns:a="http://schemas.openxmlformats.org/drawingml/2006/main">
          <a:off x="3181979" y="0"/>
          <a:ext cx="914400" cy="21687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350">
          <a:solidFill>
            <a:srgbClr val="FF66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>
              <a:solidFill>
                <a:srgbClr val="FF6600"/>
              </a:solidFill>
            </a:rPr>
            <a:t>2019</a:t>
          </a:r>
          <a:r>
            <a:rPr lang="cs-CZ" sz="800" dirty="0">
              <a:solidFill>
                <a:srgbClr val="FF6600"/>
              </a:solidFill>
            </a:rPr>
            <a:t>: </a:t>
          </a:r>
          <a:r>
            <a:rPr lang="cs-CZ" sz="800" dirty="0" smtClean="0">
              <a:solidFill>
                <a:srgbClr val="FF6600"/>
              </a:solidFill>
            </a:rPr>
            <a:t>+7,3%</a:t>
          </a:r>
          <a:endParaRPr lang="en-US" sz="800" dirty="0">
            <a:solidFill>
              <a:srgbClr val="FF66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0.86378</cdr:x>
      <cdr:y>0.04718</cdr:y>
    </cdr:from>
    <cdr:to>
      <cdr:x>0.98128</cdr:x>
      <cdr:y>0.11241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xmlns="" id="{9CB0F0A1-3FE5-45FD-9F1D-C2C3085CE894}"/>
            </a:ext>
          </a:extLst>
        </cdr:cNvPr>
        <cdr:cNvCxnSpPr/>
      </cdr:nvCxnSpPr>
      <cdr:spPr>
        <a:xfrm xmlns:a="http://schemas.openxmlformats.org/drawingml/2006/main" flipV="1">
          <a:off x="3885600" y="110225"/>
          <a:ext cx="528559" cy="1524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0.68561</cdr:x>
      <cdr:y>0.00163</cdr:y>
    </cdr:from>
    <cdr:to>
      <cdr:x>0.91462</cdr:x>
      <cdr:y>0.07979</cdr:y>
    </cdr:to>
    <cdr:sp macro="" textlink="">
      <cdr:nvSpPr>
        <cdr:cNvPr id="4" name="Zaoblený obdélník 3"/>
        <cdr:cNvSpPr/>
      </cdr:nvSpPr>
      <cdr:spPr>
        <a:xfrm xmlns:a="http://schemas.openxmlformats.org/drawingml/2006/main">
          <a:off x="3084144" y="3808"/>
          <a:ext cx="1030150" cy="18261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350">
          <a:solidFill>
            <a:srgbClr val="FF66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>
              <a:solidFill>
                <a:srgbClr val="FF6600"/>
              </a:solidFill>
            </a:rPr>
            <a:t>2019</a:t>
          </a:r>
          <a:r>
            <a:rPr lang="cs-CZ" sz="800" dirty="0">
              <a:solidFill>
                <a:srgbClr val="FF6600"/>
              </a:solidFill>
            </a:rPr>
            <a:t>: +4,5%</a:t>
          </a:r>
          <a:endParaRPr lang="en-US" sz="800" dirty="0">
            <a:solidFill>
              <a:srgbClr val="FF66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0.86386</cdr:x>
      <cdr:y>0.12384</cdr:y>
    </cdr:from>
    <cdr:to>
      <cdr:x>0.99815</cdr:x>
      <cdr:y>0.15645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xmlns="" id="{BAFB0447-2F50-4DB7-9109-4FE19EE4CAAC}"/>
            </a:ext>
          </a:extLst>
        </cdr:cNvPr>
        <cdr:cNvCxnSpPr/>
      </cdr:nvCxnSpPr>
      <cdr:spPr>
        <a:xfrm xmlns:a="http://schemas.openxmlformats.org/drawingml/2006/main" flipV="1">
          <a:off x="3868200" y="289339"/>
          <a:ext cx="601324" cy="7619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00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0.72772</cdr:x>
      <cdr:y>0.026</cdr:y>
    </cdr:from>
    <cdr:to>
      <cdr:x>0.92337</cdr:x>
      <cdr:y>0.12384</cdr:y>
    </cdr:to>
    <cdr:sp macro="" textlink="">
      <cdr:nvSpPr>
        <cdr:cNvPr id="4" name="Zaoblený obdélník 3"/>
        <cdr:cNvSpPr/>
      </cdr:nvSpPr>
      <cdr:spPr>
        <a:xfrm xmlns:a="http://schemas.openxmlformats.org/drawingml/2006/main">
          <a:off x="3258600" y="60739"/>
          <a:ext cx="876058" cy="228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350">
          <a:solidFill>
            <a:srgbClr val="FF66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>
              <a:solidFill>
                <a:srgbClr val="FF6600"/>
              </a:solidFill>
            </a:rPr>
            <a:t>2019</a:t>
          </a:r>
          <a:r>
            <a:rPr lang="cs-CZ" sz="800" dirty="0">
              <a:solidFill>
                <a:srgbClr val="FF6600"/>
              </a:solidFill>
            </a:rPr>
            <a:t>: +</a:t>
          </a:r>
          <a:r>
            <a:rPr lang="cs-CZ" sz="800" dirty="0" smtClean="0">
              <a:solidFill>
                <a:srgbClr val="FF6600"/>
              </a:solidFill>
            </a:rPr>
            <a:t>3,8%</a:t>
          </a:r>
          <a:endParaRPr lang="en-US" sz="800" dirty="0">
            <a:solidFill>
              <a:srgbClr val="FF66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>
            <a:lvl1pPr defTabSz="964709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4" y="1"/>
            <a:ext cx="2944341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430" tIns="48215" rIns="96430" bIns="48215" numCol="1" anchor="t" anchorCtr="0" compatLnSpc="1">
            <a:prstTxWarp prst="textNoShape">
              <a:avLst/>
            </a:prstTxWarp>
          </a:bodyPr>
          <a:lstStyle>
            <a:lvl1pPr algn="r" defTabSz="964709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4342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430" tIns="48215" rIns="96430" bIns="48215" numCol="1" anchor="b" anchorCtr="0" compatLnSpc="1">
            <a:prstTxWarp prst="textNoShape">
              <a:avLst/>
            </a:prstTxWarp>
          </a:bodyPr>
          <a:lstStyle>
            <a:lvl1pPr defTabSz="964709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429305"/>
            <a:ext cx="2944341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430" tIns="48215" rIns="96430" bIns="48215" numCol="1" anchor="b" anchorCtr="0" compatLnSpc="1">
            <a:prstTxWarp prst="textNoShape">
              <a:avLst/>
            </a:prstTxWarp>
          </a:bodyPr>
          <a:lstStyle>
            <a:lvl1pPr algn="r" defTabSz="963535" eaLnBrk="1" hangingPunct="1">
              <a:defRPr sz="1200"/>
            </a:lvl1pPr>
          </a:lstStyle>
          <a:p>
            <a:pPr>
              <a:defRPr/>
            </a:pPr>
            <a:fld id="{09D6D12B-4BED-42B9-AF08-44E1E7E91E6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408967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23" tIns="45612" rIns="91223" bIns="45612" numCol="1" anchor="t" anchorCtr="0" compatLnSpc="1">
            <a:prstTxWarp prst="textNoShape">
              <a:avLst/>
            </a:prstTxWarp>
          </a:bodyPr>
          <a:lstStyle>
            <a:lvl1pPr defTabSz="911116" eaLnBrk="1" hangingPunct="1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23" tIns="45612" rIns="91223" bIns="45612" numCol="1" anchor="t" anchorCtr="0" compatLnSpc="1">
            <a:prstTxWarp prst="textNoShape">
              <a:avLst/>
            </a:prstTxWarp>
          </a:bodyPr>
          <a:lstStyle>
            <a:lvl1pPr algn="r" defTabSz="911116" eaLnBrk="1" hangingPunct="1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5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23" tIns="45612" rIns="91223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4342" cy="497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23" tIns="45612" rIns="91223" bIns="45612" numCol="1" anchor="b" anchorCtr="0" compatLnSpc="1">
            <a:prstTxWarp prst="textNoShape">
              <a:avLst/>
            </a:prstTxWarp>
          </a:bodyPr>
          <a:lstStyle>
            <a:lvl1pPr defTabSz="911116" eaLnBrk="1" hangingPunct="1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23" tIns="45612" rIns="91223" bIns="45612" numCol="1" anchor="b" anchorCtr="0" compatLnSpc="1">
            <a:prstTxWarp prst="textNoShape">
              <a:avLst/>
            </a:prstTxWarp>
          </a:bodyPr>
          <a:lstStyle>
            <a:lvl1pPr algn="r" defTabSz="909564" eaLnBrk="1" hangingPunct="1">
              <a:defRPr sz="1100"/>
            </a:lvl1pPr>
          </a:lstStyle>
          <a:p>
            <a:pPr>
              <a:defRPr/>
            </a:pPr>
            <a:fld id="{307F3301-0E88-4646-9289-384467EA272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591989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836" indent="-284881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2589" indent="-228212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599011" indent="-228212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6966" indent="-228212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498073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39179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380286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21392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fld id="{AA5E24F3-EC81-4FFA-BB15-A913CB50A043}" type="slidenum">
              <a:rPr lang="en-US" altLang="cs-CZ" sz="1100"/>
              <a:pPr/>
              <a:t>0</a:t>
            </a:fld>
            <a:endParaRPr lang="en-US" altLang="cs-CZ" sz="11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836" indent="-284881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2589" indent="-228212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599011" indent="-228212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6966" indent="-228212" defTabSz="908251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498073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39179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380286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21392" indent="-228212" defTabSz="9082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fld id="{AA5E24F3-EC81-4FFA-BB15-A913CB50A043}" type="slidenum">
              <a:rPr lang="en-US" altLang="cs-CZ" sz="1100"/>
              <a:pPr/>
              <a:t>14</a:t>
            </a:fld>
            <a:endParaRPr lang="en-US" altLang="cs-CZ" sz="11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151571" y="0"/>
            <a:ext cx="3384376" cy="773851"/>
            <a:chOff x="2771800" y="1790866"/>
            <a:chExt cx="3384376" cy="773851"/>
          </a:xfrm>
        </p:grpSpPr>
        <p:sp>
          <p:nvSpPr>
            <p:cNvPr id="12" name="Rectangle 75"/>
            <p:cNvSpPr/>
            <p:nvPr/>
          </p:nvSpPr>
          <p:spPr>
            <a:xfrm>
              <a:off x="2771800" y="1944248"/>
              <a:ext cx="1656186" cy="467061"/>
            </a:xfrm>
            <a:prstGeom prst="rect">
              <a:avLst/>
            </a:prstGeom>
            <a:solidFill>
              <a:srgbClr val="009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3985" rIns="80970" bIns="0" rtlCol="0" anchor="ctr">
              <a:noAutofit/>
            </a:bodyPr>
            <a:lstStyle/>
            <a:p>
              <a:pPr algn="r"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ČESKÉ</a:t>
              </a:r>
              <a:endParaRPr lang="en-I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Young"/>
              </a:endParaRPr>
            </a:p>
          </p:txBody>
        </p:sp>
        <p:cxnSp>
          <p:nvCxnSpPr>
            <p:cNvPr id="13" name="Straight Connector 83"/>
            <p:cNvCxnSpPr/>
            <p:nvPr/>
          </p:nvCxnSpPr>
          <p:spPr>
            <a:xfrm>
              <a:off x="4427983" y="1790866"/>
              <a:ext cx="0" cy="7738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88"/>
            <p:cNvSpPr/>
            <p:nvPr/>
          </p:nvSpPr>
          <p:spPr>
            <a:xfrm>
              <a:off x="4428932" y="1979390"/>
              <a:ext cx="1727244" cy="467061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9" tIns="53985" rIns="0" bIns="0" rtlCol="0" anchor="ctr">
              <a:noAutofit/>
            </a:bodyPr>
            <a:lstStyle/>
            <a:p>
              <a:pPr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DRÁHY</a:t>
              </a:r>
              <a:endParaRPr lang="en-IN" sz="3200" dirty="0">
                <a:solidFill>
                  <a:prstClr val="white"/>
                </a:solidFill>
                <a:latin typeface="Young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72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0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1" name="Zástupný symbol pro obsah 29"/>
          <p:cNvSpPr>
            <a:spLocks noGrp="1"/>
          </p:cNvSpPr>
          <p:nvPr>
            <p:ph sz="quarter" idx="29"/>
          </p:nvPr>
        </p:nvSpPr>
        <p:spPr>
          <a:xfrm>
            <a:off x="381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2" name="Zástupný symbol pro obsah 30"/>
          <p:cNvSpPr>
            <a:spLocks noGrp="1"/>
          </p:cNvSpPr>
          <p:nvPr>
            <p:ph sz="quarter" idx="30"/>
          </p:nvPr>
        </p:nvSpPr>
        <p:spPr>
          <a:xfrm>
            <a:off x="5025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4" name="Zástupný symbol pro text 26"/>
          <p:cNvSpPr>
            <a:spLocks noGrp="1"/>
          </p:cNvSpPr>
          <p:nvPr>
            <p:ph type="body" sz="quarter" idx="31"/>
          </p:nvPr>
        </p:nvSpPr>
        <p:spPr>
          <a:xfrm>
            <a:off x="382674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obsah 29"/>
          <p:cNvSpPr>
            <a:spLocks noGrp="1"/>
          </p:cNvSpPr>
          <p:nvPr>
            <p:ph sz="quarter" idx="32"/>
          </p:nvPr>
        </p:nvSpPr>
        <p:spPr>
          <a:xfrm>
            <a:off x="381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6" name="Zástupný symbol pro obsah 30"/>
          <p:cNvSpPr>
            <a:spLocks noGrp="1"/>
          </p:cNvSpPr>
          <p:nvPr>
            <p:ph sz="quarter" idx="33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7" name="Zástupný symbol pro text 27"/>
          <p:cNvSpPr>
            <a:spLocks noGrp="1"/>
          </p:cNvSpPr>
          <p:nvPr>
            <p:ph type="body" sz="quarter" idx="34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TextovéPole 10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4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336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4608"/>
          <p:cNvSpPr>
            <a:spLocks noGrp="1"/>
          </p:cNvSpPr>
          <p:nvPr>
            <p:ph sz="quarter" idx="19"/>
          </p:nvPr>
        </p:nvSpPr>
        <p:spPr>
          <a:xfrm>
            <a:off x="380998" y="1263600"/>
            <a:ext cx="9144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2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882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614"/>
          <p:cNvSpPr>
            <a:spLocks noGrp="1"/>
          </p:cNvSpPr>
          <p:nvPr>
            <p:ph sz="quarter" idx="19"/>
          </p:nvPr>
        </p:nvSpPr>
        <p:spPr>
          <a:xfrm>
            <a:off x="381000" y="1263600"/>
            <a:ext cx="4500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615"/>
          <p:cNvSpPr>
            <a:spLocks noGrp="1"/>
          </p:cNvSpPr>
          <p:nvPr>
            <p:ph sz="quarter" idx="23"/>
          </p:nvPr>
        </p:nvSpPr>
        <p:spPr>
          <a:xfrm>
            <a:off x="5025600" y="1263600"/>
            <a:ext cx="4500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2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940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614"/>
          <p:cNvSpPr>
            <a:spLocks noGrp="1"/>
          </p:cNvSpPr>
          <p:nvPr>
            <p:ph sz="quarter" idx="19"/>
          </p:nvPr>
        </p:nvSpPr>
        <p:spPr>
          <a:xfrm>
            <a:off x="27036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615"/>
          <p:cNvSpPr>
            <a:spLocks noGrp="1"/>
          </p:cNvSpPr>
          <p:nvPr>
            <p:ph sz="quarter" idx="23"/>
          </p:nvPr>
        </p:nvSpPr>
        <p:spPr>
          <a:xfrm>
            <a:off x="50256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" name="Zástupný symbol pro text 26"/>
          <p:cNvSpPr>
            <a:spLocks noGrp="1"/>
          </p:cNvSpPr>
          <p:nvPr>
            <p:ph type="body" sz="quarter" idx="26"/>
          </p:nvPr>
        </p:nvSpPr>
        <p:spPr>
          <a:xfrm>
            <a:off x="381600" y="904474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obsah 24614"/>
          <p:cNvSpPr>
            <a:spLocks noGrp="1"/>
          </p:cNvSpPr>
          <p:nvPr>
            <p:ph sz="quarter" idx="32"/>
          </p:nvPr>
        </p:nvSpPr>
        <p:spPr>
          <a:xfrm>
            <a:off x="3810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7" name="Zástupný symbol pro text 26"/>
          <p:cNvSpPr>
            <a:spLocks noGrp="1"/>
          </p:cNvSpPr>
          <p:nvPr>
            <p:ph type="body" sz="quarter" idx="33"/>
          </p:nvPr>
        </p:nvSpPr>
        <p:spPr>
          <a:xfrm>
            <a:off x="2703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text 26"/>
          <p:cNvSpPr>
            <a:spLocks noGrp="1"/>
          </p:cNvSpPr>
          <p:nvPr>
            <p:ph type="body" sz="quarter" idx="34"/>
          </p:nvPr>
        </p:nvSpPr>
        <p:spPr>
          <a:xfrm>
            <a:off x="5025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text 26"/>
          <p:cNvSpPr>
            <a:spLocks noGrp="1"/>
          </p:cNvSpPr>
          <p:nvPr>
            <p:ph type="body" sz="quarter" idx="35"/>
          </p:nvPr>
        </p:nvSpPr>
        <p:spPr>
          <a:xfrm>
            <a:off x="7347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Zástupný symbol pro obsah 24615"/>
          <p:cNvSpPr>
            <a:spLocks noGrp="1"/>
          </p:cNvSpPr>
          <p:nvPr>
            <p:ph sz="quarter" idx="36"/>
          </p:nvPr>
        </p:nvSpPr>
        <p:spPr>
          <a:xfrm>
            <a:off x="7347600" y="1263599"/>
            <a:ext cx="2178000" cy="239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2" name="Zástupný symbol pro obsah 24615"/>
          <p:cNvSpPr>
            <a:spLocks noGrp="1"/>
          </p:cNvSpPr>
          <p:nvPr>
            <p:ph sz="quarter" idx="37"/>
          </p:nvPr>
        </p:nvSpPr>
        <p:spPr>
          <a:xfrm>
            <a:off x="7347600" y="3733200"/>
            <a:ext cx="2178000" cy="23976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5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9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0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8" name="Zástupný symbol pro text 24619"/>
          <p:cNvSpPr>
            <a:spLocks noGrp="1"/>
          </p:cNvSpPr>
          <p:nvPr>
            <p:ph type="body" sz="quarter" idx="69"/>
          </p:nvPr>
        </p:nvSpPr>
        <p:spPr>
          <a:xfrm>
            <a:off x="2644700" y="2652157"/>
            <a:ext cx="2224796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text 24619"/>
          <p:cNvSpPr>
            <a:spLocks noGrp="1"/>
          </p:cNvSpPr>
          <p:nvPr>
            <p:ph type="body" sz="quarter" idx="70"/>
          </p:nvPr>
        </p:nvSpPr>
        <p:spPr>
          <a:xfrm>
            <a:off x="7219774" y="2652157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Zástupný symbol pro text 24619"/>
          <p:cNvSpPr>
            <a:spLocks noGrp="1"/>
          </p:cNvSpPr>
          <p:nvPr>
            <p:ph type="body" sz="quarter" idx="71"/>
          </p:nvPr>
        </p:nvSpPr>
        <p:spPr>
          <a:xfrm>
            <a:off x="4932237" y="2652157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1" name="Zástupný symbol pro obsah 24623"/>
          <p:cNvSpPr>
            <a:spLocks noGrp="1"/>
          </p:cNvSpPr>
          <p:nvPr>
            <p:ph sz="quarter" idx="72"/>
          </p:nvPr>
        </p:nvSpPr>
        <p:spPr>
          <a:xfrm>
            <a:off x="2648049" y="3036980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2" name="Zástupný symbol pro obsah 24623"/>
          <p:cNvSpPr>
            <a:spLocks noGrp="1"/>
          </p:cNvSpPr>
          <p:nvPr>
            <p:ph sz="quarter" idx="73"/>
          </p:nvPr>
        </p:nvSpPr>
        <p:spPr>
          <a:xfrm>
            <a:off x="4926375" y="3036980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3" name="Zástupný symbol pro obsah 24623"/>
          <p:cNvSpPr>
            <a:spLocks noGrp="1"/>
          </p:cNvSpPr>
          <p:nvPr>
            <p:ph sz="quarter" idx="74"/>
          </p:nvPr>
        </p:nvSpPr>
        <p:spPr>
          <a:xfrm>
            <a:off x="7223123" y="3036980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4" name="Zástupný symbol pro text 24619"/>
          <p:cNvSpPr>
            <a:spLocks noGrp="1"/>
          </p:cNvSpPr>
          <p:nvPr>
            <p:ph type="body" sz="quarter" idx="75"/>
          </p:nvPr>
        </p:nvSpPr>
        <p:spPr>
          <a:xfrm>
            <a:off x="371702" y="2651460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5" name="Zástupný symbol pro obsah 24623"/>
          <p:cNvSpPr>
            <a:spLocks noGrp="1"/>
          </p:cNvSpPr>
          <p:nvPr>
            <p:ph sz="quarter" idx="76"/>
          </p:nvPr>
        </p:nvSpPr>
        <p:spPr>
          <a:xfrm>
            <a:off x="371796" y="3036979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6" name="Zástupný symbol pro obsah 24623"/>
          <p:cNvSpPr>
            <a:spLocks noGrp="1"/>
          </p:cNvSpPr>
          <p:nvPr>
            <p:ph sz="quarter" idx="52"/>
          </p:nvPr>
        </p:nvSpPr>
        <p:spPr>
          <a:xfrm>
            <a:off x="2647860" y="4840051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7" name="Zástupný symbol pro text 24619"/>
          <p:cNvSpPr>
            <a:spLocks noGrp="1"/>
          </p:cNvSpPr>
          <p:nvPr>
            <p:ph type="body" sz="quarter" idx="57"/>
          </p:nvPr>
        </p:nvSpPr>
        <p:spPr>
          <a:xfrm>
            <a:off x="2647860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8" name="Zástupný symbol pro obsah 24623"/>
          <p:cNvSpPr>
            <a:spLocks noGrp="1"/>
          </p:cNvSpPr>
          <p:nvPr>
            <p:ph sz="quarter" idx="61"/>
          </p:nvPr>
        </p:nvSpPr>
        <p:spPr>
          <a:xfrm>
            <a:off x="4926186" y="4840051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9" name="Zástupný symbol pro obsah 24623"/>
          <p:cNvSpPr>
            <a:spLocks noGrp="1"/>
          </p:cNvSpPr>
          <p:nvPr>
            <p:ph sz="quarter" idx="65"/>
          </p:nvPr>
        </p:nvSpPr>
        <p:spPr>
          <a:xfrm>
            <a:off x="7222934" y="4840051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0" name="Zástupný symbol pro text 24619"/>
          <p:cNvSpPr>
            <a:spLocks noGrp="1"/>
          </p:cNvSpPr>
          <p:nvPr>
            <p:ph type="body" sz="quarter" idx="67"/>
          </p:nvPr>
        </p:nvSpPr>
        <p:spPr>
          <a:xfrm>
            <a:off x="7222934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2" name="Zástupný symbol pro text 24619"/>
          <p:cNvSpPr>
            <a:spLocks noGrp="1"/>
          </p:cNvSpPr>
          <p:nvPr>
            <p:ph type="body" sz="quarter" idx="68"/>
          </p:nvPr>
        </p:nvSpPr>
        <p:spPr>
          <a:xfrm>
            <a:off x="4935397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280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43"/>
          <p:cNvSpPr>
            <a:spLocks noGrp="1"/>
          </p:cNvSpPr>
          <p:nvPr>
            <p:ph type="body" sz="quarter" idx="15"/>
          </p:nvPr>
        </p:nvSpPr>
        <p:spPr>
          <a:xfrm>
            <a:off x="381000" y="1196976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obsah 46"/>
          <p:cNvSpPr>
            <a:spLocks noGrp="1"/>
          </p:cNvSpPr>
          <p:nvPr>
            <p:ph sz="quarter" idx="19"/>
          </p:nvPr>
        </p:nvSpPr>
        <p:spPr>
          <a:xfrm>
            <a:off x="381000" y="1557339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47"/>
          <p:cNvSpPr>
            <a:spLocks noGrp="1"/>
          </p:cNvSpPr>
          <p:nvPr>
            <p:ph sz="quarter" idx="21"/>
          </p:nvPr>
        </p:nvSpPr>
        <p:spPr>
          <a:xfrm>
            <a:off x="381000" y="4073619"/>
            <a:ext cx="4547382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obsah 48"/>
          <p:cNvSpPr>
            <a:spLocks noGrp="1"/>
          </p:cNvSpPr>
          <p:nvPr>
            <p:ph sz="quarter" idx="24"/>
          </p:nvPr>
        </p:nvSpPr>
        <p:spPr>
          <a:xfrm>
            <a:off x="5004582" y="4076701"/>
            <a:ext cx="4572000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text 25"/>
          <p:cNvSpPr>
            <a:spLocks noGrp="1"/>
          </p:cNvSpPr>
          <p:nvPr>
            <p:ph type="body" sz="quarter" idx="25"/>
          </p:nvPr>
        </p:nvSpPr>
        <p:spPr>
          <a:xfrm>
            <a:off x="356382" y="3715591"/>
            <a:ext cx="4572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04582" y="3718009"/>
            <a:ext cx="4572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5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8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206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obsah 47"/>
          <p:cNvSpPr>
            <a:spLocks noGrp="1"/>
          </p:cNvSpPr>
          <p:nvPr>
            <p:ph sz="quarter" idx="21"/>
          </p:nvPr>
        </p:nvSpPr>
        <p:spPr>
          <a:xfrm>
            <a:off x="405618" y="1555004"/>
            <a:ext cx="4547382" cy="2089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obsah 48"/>
          <p:cNvSpPr>
            <a:spLocks noGrp="1"/>
          </p:cNvSpPr>
          <p:nvPr>
            <p:ph sz="quarter" idx="24"/>
          </p:nvPr>
        </p:nvSpPr>
        <p:spPr>
          <a:xfrm>
            <a:off x="5029200" y="1558086"/>
            <a:ext cx="4572000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text 25"/>
          <p:cNvSpPr>
            <a:spLocks noGrp="1"/>
          </p:cNvSpPr>
          <p:nvPr>
            <p:ph type="body" sz="quarter" idx="25"/>
          </p:nvPr>
        </p:nvSpPr>
        <p:spPr>
          <a:xfrm>
            <a:off x="381000" y="1196976"/>
            <a:ext cx="4572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29200" y="1199394"/>
            <a:ext cx="4572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text 43"/>
          <p:cNvSpPr>
            <a:spLocks noGrp="1"/>
          </p:cNvSpPr>
          <p:nvPr>
            <p:ph type="body" sz="quarter" idx="15"/>
          </p:nvPr>
        </p:nvSpPr>
        <p:spPr>
          <a:xfrm>
            <a:off x="383344" y="3714844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obsah 46"/>
          <p:cNvSpPr>
            <a:spLocks noGrp="1"/>
          </p:cNvSpPr>
          <p:nvPr>
            <p:ph sz="quarter" idx="19"/>
          </p:nvPr>
        </p:nvSpPr>
        <p:spPr>
          <a:xfrm>
            <a:off x="383344" y="4063928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Skupina 16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8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9" name="Obrázek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1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274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590"/>
          <p:cNvSpPr>
            <a:spLocks noGrp="1"/>
          </p:cNvSpPr>
          <p:nvPr>
            <p:ph sz="quarter" idx="19"/>
          </p:nvPr>
        </p:nvSpPr>
        <p:spPr>
          <a:xfrm>
            <a:off x="269875" y="1557339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591"/>
          <p:cNvSpPr>
            <a:spLocks noGrp="1"/>
          </p:cNvSpPr>
          <p:nvPr>
            <p:ph sz="quarter" idx="21"/>
          </p:nvPr>
        </p:nvSpPr>
        <p:spPr>
          <a:xfrm>
            <a:off x="269875" y="4076700"/>
            <a:ext cx="9220200" cy="2089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43"/>
          <p:cNvSpPr>
            <a:spLocks noGrp="1"/>
          </p:cNvSpPr>
          <p:nvPr>
            <p:ph type="body" sz="quarter" idx="22"/>
          </p:nvPr>
        </p:nvSpPr>
        <p:spPr>
          <a:xfrm>
            <a:off x="279253" y="3717131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text 43"/>
          <p:cNvSpPr>
            <a:spLocks noGrp="1"/>
          </p:cNvSpPr>
          <p:nvPr>
            <p:ph type="body" sz="quarter" idx="23"/>
          </p:nvPr>
        </p:nvSpPr>
        <p:spPr>
          <a:xfrm>
            <a:off x="269875" y="1195483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2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93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4595"/>
          <p:cNvSpPr>
            <a:spLocks noGrp="1"/>
          </p:cNvSpPr>
          <p:nvPr>
            <p:ph type="body" sz="quarter" idx="15"/>
          </p:nvPr>
        </p:nvSpPr>
        <p:spPr>
          <a:xfrm>
            <a:off x="2071366" y="1191162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obsah 24596"/>
          <p:cNvSpPr>
            <a:spLocks noGrp="1"/>
          </p:cNvSpPr>
          <p:nvPr>
            <p:ph sz="quarter" idx="19"/>
          </p:nvPr>
        </p:nvSpPr>
        <p:spPr>
          <a:xfrm>
            <a:off x="2071366" y="1481943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text 24598"/>
          <p:cNvSpPr>
            <a:spLocks noGrp="1"/>
          </p:cNvSpPr>
          <p:nvPr>
            <p:ph type="body" sz="quarter" idx="26"/>
          </p:nvPr>
        </p:nvSpPr>
        <p:spPr>
          <a:xfrm>
            <a:off x="415925" y="1193800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24595"/>
          <p:cNvSpPr>
            <a:spLocks noGrp="1"/>
          </p:cNvSpPr>
          <p:nvPr>
            <p:ph type="body" sz="quarter" idx="27"/>
          </p:nvPr>
        </p:nvSpPr>
        <p:spPr>
          <a:xfrm>
            <a:off x="2071366" y="2897677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text 24595"/>
          <p:cNvSpPr>
            <a:spLocks noGrp="1"/>
          </p:cNvSpPr>
          <p:nvPr>
            <p:ph type="body" sz="quarter" idx="29"/>
          </p:nvPr>
        </p:nvSpPr>
        <p:spPr>
          <a:xfrm>
            <a:off x="2071366" y="4604193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text 24598"/>
          <p:cNvSpPr>
            <a:spLocks noGrp="1"/>
          </p:cNvSpPr>
          <p:nvPr>
            <p:ph type="body" sz="quarter" idx="31"/>
          </p:nvPr>
        </p:nvSpPr>
        <p:spPr>
          <a:xfrm>
            <a:off x="441325" y="2897678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obsah 24596"/>
          <p:cNvSpPr>
            <a:spLocks noGrp="1"/>
          </p:cNvSpPr>
          <p:nvPr>
            <p:ph sz="quarter" idx="32"/>
          </p:nvPr>
        </p:nvSpPr>
        <p:spPr>
          <a:xfrm>
            <a:off x="2071366" y="3185015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obsah 24596"/>
          <p:cNvSpPr>
            <a:spLocks noGrp="1"/>
          </p:cNvSpPr>
          <p:nvPr>
            <p:ph sz="quarter" idx="33"/>
          </p:nvPr>
        </p:nvSpPr>
        <p:spPr>
          <a:xfrm>
            <a:off x="2071366" y="4899998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5" name="Zástupný symbol pro text 24598"/>
          <p:cNvSpPr>
            <a:spLocks noGrp="1"/>
          </p:cNvSpPr>
          <p:nvPr>
            <p:ph type="body" sz="quarter" idx="34"/>
          </p:nvPr>
        </p:nvSpPr>
        <p:spPr>
          <a:xfrm>
            <a:off x="449792" y="4601556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TextovéPole 15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Skupina 17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9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2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211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4633"/>
          <p:cNvSpPr>
            <a:spLocks noGrp="1"/>
          </p:cNvSpPr>
          <p:nvPr>
            <p:ph sz="quarter" idx="19"/>
          </p:nvPr>
        </p:nvSpPr>
        <p:spPr>
          <a:xfrm>
            <a:off x="2073275" y="1196976"/>
            <a:ext cx="7416800" cy="489632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24634"/>
          <p:cNvSpPr>
            <a:spLocks noGrp="1"/>
          </p:cNvSpPr>
          <p:nvPr>
            <p:ph type="body" sz="quarter" idx="26"/>
          </p:nvPr>
        </p:nvSpPr>
        <p:spPr>
          <a:xfrm>
            <a:off x="415925" y="1193800"/>
            <a:ext cx="1441450" cy="49720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35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 userDrawn="1"/>
        </p:nvGrpSpPr>
        <p:grpSpPr>
          <a:xfrm>
            <a:off x="151571" y="0"/>
            <a:ext cx="3384376" cy="773851"/>
            <a:chOff x="2771800" y="1790866"/>
            <a:chExt cx="3384376" cy="773851"/>
          </a:xfrm>
        </p:grpSpPr>
        <p:sp>
          <p:nvSpPr>
            <p:cNvPr id="12" name="Rectangle 75"/>
            <p:cNvSpPr/>
            <p:nvPr/>
          </p:nvSpPr>
          <p:spPr>
            <a:xfrm>
              <a:off x="2771800" y="1944248"/>
              <a:ext cx="1656186" cy="467061"/>
            </a:xfrm>
            <a:prstGeom prst="rect">
              <a:avLst/>
            </a:prstGeom>
            <a:solidFill>
              <a:srgbClr val="009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3985" rIns="80970" bIns="0" rtlCol="0" anchor="ctr">
              <a:noAutofit/>
            </a:bodyPr>
            <a:lstStyle/>
            <a:p>
              <a:pPr algn="r"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ČESKÉ</a:t>
              </a:r>
              <a:endParaRPr lang="en-I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Young"/>
              </a:endParaRPr>
            </a:p>
          </p:txBody>
        </p:sp>
        <p:cxnSp>
          <p:nvCxnSpPr>
            <p:cNvPr id="13" name="Straight Connector 83"/>
            <p:cNvCxnSpPr/>
            <p:nvPr/>
          </p:nvCxnSpPr>
          <p:spPr>
            <a:xfrm>
              <a:off x="4427983" y="1790866"/>
              <a:ext cx="0" cy="7738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88"/>
            <p:cNvSpPr/>
            <p:nvPr/>
          </p:nvSpPr>
          <p:spPr>
            <a:xfrm>
              <a:off x="4428932" y="1979390"/>
              <a:ext cx="1727244" cy="467061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9" tIns="53985" rIns="0" bIns="0" rtlCol="0" anchor="ctr">
              <a:noAutofit/>
            </a:bodyPr>
            <a:lstStyle/>
            <a:p>
              <a:pPr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DRÁHY</a:t>
              </a:r>
              <a:endParaRPr lang="en-IN" sz="3200" dirty="0">
                <a:solidFill>
                  <a:prstClr val="white"/>
                </a:solidFill>
                <a:latin typeface="Young"/>
              </a:endParaRPr>
            </a:p>
          </p:txBody>
        </p:sp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0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727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458200" y="304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443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8458200" y="304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54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8229600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391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8229600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557338"/>
            <a:ext cx="9217025" cy="44640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896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3927" y="193891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3907" y="1500025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1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3927" y="434225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3907" y="3903366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2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40377" y="193891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40357" y="1500025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3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540377" y="3903370"/>
            <a:ext cx="3562447" cy="180415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9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4017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151571" y="0"/>
            <a:ext cx="3384376" cy="773851"/>
            <a:chOff x="2771800" y="1790866"/>
            <a:chExt cx="3384376" cy="773851"/>
          </a:xfrm>
        </p:grpSpPr>
        <p:sp>
          <p:nvSpPr>
            <p:cNvPr id="12" name="Rectangle 75"/>
            <p:cNvSpPr/>
            <p:nvPr/>
          </p:nvSpPr>
          <p:spPr>
            <a:xfrm>
              <a:off x="2771800" y="1944248"/>
              <a:ext cx="1656186" cy="467061"/>
            </a:xfrm>
            <a:prstGeom prst="rect">
              <a:avLst/>
            </a:prstGeom>
            <a:solidFill>
              <a:srgbClr val="009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3985" rIns="80970" bIns="0" rtlCol="0" anchor="ctr">
              <a:noAutofit/>
            </a:bodyPr>
            <a:lstStyle/>
            <a:p>
              <a:pPr algn="r"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ČESKÉ</a:t>
              </a:r>
              <a:endParaRPr lang="en-I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Young"/>
              </a:endParaRPr>
            </a:p>
          </p:txBody>
        </p:sp>
        <p:cxnSp>
          <p:nvCxnSpPr>
            <p:cNvPr id="13" name="Straight Connector 83"/>
            <p:cNvCxnSpPr/>
            <p:nvPr/>
          </p:nvCxnSpPr>
          <p:spPr>
            <a:xfrm>
              <a:off x="4427983" y="1790866"/>
              <a:ext cx="0" cy="7738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88"/>
            <p:cNvSpPr/>
            <p:nvPr/>
          </p:nvSpPr>
          <p:spPr>
            <a:xfrm>
              <a:off x="4428932" y="1979390"/>
              <a:ext cx="1727244" cy="467061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9" tIns="53985" rIns="0" bIns="0" rtlCol="0" anchor="ctr">
              <a:noAutofit/>
            </a:bodyPr>
            <a:lstStyle/>
            <a:p>
              <a:pPr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DRÁHY</a:t>
              </a:r>
              <a:endParaRPr lang="en-IN" sz="3200" dirty="0">
                <a:solidFill>
                  <a:prstClr val="white"/>
                </a:solidFill>
                <a:latin typeface="Young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47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 userDrawn="1"/>
        </p:nvGrpSpPr>
        <p:grpSpPr>
          <a:xfrm>
            <a:off x="151571" y="0"/>
            <a:ext cx="3384376" cy="773851"/>
            <a:chOff x="2771800" y="1790866"/>
            <a:chExt cx="3384376" cy="773851"/>
          </a:xfrm>
        </p:grpSpPr>
        <p:sp>
          <p:nvSpPr>
            <p:cNvPr id="12" name="Rectangle 75"/>
            <p:cNvSpPr/>
            <p:nvPr/>
          </p:nvSpPr>
          <p:spPr>
            <a:xfrm>
              <a:off x="2771800" y="1944248"/>
              <a:ext cx="1656186" cy="467061"/>
            </a:xfrm>
            <a:prstGeom prst="rect">
              <a:avLst/>
            </a:prstGeom>
            <a:solidFill>
              <a:srgbClr val="009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3985" rIns="80970" bIns="0" rtlCol="0" anchor="ctr">
              <a:noAutofit/>
            </a:bodyPr>
            <a:lstStyle/>
            <a:p>
              <a:pPr algn="r"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ČESKÉ</a:t>
              </a:r>
              <a:endParaRPr lang="en-I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Young"/>
              </a:endParaRPr>
            </a:p>
          </p:txBody>
        </p:sp>
        <p:cxnSp>
          <p:nvCxnSpPr>
            <p:cNvPr id="13" name="Straight Connector 83"/>
            <p:cNvCxnSpPr/>
            <p:nvPr/>
          </p:nvCxnSpPr>
          <p:spPr>
            <a:xfrm>
              <a:off x="4427983" y="1790866"/>
              <a:ext cx="0" cy="7738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88"/>
            <p:cNvSpPr/>
            <p:nvPr/>
          </p:nvSpPr>
          <p:spPr>
            <a:xfrm>
              <a:off x="4428932" y="1979390"/>
              <a:ext cx="1727244" cy="467061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9" tIns="53985" rIns="0" bIns="0" rtlCol="0" anchor="ctr">
              <a:noAutofit/>
            </a:bodyPr>
            <a:lstStyle/>
            <a:p>
              <a:pPr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DRÁHY</a:t>
              </a:r>
              <a:endParaRPr lang="en-IN" sz="3200" dirty="0">
                <a:solidFill>
                  <a:prstClr val="white"/>
                </a:solidFill>
                <a:latin typeface="Young"/>
              </a:endParaRPr>
            </a:p>
          </p:txBody>
        </p:sp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132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>
                <a:solidFill>
                  <a:schemeClr val="accent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48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448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1000" y="902387"/>
            <a:ext cx="4500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25600" y="904805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1000" y="1263600"/>
            <a:ext cx="4500000" cy="48655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5025600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15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1000" y="902387"/>
            <a:ext cx="4500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75138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5025600" y="1263600"/>
            <a:ext cx="4500000" cy="48655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75138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375139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1725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31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0999" y="12636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0999" y="39131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35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3553200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1600" y="39132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1600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083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8" y="3553200"/>
            <a:ext cx="9144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0999" y="12636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0999" y="3913199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0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Obráze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358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0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1" name="Zástupný symbol pro obsah 29"/>
          <p:cNvSpPr>
            <a:spLocks noGrp="1"/>
          </p:cNvSpPr>
          <p:nvPr>
            <p:ph sz="quarter" idx="29"/>
          </p:nvPr>
        </p:nvSpPr>
        <p:spPr>
          <a:xfrm>
            <a:off x="381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2" name="Zástupný symbol pro obsah 30"/>
          <p:cNvSpPr>
            <a:spLocks noGrp="1"/>
          </p:cNvSpPr>
          <p:nvPr>
            <p:ph sz="quarter" idx="30"/>
          </p:nvPr>
        </p:nvSpPr>
        <p:spPr>
          <a:xfrm>
            <a:off x="5025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4" name="Zástupný symbol pro text 26"/>
          <p:cNvSpPr>
            <a:spLocks noGrp="1"/>
          </p:cNvSpPr>
          <p:nvPr>
            <p:ph type="body" sz="quarter" idx="31"/>
          </p:nvPr>
        </p:nvSpPr>
        <p:spPr>
          <a:xfrm>
            <a:off x="382674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obsah 29"/>
          <p:cNvSpPr>
            <a:spLocks noGrp="1"/>
          </p:cNvSpPr>
          <p:nvPr>
            <p:ph sz="quarter" idx="32"/>
          </p:nvPr>
        </p:nvSpPr>
        <p:spPr>
          <a:xfrm>
            <a:off x="381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6" name="Zástupný symbol pro obsah 30"/>
          <p:cNvSpPr>
            <a:spLocks noGrp="1"/>
          </p:cNvSpPr>
          <p:nvPr>
            <p:ph sz="quarter" idx="33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7" name="Zástupný symbol pro text 27"/>
          <p:cNvSpPr>
            <a:spLocks noGrp="1"/>
          </p:cNvSpPr>
          <p:nvPr>
            <p:ph type="body" sz="quarter" idx="34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TextovéPole 10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4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375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4608"/>
          <p:cNvSpPr>
            <a:spLocks noGrp="1"/>
          </p:cNvSpPr>
          <p:nvPr>
            <p:ph sz="quarter" idx="19"/>
          </p:nvPr>
        </p:nvSpPr>
        <p:spPr>
          <a:xfrm>
            <a:off x="380998" y="1263600"/>
            <a:ext cx="9144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1" name="TextovéPole 10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827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614"/>
          <p:cNvSpPr>
            <a:spLocks noGrp="1"/>
          </p:cNvSpPr>
          <p:nvPr>
            <p:ph sz="quarter" idx="19"/>
          </p:nvPr>
        </p:nvSpPr>
        <p:spPr>
          <a:xfrm>
            <a:off x="381000" y="1263600"/>
            <a:ext cx="4500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615"/>
          <p:cNvSpPr>
            <a:spLocks noGrp="1"/>
          </p:cNvSpPr>
          <p:nvPr>
            <p:ph sz="quarter" idx="23"/>
          </p:nvPr>
        </p:nvSpPr>
        <p:spPr>
          <a:xfrm>
            <a:off x="5025600" y="1263600"/>
            <a:ext cx="4500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2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72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614"/>
          <p:cNvSpPr>
            <a:spLocks noGrp="1"/>
          </p:cNvSpPr>
          <p:nvPr>
            <p:ph sz="quarter" idx="19"/>
          </p:nvPr>
        </p:nvSpPr>
        <p:spPr>
          <a:xfrm>
            <a:off x="27036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615"/>
          <p:cNvSpPr>
            <a:spLocks noGrp="1"/>
          </p:cNvSpPr>
          <p:nvPr>
            <p:ph sz="quarter" idx="23"/>
          </p:nvPr>
        </p:nvSpPr>
        <p:spPr>
          <a:xfrm>
            <a:off x="50256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" name="Zástupný symbol pro text 26"/>
          <p:cNvSpPr>
            <a:spLocks noGrp="1"/>
          </p:cNvSpPr>
          <p:nvPr>
            <p:ph type="body" sz="quarter" idx="26"/>
          </p:nvPr>
        </p:nvSpPr>
        <p:spPr>
          <a:xfrm>
            <a:off x="381600" y="904474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obsah 24614"/>
          <p:cNvSpPr>
            <a:spLocks noGrp="1"/>
          </p:cNvSpPr>
          <p:nvPr>
            <p:ph sz="quarter" idx="32"/>
          </p:nvPr>
        </p:nvSpPr>
        <p:spPr>
          <a:xfrm>
            <a:off x="3810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7" name="Zástupný symbol pro text 26"/>
          <p:cNvSpPr>
            <a:spLocks noGrp="1"/>
          </p:cNvSpPr>
          <p:nvPr>
            <p:ph type="body" sz="quarter" idx="33"/>
          </p:nvPr>
        </p:nvSpPr>
        <p:spPr>
          <a:xfrm>
            <a:off x="2703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text 26"/>
          <p:cNvSpPr>
            <a:spLocks noGrp="1"/>
          </p:cNvSpPr>
          <p:nvPr>
            <p:ph type="body" sz="quarter" idx="34"/>
          </p:nvPr>
        </p:nvSpPr>
        <p:spPr>
          <a:xfrm>
            <a:off x="5025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text 26"/>
          <p:cNvSpPr>
            <a:spLocks noGrp="1"/>
          </p:cNvSpPr>
          <p:nvPr>
            <p:ph type="body" sz="quarter" idx="35"/>
          </p:nvPr>
        </p:nvSpPr>
        <p:spPr>
          <a:xfrm>
            <a:off x="7347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Zástupný symbol pro obsah 24615"/>
          <p:cNvSpPr>
            <a:spLocks noGrp="1"/>
          </p:cNvSpPr>
          <p:nvPr>
            <p:ph sz="quarter" idx="36"/>
          </p:nvPr>
        </p:nvSpPr>
        <p:spPr>
          <a:xfrm>
            <a:off x="7347600" y="1263599"/>
            <a:ext cx="2178000" cy="239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2" name="Zástupný symbol pro obsah 24615"/>
          <p:cNvSpPr>
            <a:spLocks noGrp="1"/>
          </p:cNvSpPr>
          <p:nvPr>
            <p:ph sz="quarter" idx="37"/>
          </p:nvPr>
        </p:nvSpPr>
        <p:spPr>
          <a:xfrm>
            <a:off x="7347600" y="3733200"/>
            <a:ext cx="2178000" cy="23976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5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9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7607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8" name="Zástupný symbol pro text 24619"/>
          <p:cNvSpPr>
            <a:spLocks noGrp="1"/>
          </p:cNvSpPr>
          <p:nvPr>
            <p:ph type="body" sz="quarter" idx="69"/>
          </p:nvPr>
        </p:nvSpPr>
        <p:spPr>
          <a:xfrm>
            <a:off x="2644700" y="2652157"/>
            <a:ext cx="2224796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text 24619"/>
          <p:cNvSpPr>
            <a:spLocks noGrp="1"/>
          </p:cNvSpPr>
          <p:nvPr>
            <p:ph type="body" sz="quarter" idx="70"/>
          </p:nvPr>
        </p:nvSpPr>
        <p:spPr>
          <a:xfrm>
            <a:off x="7219774" y="2652157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Zástupný symbol pro text 24619"/>
          <p:cNvSpPr>
            <a:spLocks noGrp="1"/>
          </p:cNvSpPr>
          <p:nvPr>
            <p:ph type="body" sz="quarter" idx="71"/>
          </p:nvPr>
        </p:nvSpPr>
        <p:spPr>
          <a:xfrm>
            <a:off x="4932237" y="2652157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1" name="Zástupný symbol pro obsah 24623"/>
          <p:cNvSpPr>
            <a:spLocks noGrp="1"/>
          </p:cNvSpPr>
          <p:nvPr>
            <p:ph sz="quarter" idx="72"/>
          </p:nvPr>
        </p:nvSpPr>
        <p:spPr>
          <a:xfrm>
            <a:off x="2648049" y="3036980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2" name="Zástupný symbol pro obsah 24623"/>
          <p:cNvSpPr>
            <a:spLocks noGrp="1"/>
          </p:cNvSpPr>
          <p:nvPr>
            <p:ph sz="quarter" idx="73"/>
          </p:nvPr>
        </p:nvSpPr>
        <p:spPr>
          <a:xfrm>
            <a:off x="4926375" y="3036980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3" name="Zástupný symbol pro obsah 24623"/>
          <p:cNvSpPr>
            <a:spLocks noGrp="1"/>
          </p:cNvSpPr>
          <p:nvPr>
            <p:ph sz="quarter" idx="74"/>
          </p:nvPr>
        </p:nvSpPr>
        <p:spPr>
          <a:xfrm>
            <a:off x="7223123" y="3036980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4" name="Zástupný symbol pro text 24619"/>
          <p:cNvSpPr>
            <a:spLocks noGrp="1"/>
          </p:cNvSpPr>
          <p:nvPr>
            <p:ph type="body" sz="quarter" idx="75"/>
          </p:nvPr>
        </p:nvSpPr>
        <p:spPr>
          <a:xfrm>
            <a:off x="371702" y="2651460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5" name="Zástupný symbol pro obsah 24623"/>
          <p:cNvSpPr>
            <a:spLocks noGrp="1"/>
          </p:cNvSpPr>
          <p:nvPr>
            <p:ph sz="quarter" idx="76"/>
          </p:nvPr>
        </p:nvSpPr>
        <p:spPr>
          <a:xfrm>
            <a:off x="371796" y="3036979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6" name="Zástupný symbol pro obsah 24623"/>
          <p:cNvSpPr>
            <a:spLocks noGrp="1"/>
          </p:cNvSpPr>
          <p:nvPr>
            <p:ph sz="quarter" idx="52"/>
          </p:nvPr>
        </p:nvSpPr>
        <p:spPr>
          <a:xfrm>
            <a:off x="2647860" y="4840051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7" name="Zástupný symbol pro text 24619"/>
          <p:cNvSpPr>
            <a:spLocks noGrp="1"/>
          </p:cNvSpPr>
          <p:nvPr>
            <p:ph type="body" sz="quarter" idx="57"/>
          </p:nvPr>
        </p:nvSpPr>
        <p:spPr>
          <a:xfrm>
            <a:off x="2647860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8" name="Zástupný symbol pro obsah 24623"/>
          <p:cNvSpPr>
            <a:spLocks noGrp="1"/>
          </p:cNvSpPr>
          <p:nvPr>
            <p:ph sz="quarter" idx="61"/>
          </p:nvPr>
        </p:nvSpPr>
        <p:spPr>
          <a:xfrm>
            <a:off x="4926186" y="4840051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9" name="Zástupný symbol pro obsah 24623"/>
          <p:cNvSpPr>
            <a:spLocks noGrp="1"/>
          </p:cNvSpPr>
          <p:nvPr>
            <p:ph sz="quarter" idx="65"/>
          </p:nvPr>
        </p:nvSpPr>
        <p:spPr>
          <a:xfrm>
            <a:off x="7222934" y="4840051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0" name="Zástupný symbol pro text 24619"/>
          <p:cNvSpPr>
            <a:spLocks noGrp="1"/>
          </p:cNvSpPr>
          <p:nvPr>
            <p:ph type="body" sz="quarter" idx="67"/>
          </p:nvPr>
        </p:nvSpPr>
        <p:spPr>
          <a:xfrm>
            <a:off x="7222934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2" name="Zástupný symbol pro text 24619"/>
          <p:cNvSpPr>
            <a:spLocks noGrp="1"/>
          </p:cNvSpPr>
          <p:nvPr>
            <p:ph type="body" sz="quarter" idx="68"/>
          </p:nvPr>
        </p:nvSpPr>
        <p:spPr>
          <a:xfrm>
            <a:off x="4935397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grpSp>
        <p:nvGrpSpPr>
          <p:cNvPr id="19" name="Skupina 1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20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3" name="Obrázek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910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>
                <a:solidFill>
                  <a:schemeClr val="accent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3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43"/>
          <p:cNvSpPr>
            <a:spLocks noGrp="1"/>
          </p:cNvSpPr>
          <p:nvPr>
            <p:ph type="body" sz="quarter" idx="15"/>
          </p:nvPr>
        </p:nvSpPr>
        <p:spPr>
          <a:xfrm>
            <a:off x="381000" y="1196976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obsah 46"/>
          <p:cNvSpPr>
            <a:spLocks noGrp="1"/>
          </p:cNvSpPr>
          <p:nvPr>
            <p:ph sz="quarter" idx="19"/>
          </p:nvPr>
        </p:nvSpPr>
        <p:spPr>
          <a:xfrm>
            <a:off x="381000" y="1557339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47"/>
          <p:cNvSpPr>
            <a:spLocks noGrp="1"/>
          </p:cNvSpPr>
          <p:nvPr>
            <p:ph sz="quarter" idx="21"/>
          </p:nvPr>
        </p:nvSpPr>
        <p:spPr>
          <a:xfrm>
            <a:off x="381000" y="4073619"/>
            <a:ext cx="4547382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obsah 48"/>
          <p:cNvSpPr>
            <a:spLocks noGrp="1"/>
          </p:cNvSpPr>
          <p:nvPr>
            <p:ph sz="quarter" idx="24"/>
          </p:nvPr>
        </p:nvSpPr>
        <p:spPr>
          <a:xfrm>
            <a:off x="5004582" y="4076701"/>
            <a:ext cx="4572000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text 25"/>
          <p:cNvSpPr>
            <a:spLocks noGrp="1"/>
          </p:cNvSpPr>
          <p:nvPr>
            <p:ph type="body" sz="quarter" idx="25"/>
          </p:nvPr>
        </p:nvSpPr>
        <p:spPr>
          <a:xfrm>
            <a:off x="356382" y="3715591"/>
            <a:ext cx="4572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04582" y="3718009"/>
            <a:ext cx="4572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5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8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6727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obsah 47"/>
          <p:cNvSpPr>
            <a:spLocks noGrp="1"/>
          </p:cNvSpPr>
          <p:nvPr>
            <p:ph sz="quarter" idx="21"/>
          </p:nvPr>
        </p:nvSpPr>
        <p:spPr>
          <a:xfrm>
            <a:off x="405618" y="1555004"/>
            <a:ext cx="4547382" cy="2089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obsah 48"/>
          <p:cNvSpPr>
            <a:spLocks noGrp="1"/>
          </p:cNvSpPr>
          <p:nvPr>
            <p:ph sz="quarter" idx="24"/>
          </p:nvPr>
        </p:nvSpPr>
        <p:spPr>
          <a:xfrm>
            <a:off x="5029200" y="1558086"/>
            <a:ext cx="4572000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text 25"/>
          <p:cNvSpPr>
            <a:spLocks noGrp="1"/>
          </p:cNvSpPr>
          <p:nvPr>
            <p:ph type="body" sz="quarter" idx="25"/>
          </p:nvPr>
        </p:nvSpPr>
        <p:spPr>
          <a:xfrm>
            <a:off x="381000" y="1196976"/>
            <a:ext cx="4572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29200" y="1199394"/>
            <a:ext cx="4572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text 43"/>
          <p:cNvSpPr>
            <a:spLocks noGrp="1"/>
          </p:cNvSpPr>
          <p:nvPr>
            <p:ph type="body" sz="quarter" idx="15"/>
          </p:nvPr>
        </p:nvSpPr>
        <p:spPr>
          <a:xfrm>
            <a:off x="383344" y="3714844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obsah 46"/>
          <p:cNvSpPr>
            <a:spLocks noGrp="1"/>
          </p:cNvSpPr>
          <p:nvPr>
            <p:ph sz="quarter" idx="19"/>
          </p:nvPr>
        </p:nvSpPr>
        <p:spPr>
          <a:xfrm>
            <a:off x="383344" y="4063928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Skupina 16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8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9" name="Obrázek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0" name="TextovéPole 19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2728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590"/>
          <p:cNvSpPr>
            <a:spLocks noGrp="1"/>
          </p:cNvSpPr>
          <p:nvPr>
            <p:ph sz="quarter" idx="19"/>
          </p:nvPr>
        </p:nvSpPr>
        <p:spPr>
          <a:xfrm>
            <a:off x="269875" y="1557339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591"/>
          <p:cNvSpPr>
            <a:spLocks noGrp="1"/>
          </p:cNvSpPr>
          <p:nvPr>
            <p:ph sz="quarter" idx="21"/>
          </p:nvPr>
        </p:nvSpPr>
        <p:spPr>
          <a:xfrm>
            <a:off x="269875" y="4076700"/>
            <a:ext cx="9220200" cy="2089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43"/>
          <p:cNvSpPr>
            <a:spLocks noGrp="1"/>
          </p:cNvSpPr>
          <p:nvPr>
            <p:ph type="body" sz="quarter" idx="22"/>
          </p:nvPr>
        </p:nvSpPr>
        <p:spPr>
          <a:xfrm>
            <a:off x="279253" y="3717131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text 43"/>
          <p:cNvSpPr>
            <a:spLocks noGrp="1"/>
          </p:cNvSpPr>
          <p:nvPr>
            <p:ph type="body" sz="quarter" idx="23"/>
          </p:nvPr>
        </p:nvSpPr>
        <p:spPr>
          <a:xfrm>
            <a:off x="269875" y="1195483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2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3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4595"/>
          <p:cNvSpPr>
            <a:spLocks noGrp="1"/>
          </p:cNvSpPr>
          <p:nvPr>
            <p:ph type="body" sz="quarter" idx="15"/>
          </p:nvPr>
        </p:nvSpPr>
        <p:spPr>
          <a:xfrm>
            <a:off x="2071366" y="1191162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obsah 24596"/>
          <p:cNvSpPr>
            <a:spLocks noGrp="1"/>
          </p:cNvSpPr>
          <p:nvPr>
            <p:ph sz="quarter" idx="19"/>
          </p:nvPr>
        </p:nvSpPr>
        <p:spPr>
          <a:xfrm>
            <a:off x="2071366" y="1481943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text 24598"/>
          <p:cNvSpPr>
            <a:spLocks noGrp="1"/>
          </p:cNvSpPr>
          <p:nvPr>
            <p:ph type="body" sz="quarter" idx="26"/>
          </p:nvPr>
        </p:nvSpPr>
        <p:spPr>
          <a:xfrm>
            <a:off x="415925" y="1193800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24595"/>
          <p:cNvSpPr>
            <a:spLocks noGrp="1"/>
          </p:cNvSpPr>
          <p:nvPr>
            <p:ph type="body" sz="quarter" idx="27"/>
          </p:nvPr>
        </p:nvSpPr>
        <p:spPr>
          <a:xfrm>
            <a:off x="2071366" y="2897677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text 24595"/>
          <p:cNvSpPr>
            <a:spLocks noGrp="1"/>
          </p:cNvSpPr>
          <p:nvPr>
            <p:ph type="body" sz="quarter" idx="29"/>
          </p:nvPr>
        </p:nvSpPr>
        <p:spPr>
          <a:xfrm>
            <a:off x="2071366" y="4604193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text 24598"/>
          <p:cNvSpPr>
            <a:spLocks noGrp="1"/>
          </p:cNvSpPr>
          <p:nvPr>
            <p:ph type="body" sz="quarter" idx="31"/>
          </p:nvPr>
        </p:nvSpPr>
        <p:spPr>
          <a:xfrm>
            <a:off x="441325" y="2897678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obsah 24596"/>
          <p:cNvSpPr>
            <a:spLocks noGrp="1"/>
          </p:cNvSpPr>
          <p:nvPr>
            <p:ph sz="quarter" idx="32"/>
          </p:nvPr>
        </p:nvSpPr>
        <p:spPr>
          <a:xfrm>
            <a:off x="2071366" y="3185015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obsah 24596"/>
          <p:cNvSpPr>
            <a:spLocks noGrp="1"/>
          </p:cNvSpPr>
          <p:nvPr>
            <p:ph sz="quarter" idx="33"/>
          </p:nvPr>
        </p:nvSpPr>
        <p:spPr>
          <a:xfrm>
            <a:off x="2071366" y="4899998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5" name="Zástupný symbol pro text 24598"/>
          <p:cNvSpPr>
            <a:spLocks noGrp="1"/>
          </p:cNvSpPr>
          <p:nvPr>
            <p:ph type="body" sz="quarter" idx="34"/>
          </p:nvPr>
        </p:nvSpPr>
        <p:spPr>
          <a:xfrm>
            <a:off x="449792" y="4601556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TextovéPole 15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Skupina 17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9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2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329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4633"/>
          <p:cNvSpPr>
            <a:spLocks noGrp="1"/>
          </p:cNvSpPr>
          <p:nvPr>
            <p:ph sz="quarter" idx="19"/>
          </p:nvPr>
        </p:nvSpPr>
        <p:spPr>
          <a:xfrm>
            <a:off x="2073275" y="1196976"/>
            <a:ext cx="7416800" cy="489632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24634"/>
          <p:cNvSpPr>
            <a:spLocks noGrp="1"/>
          </p:cNvSpPr>
          <p:nvPr>
            <p:ph type="body" sz="quarter" idx="26"/>
          </p:nvPr>
        </p:nvSpPr>
        <p:spPr>
          <a:xfrm>
            <a:off x="415925" y="1193800"/>
            <a:ext cx="1441450" cy="49720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36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2797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458200" y="304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68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8458200" y="304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3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8229600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743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8229600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557338"/>
            <a:ext cx="9217025" cy="44640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19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1000" y="902387"/>
            <a:ext cx="4500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25600" y="904805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1000" y="1263600"/>
            <a:ext cx="4500000" cy="48655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5025600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8104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3927" y="193891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3907" y="1500025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1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3927" y="434225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3907" y="3903366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2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40377" y="193891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40357" y="1500025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3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540377" y="3903370"/>
            <a:ext cx="3562447" cy="180415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9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151571" y="0"/>
            <a:ext cx="3384376" cy="773851"/>
            <a:chOff x="2771800" y="1790866"/>
            <a:chExt cx="3384376" cy="773851"/>
          </a:xfrm>
        </p:grpSpPr>
        <p:sp>
          <p:nvSpPr>
            <p:cNvPr id="12" name="Rectangle 75"/>
            <p:cNvSpPr/>
            <p:nvPr/>
          </p:nvSpPr>
          <p:spPr>
            <a:xfrm>
              <a:off x="2771800" y="1944248"/>
              <a:ext cx="1656186" cy="467061"/>
            </a:xfrm>
            <a:prstGeom prst="rect">
              <a:avLst/>
            </a:prstGeom>
            <a:solidFill>
              <a:srgbClr val="009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3985" rIns="80970" bIns="0" rtlCol="0" anchor="ctr">
              <a:noAutofit/>
            </a:bodyPr>
            <a:lstStyle/>
            <a:p>
              <a:pPr algn="r"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ČESKÉ</a:t>
              </a:r>
              <a:endParaRPr lang="en-I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Young"/>
              </a:endParaRPr>
            </a:p>
          </p:txBody>
        </p:sp>
        <p:cxnSp>
          <p:nvCxnSpPr>
            <p:cNvPr id="13" name="Straight Connector 83"/>
            <p:cNvCxnSpPr/>
            <p:nvPr/>
          </p:nvCxnSpPr>
          <p:spPr>
            <a:xfrm>
              <a:off x="4427983" y="1790866"/>
              <a:ext cx="0" cy="7738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88"/>
            <p:cNvSpPr/>
            <p:nvPr/>
          </p:nvSpPr>
          <p:spPr>
            <a:xfrm>
              <a:off x="4428932" y="1979390"/>
              <a:ext cx="1727244" cy="467061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9" tIns="53985" rIns="0" bIns="0" rtlCol="0" anchor="ctr">
              <a:noAutofit/>
            </a:bodyPr>
            <a:lstStyle/>
            <a:p>
              <a:pPr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DRÁHY</a:t>
              </a:r>
              <a:endParaRPr lang="en-IN" sz="3200" dirty="0">
                <a:solidFill>
                  <a:prstClr val="white"/>
                </a:solidFill>
                <a:latin typeface="Young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47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 userDrawn="1"/>
        </p:nvGrpSpPr>
        <p:grpSpPr>
          <a:xfrm>
            <a:off x="151571" y="0"/>
            <a:ext cx="3384376" cy="773851"/>
            <a:chOff x="2771800" y="1790866"/>
            <a:chExt cx="3384376" cy="773851"/>
          </a:xfrm>
        </p:grpSpPr>
        <p:sp>
          <p:nvSpPr>
            <p:cNvPr id="12" name="Rectangle 75"/>
            <p:cNvSpPr/>
            <p:nvPr/>
          </p:nvSpPr>
          <p:spPr>
            <a:xfrm>
              <a:off x="2771800" y="1944248"/>
              <a:ext cx="1656186" cy="467061"/>
            </a:xfrm>
            <a:prstGeom prst="rect">
              <a:avLst/>
            </a:prstGeom>
            <a:solidFill>
              <a:srgbClr val="009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3985" rIns="80970" bIns="0" rtlCol="0" anchor="ctr">
              <a:noAutofit/>
            </a:bodyPr>
            <a:lstStyle/>
            <a:p>
              <a:pPr algn="r"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ČESKÉ</a:t>
              </a:r>
              <a:endParaRPr lang="en-I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Young"/>
              </a:endParaRPr>
            </a:p>
          </p:txBody>
        </p:sp>
        <p:cxnSp>
          <p:nvCxnSpPr>
            <p:cNvPr id="13" name="Straight Connector 83"/>
            <p:cNvCxnSpPr/>
            <p:nvPr/>
          </p:nvCxnSpPr>
          <p:spPr>
            <a:xfrm>
              <a:off x="4427983" y="1790866"/>
              <a:ext cx="0" cy="77385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88"/>
            <p:cNvSpPr/>
            <p:nvPr/>
          </p:nvSpPr>
          <p:spPr>
            <a:xfrm>
              <a:off x="4428932" y="1979390"/>
              <a:ext cx="1727244" cy="467061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999" tIns="53985" rIns="0" bIns="0" rtlCol="0" anchor="ctr">
              <a:noAutofit/>
            </a:bodyPr>
            <a:lstStyle/>
            <a:p>
              <a:pPr defTabSz="685545"/>
              <a:r>
                <a:rPr lang="cs-CZ" sz="3200" dirty="0">
                  <a:solidFill>
                    <a:prstClr val="white"/>
                  </a:solidFill>
                  <a:latin typeface="Young"/>
                </a:rPr>
                <a:t>DRÁHY</a:t>
              </a:r>
              <a:endParaRPr lang="en-IN" sz="3200" dirty="0">
                <a:solidFill>
                  <a:prstClr val="white"/>
                </a:solidFill>
                <a:latin typeface="Young"/>
              </a:endParaRPr>
            </a:p>
          </p:txBody>
        </p:sp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132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>
                <a:solidFill>
                  <a:schemeClr val="accent2"/>
                </a:solidFill>
                <a:latin typeface="Arial" panose="020B0604020202020204" pitchFamily="34" charset="0"/>
              </a:rPr>
              <a:t>Strictly private and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7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489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1000" y="902387"/>
            <a:ext cx="4500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25600" y="904805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1000" y="1263600"/>
            <a:ext cx="4500000" cy="48655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5025600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15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1000" y="902387"/>
            <a:ext cx="4500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75138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5025600" y="1263600"/>
            <a:ext cx="4500000" cy="48655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75138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375139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1725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316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0999" y="12636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0999" y="39131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353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3553200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1600" y="39132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1600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0832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8" y="3553200"/>
            <a:ext cx="9144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0999" y="12636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0999" y="3913199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0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Obráze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358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1000" y="902387"/>
            <a:ext cx="4500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75138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5025600" y="1263600"/>
            <a:ext cx="4500000" cy="486556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75138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375139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1725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TextovéPole 14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401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0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1" name="Zástupný symbol pro obsah 29"/>
          <p:cNvSpPr>
            <a:spLocks noGrp="1"/>
          </p:cNvSpPr>
          <p:nvPr>
            <p:ph sz="quarter" idx="29"/>
          </p:nvPr>
        </p:nvSpPr>
        <p:spPr>
          <a:xfrm>
            <a:off x="381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2" name="Zástupný symbol pro obsah 30"/>
          <p:cNvSpPr>
            <a:spLocks noGrp="1"/>
          </p:cNvSpPr>
          <p:nvPr>
            <p:ph sz="quarter" idx="30"/>
          </p:nvPr>
        </p:nvSpPr>
        <p:spPr>
          <a:xfrm>
            <a:off x="5025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4" name="Zástupný symbol pro text 26"/>
          <p:cNvSpPr>
            <a:spLocks noGrp="1"/>
          </p:cNvSpPr>
          <p:nvPr>
            <p:ph type="body" sz="quarter" idx="31"/>
          </p:nvPr>
        </p:nvSpPr>
        <p:spPr>
          <a:xfrm>
            <a:off x="382674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obsah 29"/>
          <p:cNvSpPr>
            <a:spLocks noGrp="1"/>
          </p:cNvSpPr>
          <p:nvPr>
            <p:ph sz="quarter" idx="32"/>
          </p:nvPr>
        </p:nvSpPr>
        <p:spPr>
          <a:xfrm>
            <a:off x="381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6" name="Zástupný symbol pro obsah 30"/>
          <p:cNvSpPr>
            <a:spLocks noGrp="1"/>
          </p:cNvSpPr>
          <p:nvPr>
            <p:ph sz="quarter" idx="33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7" name="Zástupný symbol pro text 27"/>
          <p:cNvSpPr>
            <a:spLocks noGrp="1"/>
          </p:cNvSpPr>
          <p:nvPr>
            <p:ph type="body" sz="quarter" idx="34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TextovéPole 10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4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3758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4608"/>
          <p:cNvSpPr>
            <a:spLocks noGrp="1"/>
          </p:cNvSpPr>
          <p:nvPr>
            <p:ph sz="quarter" idx="19"/>
          </p:nvPr>
        </p:nvSpPr>
        <p:spPr>
          <a:xfrm>
            <a:off x="380998" y="1263600"/>
            <a:ext cx="9144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2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8270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614"/>
          <p:cNvSpPr>
            <a:spLocks noGrp="1"/>
          </p:cNvSpPr>
          <p:nvPr>
            <p:ph sz="quarter" idx="19"/>
          </p:nvPr>
        </p:nvSpPr>
        <p:spPr>
          <a:xfrm>
            <a:off x="381000" y="1263600"/>
            <a:ext cx="4500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615"/>
          <p:cNvSpPr>
            <a:spLocks noGrp="1"/>
          </p:cNvSpPr>
          <p:nvPr>
            <p:ph sz="quarter" idx="23"/>
          </p:nvPr>
        </p:nvSpPr>
        <p:spPr>
          <a:xfrm>
            <a:off x="5025600" y="1263600"/>
            <a:ext cx="4500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2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72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614"/>
          <p:cNvSpPr>
            <a:spLocks noGrp="1"/>
          </p:cNvSpPr>
          <p:nvPr>
            <p:ph sz="quarter" idx="19"/>
          </p:nvPr>
        </p:nvSpPr>
        <p:spPr>
          <a:xfrm>
            <a:off x="27036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615"/>
          <p:cNvSpPr>
            <a:spLocks noGrp="1"/>
          </p:cNvSpPr>
          <p:nvPr>
            <p:ph sz="quarter" idx="23"/>
          </p:nvPr>
        </p:nvSpPr>
        <p:spPr>
          <a:xfrm>
            <a:off x="50256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" name="Zástupný symbol pro text 26"/>
          <p:cNvSpPr>
            <a:spLocks noGrp="1"/>
          </p:cNvSpPr>
          <p:nvPr>
            <p:ph type="body" sz="quarter" idx="26"/>
          </p:nvPr>
        </p:nvSpPr>
        <p:spPr>
          <a:xfrm>
            <a:off x="381600" y="904474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obsah 24614"/>
          <p:cNvSpPr>
            <a:spLocks noGrp="1"/>
          </p:cNvSpPr>
          <p:nvPr>
            <p:ph sz="quarter" idx="32"/>
          </p:nvPr>
        </p:nvSpPr>
        <p:spPr>
          <a:xfrm>
            <a:off x="381000" y="1263600"/>
            <a:ext cx="2178000" cy="48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7" name="Zástupný symbol pro text 26"/>
          <p:cNvSpPr>
            <a:spLocks noGrp="1"/>
          </p:cNvSpPr>
          <p:nvPr>
            <p:ph type="body" sz="quarter" idx="33"/>
          </p:nvPr>
        </p:nvSpPr>
        <p:spPr>
          <a:xfrm>
            <a:off x="2703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text 26"/>
          <p:cNvSpPr>
            <a:spLocks noGrp="1"/>
          </p:cNvSpPr>
          <p:nvPr>
            <p:ph type="body" sz="quarter" idx="34"/>
          </p:nvPr>
        </p:nvSpPr>
        <p:spPr>
          <a:xfrm>
            <a:off x="5025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text 26"/>
          <p:cNvSpPr>
            <a:spLocks noGrp="1"/>
          </p:cNvSpPr>
          <p:nvPr>
            <p:ph type="body" sz="quarter" idx="35"/>
          </p:nvPr>
        </p:nvSpPr>
        <p:spPr>
          <a:xfrm>
            <a:off x="7347600" y="903600"/>
            <a:ext cx="2178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Zástupný symbol pro obsah 24615"/>
          <p:cNvSpPr>
            <a:spLocks noGrp="1"/>
          </p:cNvSpPr>
          <p:nvPr>
            <p:ph sz="quarter" idx="36"/>
          </p:nvPr>
        </p:nvSpPr>
        <p:spPr>
          <a:xfrm>
            <a:off x="7347600" y="1263599"/>
            <a:ext cx="2178000" cy="239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2" name="Zástupný symbol pro obsah 24615"/>
          <p:cNvSpPr>
            <a:spLocks noGrp="1"/>
          </p:cNvSpPr>
          <p:nvPr>
            <p:ph sz="quarter" idx="37"/>
          </p:nvPr>
        </p:nvSpPr>
        <p:spPr>
          <a:xfrm>
            <a:off x="7347600" y="3733200"/>
            <a:ext cx="2178000" cy="23976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5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7" name="Obrázek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9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7607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8" name="Zástupný symbol pro text 24619"/>
          <p:cNvSpPr>
            <a:spLocks noGrp="1"/>
          </p:cNvSpPr>
          <p:nvPr>
            <p:ph type="body" sz="quarter" idx="69"/>
          </p:nvPr>
        </p:nvSpPr>
        <p:spPr>
          <a:xfrm>
            <a:off x="2644700" y="2652157"/>
            <a:ext cx="2224796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Zástupný symbol pro text 24619"/>
          <p:cNvSpPr>
            <a:spLocks noGrp="1"/>
          </p:cNvSpPr>
          <p:nvPr>
            <p:ph type="body" sz="quarter" idx="70"/>
          </p:nvPr>
        </p:nvSpPr>
        <p:spPr>
          <a:xfrm>
            <a:off x="7219774" y="2652157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Zástupný symbol pro text 24619"/>
          <p:cNvSpPr>
            <a:spLocks noGrp="1"/>
          </p:cNvSpPr>
          <p:nvPr>
            <p:ph type="body" sz="quarter" idx="71"/>
          </p:nvPr>
        </p:nvSpPr>
        <p:spPr>
          <a:xfrm>
            <a:off x="4932237" y="2652157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1" name="Zástupný symbol pro obsah 24623"/>
          <p:cNvSpPr>
            <a:spLocks noGrp="1"/>
          </p:cNvSpPr>
          <p:nvPr>
            <p:ph sz="quarter" idx="72"/>
          </p:nvPr>
        </p:nvSpPr>
        <p:spPr>
          <a:xfrm>
            <a:off x="2648049" y="3036980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2" name="Zástupný symbol pro obsah 24623"/>
          <p:cNvSpPr>
            <a:spLocks noGrp="1"/>
          </p:cNvSpPr>
          <p:nvPr>
            <p:ph sz="quarter" idx="73"/>
          </p:nvPr>
        </p:nvSpPr>
        <p:spPr>
          <a:xfrm>
            <a:off x="4926375" y="3036980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3" name="Zástupný symbol pro obsah 24623"/>
          <p:cNvSpPr>
            <a:spLocks noGrp="1"/>
          </p:cNvSpPr>
          <p:nvPr>
            <p:ph sz="quarter" idx="74"/>
          </p:nvPr>
        </p:nvSpPr>
        <p:spPr>
          <a:xfrm>
            <a:off x="7223123" y="3036980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4" name="Zástupný symbol pro text 24619"/>
          <p:cNvSpPr>
            <a:spLocks noGrp="1"/>
          </p:cNvSpPr>
          <p:nvPr>
            <p:ph type="body" sz="quarter" idx="75"/>
          </p:nvPr>
        </p:nvSpPr>
        <p:spPr>
          <a:xfrm>
            <a:off x="371702" y="2651460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5" name="Zástupný symbol pro obsah 24623"/>
          <p:cNvSpPr>
            <a:spLocks noGrp="1"/>
          </p:cNvSpPr>
          <p:nvPr>
            <p:ph sz="quarter" idx="76"/>
          </p:nvPr>
        </p:nvSpPr>
        <p:spPr>
          <a:xfrm>
            <a:off x="371796" y="3036979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6" name="Zástupný symbol pro obsah 24623"/>
          <p:cNvSpPr>
            <a:spLocks noGrp="1"/>
          </p:cNvSpPr>
          <p:nvPr>
            <p:ph sz="quarter" idx="52"/>
          </p:nvPr>
        </p:nvSpPr>
        <p:spPr>
          <a:xfrm>
            <a:off x="2647860" y="4840051"/>
            <a:ext cx="2211189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7" name="Zástupný symbol pro text 24619"/>
          <p:cNvSpPr>
            <a:spLocks noGrp="1"/>
          </p:cNvSpPr>
          <p:nvPr>
            <p:ph type="body" sz="quarter" idx="57"/>
          </p:nvPr>
        </p:nvSpPr>
        <p:spPr>
          <a:xfrm>
            <a:off x="2647860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8" name="Zástupný symbol pro obsah 24623"/>
          <p:cNvSpPr>
            <a:spLocks noGrp="1"/>
          </p:cNvSpPr>
          <p:nvPr>
            <p:ph sz="quarter" idx="61"/>
          </p:nvPr>
        </p:nvSpPr>
        <p:spPr>
          <a:xfrm>
            <a:off x="4926186" y="4840051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9" name="Zástupný symbol pro obsah 24623"/>
          <p:cNvSpPr>
            <a:spLocks noGrp="1"/>
          </p:cNvSpPr>
          <p:nvPr>
            <p:ph sz="quarter" idx="65"/>
          </p:nvPr>
        </p:nvSpPr>
        <p:spPr>
          <a:xfrm>
            <a:off x="7222934" y="4840051"/>
            <a:ext cx="2229800" cy="1365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0" name="Zástupný symbol pro text 24619"/>
          <p:cNvSpPr>
            <a:spLocks noGrp="1"/>
          </p:cNvSpPr>
          <p:nvPr>
            <p:ph type="body" sz="quarter" idx="67"/>
          </p:nvPr>
        </p:nvSpPr>
        <p:spPr>
          <a:xfrm>
            <a:off x="7222934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2" name="Zástupný symbol pro text 24619"/>
          <p:cNvSpPr>
            <a:spLocks noGrp="1"/>
          </p:cNvSpPr>
          <p:nvPr>
            <p:ph type="body" sz="quarter" idx="68"/>
          </p:nvPr>
        </p:nvSpPr>
        <p:spPr>
          <a:xfrm>
            <a:off x="4935397" y="4455228"/>
            <a:ext cx="2211378" cy="323466"/>
          </a:xfrm>
          <a:solidFill>
            <a:srgbClr val="002060"/>
          </a:solidFill>
        </p:spPr>
        <p:txBody>
          <a:bodyPr lIns="72000" rIns="7200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grpSp>
        <p:nvGrpSpPr>
          <p:cNvPr id="19" name="Skupina 1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20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3" name="Obrázek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9106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43"/>
          <p:cNvSpPr>
            <a:spLocks noGrp="1"/>
          </p:cNvSpPr>
          <p:nvPr>
            <p:ph type="body" sz="quarter" idx="15"/>
          </p:nvPr>
        </p:nvSpPr>
        <p:spPr>
          <a:xfrm>
            <a:off x="381000" y="1196976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obsah 46"/>
          <p:cNvSpPr>
            <a:spLocks noGrp="1"/>
          </p:cNvSpPr>
          <p:nvPr>
            <p:ph sz="quarter" idx="19"/>
          </p:nvPr>
        </p:nvSpPr>
        <p:spPr>
          <a:xfrm>
            <a:off x="381000" y="1557339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47"/>
          <p:cNvSpPr>
            <a:spLocks noGrp="1"/>
          </p:cNvSpPr>
          <p:nvPr>
            <p:ph sz="quarter" idx="21"/>
          </p:nvPr>
        </p:nvSpPr>
        <p:spPr>
          <a:xfrm>
            <a:off x="381000" y="4073619"/>
            <a:ext cx="4547382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obsah 48"/>
          <p:cNvSpPr>
            <a:spLocks noGrp="1"/>
          </p:cNvSpPr>
          <p:nvPr>
            <p:ph sz="quarter" idx="24"/>
          </p:nvPr>
        </p:nvSpPr>
        <p:spPr>
          <a:xfrm>
            <a:off x="5004582" y="4076701"/>
            <a:ext cx="4572000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text 25"/>
          <p:cNvSpPr>
            <a:spLocks noGrp="1"/>
          </p:cNvSpPr>
          <p:nvPr>
            <p:ph type="body" sz="quarter" idx="25"/>
          </p:nvPr>
        </p:nvSpPr>
        <p:spPr>
          <a:xfrm>
            <a:off x="356382" y="3715591"/>
            <a:ext cx="4572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04582" y="3718009"/>
            <a:ext cx="4572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TextovéPole 8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5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8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6727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obsah 47"/>
          <p:cNvSpPr>
            <a:spLocks noGrp="1"/>
          </p:cNvSpPr>
          <p:nvPr>
            <p:ph sz="quarter" idx="21"/>
          </p:nvPr>
        </p:nvSpPr>
        <p:spPr>
          <a:xfrm>
            <a:off x="405618" y="1555004"/>
            <a:ext cx="4547382" cy="2089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obsah 48"/>
          <p:cNvSpPr>
            <a:spLocks noGrp="1"/>
          </p:cNvSpPr>
          <p:nvPr>
            <p:ph sz="quarter" idx="24"/>
          </p:nvPr>
        </p:nvSpPr>
        <p:spPr>
          <a:xfrm>
            <a:off x="5029200" y="1558086"/>
            <a:ext cx="4572000" cy="20891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text 25"/>
          <p:cNvSpPr>
            <a:spLocks noGrp="1"/>
          </p:cNvSpPr>
          <p:nvPr>
            <p:ph type="body" sz="quarter" idx="25"/>
          </p:nvPr>
        </p:nvSpPr>
        <p:spPr>
          <a:xfrm>
            <a:off x="381000" y="1196976"/>
            <a:ext cx="4572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5029200" y="1199394"/>
            <a:ext cx="4572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text 43"/>
          <p:cNvSpPr>
            <a:spLocks noGrp="1"/>
          </p:cNvSpPr>
          <p:nvPr>
            <p:ph type="body" sz="quarter" idx="15"/>
          </p:nvPr>
        </p:nvSpPr>
        <p:spPr>
          <a:xfrm>
            <a:off x="383344" y="3714844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obsah 46"/>
          <p:cNvSpPr>
            <a:spLocks noGrp="1"/>
          </p:cNvSpPr>
          <p:nvPr>
            <p:ph sz="quarter" idx="19"/>
          </p:nvPr>
        </p:nvSpPr>
        <p:spPr>
          <a:xfrm>
            <a:off x="383344" y="4063928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1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272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24590"/>
          <p:cNvSpPr>
            <a:spLocks noGrp="1"/>
          </p:cNvSpPr>
          <p:nvPr>
            <p:ph sz="quarter" idx="19"/>
          </p:nvPr>
        </p:nvSpPr>
        <p:spPr>
          <a:xfrm>
            <a:off x="269875" y="1557339"/>
            <a:ext cx="9220200" cy="20875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4591"/>
          <p:cNvSpPr>
            <a:spLocks noGrp="1"/>
          </p:cNvSpPr>
          <p:nvPr>
            <p:ph sz="quarter" idx="21"/>
          </p:nvPr>
        </p:nvSpPr>
        <p:spPr>
          <a:xfrm>
            <a:off x="269875" y="4076700"/>
            <a:ext cx="9220200" cy="2089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43"/>
          <p:cNvSpPr>
            <a:spLocks noGrp="1"/>
          </p:cNvSpPr>
          <p:nvPr>
            <p:ph type="body" sz="quarter" idx="22"/>
          </p:nvPr>
        </p:nvSpPr>
        <p:spPr>
          <a:xfrm>
            <a:off x="279253" y="3717131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text 43"/>
          <p:cNvSpPr>
            <a:spLocks noGrp="1"/>
          </p:cNvSpPr>
          <p:nvPr>
            <p:ph type="body" sz="quarter" idx="23"/>
          </p:nvPr>
        </p:nvSpPr>
        <p:spPr>
          <a:xfrm>
            <a:off x="269875" y="1195483"/>
            <a:ext cx="92202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2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33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4595"/>
          <p:cNvSpPr>
            <a:spLocks noGrp="1"/>
          </p:cNvSpPr>
          <p:nvPr>
            <p:ph type="body" sz="quarter" idx="15"/>
          </p:nvPr>
        </p:nvSpPr>
        <p:spPr>
          <a:xfrm>
            <a:off x="2071366" y="1191162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obsah 24596"/>
          <p:cNvSpPr>
            <a:spLocks noGrp="1"/>
          </p:cNvSpPr>
          <p:nvPr>
            <p:ph sz="quarter" idx="19"/>
          </p:nvPr>
        </p:nvSpPr>
        <p:spPr>
          <a:xfrm>
            <a:off x="2071366" y="1481943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text 24598"/>
          <p:cNvSpPr>
            <a:spLocks noGrp="1"/>
          </p:cNvSpPr>
          <p:nvPr>
            <p:ph type="body" sz="quarter" idx="26"/>
          </p:nvPr>
        </p:nvSpPr>
        <p:spPr>
          <a:xfrm>
            <a:off x="415925" y="1193800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text 24595"/>
          <p:cNvSpPr>
            <a:spLocks noGrp="1"/>
          </p:cNvSpPr>
          <p:nvPr>
            <p:ph type="body" sz="quarter" idx="27"/>
          </p:nvPr>
        </p:nvSpPr>
        <p:spPr>
          <a:xfrm>
            <a:off x="2071366" y="2897677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text 24595"/>
          <p:cNvSpPr>
            <a:spLocks noGrp="1"/>
          </p:cNvSpPr>
          <p:nvPr>
            <p:ph type="body" sz="quarter" idx="29"/>
          </p:nvPr>
        </p:nvSpPr>
        <p:spPr>
          <a:xfrm>
            <a:off x="2071366" y="4604193"/>
            <a:ext cx="741725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text 24598"/>
          <p:cNvSpPr>
            <a:spLocks noGrp="1"/>
          </p:cNvSpPr>
          <p:nvPr>
            <p:ph type="body" sz="quarter" idx="31"/>
          </p:nvPr>
        </p:nvSpPr>
        <p:spPr>
          <a:xfrm>
            <a:off x="441325" y="2897678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obsah 24596"/>
          <p:cNvSpPr>
            <a:spLocks noGrp="1"/>
          </p:cNvSpPr>
          <p:nvPr>
            <p:ph sz="quarter" idx="32"/>
          </p:nvPr>
        </p:nvSpPr>
        <p:spPr>
          <a:xfrm>
            <a:off x="2071366" y="3185015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obsah 24596"/>
          <p:cNvSpPr>
            <a:spLocks noGrp="1"/>
          </p:cNvSpPr>
          <p:nvPr>
            <p:ph sz="quarter" idx="33"/>
          </p:nvPr>
        </p:nvSpPr>
        <p:spPr>
          <a:xfrm>
            <a:off x="2071366" y="4899998"/>
            <a:ext cx="7416800" cy="1274319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15" name="Zástupný symbol pro text 24598"/>
          <p:cNvSpPr>
            <a:spLocks noGrp="1"/>
          </p:cNvSpPr>
          <p:nvPr>
            <p:ph type="body" sz="quarter" idx="34"/>
          </p:nvPr>
        </p:nvSpPr>
        <p:spPr>
          <a:xfrm>
            <a:off x="449792" y="4601556"/>
            <a:ext cx="1441450" cy="15624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TextovéPole 15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Skupina 17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9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22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3294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4633"/>
          <p:cNvSpPr>
            <a:spLocks noGrp="1"/>
          </p:cNvSpPr>
          <p:nvPr>
            <p:ph sz="quarter" idx="19"/>
          </p:nvPr>
        </p:nvSpPr>
        <p:spPr>
          <a:xfrm>
            <a:off x="2073275" y="1196976"/>
            <a:ext cx="7416800" cy="489632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24634"/>
          <p:cNvSpPr>
            <a:spLocks noGrp="1"/>
          </p:cNvSpPr>
          <p:nvPr>
            <p:ph type="body" sz="quarter" idx="26"/>
          </p:nvPr>
        </p:nvSpPr>
        <p:spPr>
          <a:xfrm>
            <a:off x="415925" y="1193800"/>
            <a:ext cx="1441450" cy="49720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829843" y="6537966"/>
            <a:ext cx="13319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b="1">
                <a:solidFill>
                  <a:schemeClr val="bg1"/>
                </a:solidFill>
                <a:latin typeface="Arial" panose="020B0604020202020204" pitchFamily="34" charset="0"/>
              </a:rPr>
              <a:t>Důvěrné</a:t>
            </a:r>
            <a:endParaRPr lang="cs-CZ" altLang="cs-CZ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36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0999" y="12636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0999" y="39131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39132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35532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TextovéPole 9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3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Obráze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5806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279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458200" y="304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68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8458200" y="3048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3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8229600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743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8229600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4488" y="1557338"/>
            <a:ext cx="9217025" cy="44640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6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190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3927" y="193891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3907" y="1500025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1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3927" y="434225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73907" y="3903366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2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40377" y="1938913"/>
            <a:ext cx="3562447" cy="13652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40357" y="1500025"/>
            <a:ext cx="1831579" cy="412751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sz="1300" dirty="0"/>
              <a:t>TITULEK 3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540377" y="3903370"/>
            <a:ext cx="3562447" cy="180415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3553200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1600" y="39132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1600" y="1263599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30"/>
          <p:cNvSpPr>
            <a:spLocks noGrp="1"/>
          </p:cNvSpPr>
          <p:nvPr>
            <p:ph sz="quarter" idx="24"/>
          </p:nvPr>
        </p:nvSpPr>
        <p:spPr>
          <a:xfrm>
            <a:off x="5025600" y="1263600"/>
            <a:ext cx="4500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text 2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83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5"/>
          <p:cNvSpPr>
            <a:spLocks noGrp="1"/>
          </p:cNvSpPr>
          <p:nvPr>
            <p:ph type="body" sz="quarter" idx="15"/>
          </p:nvPr>
        </p:nvSpPr>
        <p:spPr>
          <a:xfrm>
            <a:off x="380999" y="902387"/>
            <a:ext cx="9144000" cy="287338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text 26"/>
          <p:cNvSpPr>
            <a:spLocks noGrp="1"/>
          </p:cNvSpPr>
          <p:nvPr>
            <p:ph type="body" sz="quarter" idx="16"/>
          </p:nvPr>
        </p:nvSpPr>
        <p:spPr>
          <a:xfrm>
            <a:off x="380998" y="3553200"/>
            <a:ext cx="9144000" cy="288000"/>
          </a:xfrm>
          <a:solidFill>
            <a:srgbClr val="002060"/>
          </a:solidFill>
        </p:spPr>
        <p:txBody>
          <a:bodyPr lIns="72000"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obsah 28"/>
          <p:cNvSpPr>
            <a:spLocks noGrp="1"/>
          </p:cNvSpPr>
          <p:nvPr>
            <p:ph sz="quarter" idx="19"/>
          </p:nvPr>
        </p:nvSpPr>
        <p:spPr>
          <a:xfrm>
            <a:off x="380999" y="1263600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29"/>
          <p:cNvSpPr>
            <a:spLocks noGrp="1"/>
          </p:cNvSpPr>
          <p:nvPr>
            <p:ph sz="quarter" idx="23"/>
          </p:nvPr>
        </p:nvSpPr>
        <p:spPr>
          <a:xfrm>
            <a:off x="380999" y="3913199"/>
            <a:ext cx="9144000" cy="221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344488" y="6477000"/>
            <a:ext cx="9217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>
              <a:defRPr/>
            </a:pP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Strictly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private</a:t>
            </a:r>
            <a:r>
              <a:rPr lang="cs-CZ" altLang="cs-CZ" sz="11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cs-CZ" altLang="cs-CZ" sz="1100" dirty="0" err="1">
                <a:solidFill>
                  <a:schemeClr val="accent2"/>
                </a:solidFill>
                <a:latin typeface="Arial" panose="020B0604020202020204" pitchFamily="34" charset="0"/>
              </a:rPr>
              <a:t>confidential</a:t>
            </a:r>
            <a:endParaRPr lang="cs-CZ" altLang="cs-CZ" sz="11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10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Obráze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09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57338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/>
              <a:t>Click to edit Master text styles</a:t>
            </a:r>
          </a:p>
          <a:p>
            <a:pPr lvl="1"/>
            <a:r>
              <a:rPr lang="en-GB" altLang="cs-CZ" dirty="0"/>
              <a:t>Second level</a:t>
            </a:r>
          </a:p>
          <a:p>
            <a:pPr lvl="2"/>
            <a:r>
              <a:rPr lang="en-GB" altLang="cs-CZ" dirty="0"/>
              <a:t>Third level</a:t>
            </a:r>
          </a:p>
          <a:p>
            <a:pPr lvl="3"/>
            <a:r>
              <a:rPr lang="en-GB" altLang="cs-CZ" dirty="0"/>
              <a:t>Fourth level</a:t>
            </a:r>
          </a:p>
          <a:p>
            <a:pPr lvl="4"/>
            <a:r>
              <a:rPr lang="en-GB" altLang="cs-CZ" dirty="0"/>
              <a:t>Fifth level</a:t>
            </a:r>
          </a:p>
        </p:txBody>
      </p:sp>
      <p:sp>
        <p:nvSpPr>
          <p:cNvPr id="1027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5413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/>
              <a:t>Click to edit Master title style</a:t>
            </a:r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6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9" r:id="rId1"/>
    <p:sldLayoutId id="2147487733" r:id="rId2"/>
    <p:sldLayoutId id="2147487720" r:id="rId3"/>
    <p:sldLayoutId id="2147487721" r:id="rId4"/>
    <p:sldLayoutId id="2147487705" r:id="rId5"/>
    <p:sldLayoutId id="2147487727" r:id="rId6"/>
    <p:sldLayoutId id="2147487728" r:id="rId7"/>
    <p:sldLayoutId id="2147487729" r:id="rId8"/>
    <p:sldLayoutId id="2147487730" r:id="rId9"/>
    <p:sldLayoutId id="2147487718" r:id="rId10"/>
    <p:sldLayoutId id="2147487712" r:id="rId11"/>
    <p:sldLayoutId id="2147487713" r:id="rId12"/>
    <p:sldLayoutId id="2147487731" r:id="rId13"/>
    <p:sldLayoutId id="2147487714" r:id="rId14"/>
    <p:sldLayoutId id="2147487707" r:id="rId15"/>
    <p:sldLayoutId id="2147487709" r:id="rId16"/>
    <p:sldLayoutId id="2147487710" r:id="rId17"/>
    <p:sldLayoutId id="2147487711" r:id="rId18"/>
    <p:sldLayoutId id="2147487715" r:id="rId19"/>
    <p:sldLayoutId id="2147487722" r:id="rId20"/>
    <p:sldLayoutId id="2147487723" r:id="rId21"/>
    <p:sldLayoutId id="2147487724" r:id="rId22"/>
    <p:sldLayoutId id="2147487725" r:id="rId23"/>
    <p:sldLayoutId id="2147487726" r:id="rId24"/>
    <p:sldLayoutId id="2147487787" r:id="rId25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2047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492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57338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/>
              <a:t>Click to edit Master text styles</a:t>
            </a:r>
          </a:p>
          <a:p>
            <a:pPr lvl="1"/>
            <a:r>
              <a:rPr lang="en-GB" altLang="cs-CZ" dirty="0"/>
              <a:t>Second level</a:t>
            </a:r>
          </a:p>
          <a:p>
            <a:pPr lvl="2"/>
            <a:r>
              <a:rPr lang="en-GB" altLang="cs-CZ" dirty="0"/>
              <a:t>Third level</a:t>
            </a:r>
          </a:p>
          <a:p>
            <a:pPr lvl="3"/>
            <a:r>
              <a:rPr lang="en-GB" altLang="cs-CZ" dirty="0"/>
              <a:t>Fourth level</a:t>
            </a:r>
          </a:p>
          <a:p>
            <a:pPr lvl="4"/>
            <a:r>
              <a:rPr lang="en-GB" altLang="cs-CZ" dirty="0"/>
              <a:t>Fifth level</a:t>
            </a:r>
          </a:p>
        </p:txBody>
      </p:sp>
      <p:sp>
        <p:nvSpPr>
          <p:cNvPr id="1027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5413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/>
              <a:t>Click to edit Master title style</a:t>
            </a:r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6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  <p:sldLayoutId id="2147487773" r:id="rId12"/>
    <p:sldLayoutId id="2147487774" r:id="rId13"/>
    <p:sldLayoutId id="2147487775" r:id="rId14"/>
    <p:sldLayoutId id="2147487776" r:id="rId15"/>
    <p:sldLayoutId id="2147487777" r:id="rId16"/>
    <p:sldLayoutId id="2147487778" r:id="rId17"/>
    <p:sldLayoutId id="2147487779" r:id="rId18"/>
    <p:sldLayoutId id="2147487780" r:id="rId19"/>
    <p:sldLayoutId id="2147487781" r:id="rId20"/>
    <p:sldLayoutId id="2147487782" r:id="rId21"/>
    <p:sldLayoutId id="2147487783" r:id="rId22"/>
    <p:sldLayoutId id="2147487784" r:id="rId23"/>
    <p:sldLayoutId id="2147487785" r:id="rId24"/>
    <p:sldLayoutId id="2147487786" r:id="rId25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2047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492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57338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/>
              <a:t>Click to edit Master text styles</a:t>
            </a:r>
          </a:p>
          <a:p>
            <a:pPr lvl="1"/>
            <a:r>
              <a:rPr lang="en-GB" altLang="cs-CZ" dirty="0"/>
              <a:t>Second level</a:t>
            </a:r>
          </a:p>
          <a:p>
            <a:pPr lvl="2"/>
            <a:r>
              <a:rPr lang="en-GB" altLang="cs-CZ" dirty="0"/>
              <a:t>Third level</a:t>
            </a:r>
          </a:p>
          <a:p>
            <a:pPr lvl="3"/>
            <a:r>
              <a:rPr lang="en-GB" altLang="cs-CZ" dirty="0"/>
              <a:t>Fourth level</a:t>
            </a:r>
          </a:p>
          <a:p>
            <a:pPr lvl="4"/>
            <a:r>
              <a:rPr lang="en-GB" altLang="cs-CZ" dirty="0"/>
              <a:t>Fifth level</a:t>
            </a:r>
          </a:p>
        </p:txBody>
      </p:sp>
      <p:sp>
        <p:nvSpPr>
          <p:cNvPr id="1027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5413"/>
            <a:ext cx="822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dirty="0"/>
              <a:t>Click to edit Master title style</a:t>
            </a:r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0" y="6450838"/>
            <a:ext cx="9906000" cy="407162"/>
            <a:chOff x="0" y="6450838"/>
            <a:chExt cx="9906000" cy="407162"/>
          </a:xfrm>
        </p:grpSpPr>
        <p:sp>
          <p:nvSpPr>
            <p:cNvPr id="6" name="Rectangle 8"/>
            <p:cNvSpPr/>
            <p:nvPr userDrawn="1"/>
          </p:nvSpPr>
          <p:spPr>
            <a:xfrm>
              <a:off x="0" y="6450838"/>
              <a:ext cx="9906000" cy="407162"/>
            </a:xfrm>
            <a:prstGeom prst="rect">
              <a:avLst/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574" tIns="14287" rIns="28574" bIns="14287" rtlCol="0" anchor="ctr"/>
            <a:lstStyle/>
            <a:p>
              <a:pPr algn="ctr" defTabSz="914013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510419"/>
              <a:ext cx="1389841" cy="288000"/>
            </a:xfrm>
            <a:prstGeom prst="rect">
              <a:avLst/>
            </a:prstGeom>
          </p:spPr>
        </p:pic>
      </p:grpSp>
      <p:sp>
        <p:nvSpPr>
          <p:cNvPr id="10" name="Rectangle 95"/>
          <p:cNvSpPr>
            <a:spLocks noChangeArrowheads="1"/>
          </p:cNvSpPr>
          <p:nvPr userDrawn="1"/>
        </p:nvSpPr>
        <p:spPr bwMode="auto">
          <a:xfrm>
            <a:off x="9404419" y="6612291"/>
            <a:ext cx="157094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TKaiti"/>
                <a:cs typeface="STKaiti"/>
              </a:defRPr>
            </a:lvl9pPr>
          </a:lstStyle>
          <a:p>
            <a:pPr algn="ctr" eaLnBrk="1" hangingPunct="1">
              <a:defRPr/>
            </a:pPr>
            <a:fld id="{55E49AA9-339E-4A34-9E98-031517740AE5}" type="slidenum">
              <a:rPr lang="en-US" altLang="cs-CZ" sz="1000" b="1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1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6" r:id="rId1"/>
    <p:sldLayoutId id="2147487737" r:id="rId2"/>
    <p:sldLayoutId id="2147487738" r:id="rId3"/>
    <p:sldLayoutId id="2147487739" r:id="rId4"/>
    <p:sldLayoutId id="2147487740" r:id="rId5"/>
    <p:sldLayoutId id="2147487741" r:id="rId6"/>
    <p:sldLayoutId id="2147487742" r:id="rId7"/>
    <p:sldLayoutId id="2147487743" r:id="rId8"/>
    <p:sldLayoutId id="2147487744" r:id="rId9"/>
    <p:sldLayoutId id="2147487745" r:id="rId10"/>
    <p:sldLayoutId id="2147487746" r:id="rId11"/>
    <p:sldLayoutId id="2147487747" r:id="rId12"/>
    <p:sldLayoutId id="2147487748" r:id="rId13"/>
    <p:sldLayoutId id="2147487749" r:id="rId14"/>
    <p:sldLayoutId id="2147487750" r:id="rId15"/>
    <p:sldLayoutId id="2147487751" r:id="rId16"/>
    <p:sldLayoutId id="2147487752" r:id="rId17"/>
    <p:sldLayoutId id="2147487753" r:id="rId18"/>
    <p:sldLayoutId id="2147487754" r:id="rId19"/>
    <p:sldLayoutId id="2147487755" r:id="rId20"/>
    <p:sldLayoutId id="2147487756" r:id="rId21"/>
    <p:sldLayoutId id="2147487757" r:id="rId22"/>
    <p:sldLayoutId id="2147487758" r:id="rId23"/>
    <p:sldLayoutId id="2147487759" r:id="rId24"/>
    <p:sldLayoutId id="2147487760" r:id="rId25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2047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492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49238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cd.cz/aplikace/omezeni-provozu/-25698/" TargetMode="External"/><Relationship Id="rId7" Type="http://schemas.openxmlformats.org/officeDocument/2006/relationships/hyperlink" Target="https://www.youtube.com/user/zeleznicarC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facebook.com/cdrail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www.instagram.com/ceskedrah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 bwMode="auto">
          <a:xfrm>
            <a:off x="304800" y="4258509"/>
            <a:ext cx="90519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cs-CZ" kern="0" dirty="0" smtClean="0"/>
              <a:t>Budoucnost železnice – vysněná či reálná? </a:t>
            </a:r>
            <a:endParaRPr lang="cs-CZ" kern="0" dirty="0"/>
          </a:p>
          <a:p>
            <a:pPr algn="l"/>
            <a:endParaRPr lang="cs-CZ" kern="0" dirty="0"/>
          </a:p>
          <a:p>
            <a:pPr algn="l"/>
            <a:endParaRPr lang="cs-CZ" kern="0" dirty="0" smtClean="0"/>
          </a:p>
          <a:p>
            <a:pPr algn="l"/>
            <a:endParaRPr lang="cs-CZ" sz="2400" kern="0" dirty="0"/>
          </a:p>
          <a:p>
            <a:pPr algn="l"/>
            <a:r>
              <a:rPr lang="cs-CZ" sz="2000" b="0" kern="0" dirty="0" smtClean="0"/>
              <a:t>11. listopadu 2019, Žofínské fórum</a:t>
            </a:r>
            <a:endParaRPr lang="cs-CZ" sz="2000" b="0" kern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9128759" y="6489263"/>
            <a:ext cx="609601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</a:rPr>
              <a:t>0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629452" y="5934306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cs-CZ" sz="20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cs-CZ" sz="20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Radek Dvořák</a:t>
            </a:r>
            <a:endParaRPr kumimoji="1" lang="cs-CZ" sz="20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197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exagon 70"/>
          <p:cNvSpPr/>
          <p:nvPr/>
        </p:nvSpPr>
        <p:spPr>
          <a:xfrm rot="16200000">
            <a:off x="4747552" y="1465793"/>
            <a:ext cx="1582905" cy="1428326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Hexagon 76"/>
          <p:cNvSpPr/>
          <p:nvPr/>
        </p:nvSpPr>
        <p:spPr>
          <a:xfrm rot="16200000">
            <a:off x="5465712" y="2802254"/>
            <a:ext cx="1671767" cy="140856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Text Placeholder 14"/>
          <p:cNvSpPr txBox="1">
            <a:spLocks/>
          </p:cNvSpPr>
          <p:nvPr/>
        </p:nvSpPr>
        <p:spPr>
          <a:xfrm>
            <a:off x="6291661" y="1348779"/>
            <a:ext cx="1332782" cy="115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000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600" b="1" dirty="0">
                <a:solidFill>
                  <a:prstClr val="white"/>
                </a:solidFill>
              </a:rPr>
              <a:t>Nový </a:t>
            </a:r>
            <a:br>
              <a:rPr lang="cs-CZ" sz="1600" b="1" dirty="0">
                <a:solidFill>
                  <a:prstClr val="white"/>
                </a:solidFill>
              </a:rPr>
            </a:br>
            <a:r>
              <a:rPr lang="cs-CZ" sz="1600" b="1" dirty="0" err="1">
                <a:solidFill>
                  <a:prstClr val="white"/>
                </a:solidFill>
              </a:rPr>
              <a:t>e-Shop</a:t>
            </a:r>
            <a:r>
              <a:rPr lang="cs-CZ" sz="1600" b="1" dirty="0">
                <a:solidFill>
                  <a:prstClr val="white"/>
                </a:solidFill>
              </a:rPr>
              <a:t/>
            </a:r>
            <a:br>
              <a:rPr lang="cs-CZ" sz="1600" b="1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Růst prodejů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o</a:t>
            </a:r>
            <a:r>
              <a:rPr lang="cs-CZ" sz="1050" b="1" dirty="0">
                <a:solidFill>
                  <a:prstClr val="white"/>
                </a:solidFill>
              </a:rPr>
              <a:t> 91 % od </a:t>
            </a:r>
            <a:r>
              <a:rPr lang="cs-CZ" sz="1050" dirty="0">
                <a:solidFill>
                  <a:prstClr val="white"/>
                </a:solidFill>
              </a:rPr>
              <a:t/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roku 2016</a:t>
            </a:r>
            <a:endParaRPr lang="en-IN" sz="1050" dirty="0">
              <a:solidFill>
                <a:prstClr val="white"/>
              </a:solidFill>
            </a:endParaRPr>
          </a:p>
        </p:txBody>
      </p:sp>
      <p:sp>
        <p:nvSpPr>
          <p:cNvPr id="60" name="Text Placeholder 14"/>
          <p:cNvSpPr txBox="1">
            <a:spLocks/>
          </p:cNvSpPr>
          <p:nvPr/>
        </p:nvSpPr>
        <p:spPr>
          <a:xfrm>
            <a:off x="5659015" y="3027579"/>
            <a:ext cx="1268317" cy="1087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solidFill>
                  <a:prstClr val="white"/>
                </a:solidFill>
              </a:rPr>
              <a:t>CRM</a:t>
            </a:r>
            <a:br>
              <a:rPr lang="cs-CZ" sz="1800" b="1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575 tis. unikátních zákaznických kontaktů pro oslovení </a:t>
            </a:r>
            <a:r>
              <a:rPr lang="cs-CZ" sz="800" dirty="0">
                <a:solidFill>
                  <a:prstClr val="white"/>
                </a:solidFill>
              </a:rPr>
              <a:t>(v souladu </a:t>
            </a:r>
            <a:br>
              <a:rPr lang="cs-CZ" sz="800" dirty="0">
                <a:solidFill>
                  <a:prstClr val="white"/>
                </a:solidFill>
              </a:rPr>
            </a:br>
            <a:r>
              <a:rPr lang="cs-CZ" sz="800" dirty="0">
                <a:solidFill>
                  <a:prstClr val="white"/>
                </a:solidFill>
              </a:rPr>
              <a:t>s GDPR)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>
              <a:solidFill>
                <a:prstClr val="white"/>
              </a:solidFill>
            </a:endParaRPr>
          </a:p>
        </p:txBody>
      </p:sp>
      <p:sp>
        <p:nvSpPr>
          <p:cNvPr id="61" name="Text Placeholder 14"/>
          <p:cNvSpPr txBox="1">
            <a:spLocks/>
          </p:cNvSpPr>
          <p:nvPr/>
        </p:nvSpPr>
        <p:spPr>
          <a:xfrm>
            <a:off x="4707367" y="1620458"/>
            <a:ext cx="1694620" cy="879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prstClr val="white"/>
                </a:solidFill>
              </a:rPr>
              <a:t>Aplikace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prstClr val="white"/>
                </a:solidFill>
              </a:rPr>
              <a:t>“Můj vlak“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050" dirty="0">
                <a:solidFill>
                  <a:prstClr val="white">
                    <a:lumMod val="95000"/>
                  </a:prstClr>
                </a:solidFill>
              </a:rPr>
              <a:t>Kompletní odbavení </a:t>
            </a:r>
            <a:br>
              <a:rPr lang="cs-CZ" sz="105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cs-CZ" sz="1050" dirty="0">
                <a:solidFill>
                  <a:prstClr val="white">
                    <a:lumMod val="95000"/>
                  </a:prstClr>
                </a:solidFill>
              </a:rPr>
              <a:t>a cestovní informace</a:t>
            </a:r>
            <a:br>
              <a:rPr lang="cs-CZ" sz="105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cs-CZ" sz="1050" b="1" dirty="0">
                <a:solidFill>
                  <a:prstClr val="white">
                    <a:lumMod val="95000"/>
                  </a:prstClr>
                </a:solidFill>
              </a:rPr>
              <a:t>1,5 mil. stažení</a:t>
            </a:r>
            <a:endParaRPr lang="en-IN" sz="1050" b="1" dirty="0">
              <a:solidFill>
                <a:prstClr val="white"/>
              </a:solidFill>
            </a:endParaRPr>
          </a:p>
        </p:txBody>
      </p:sp>
      <p:grpSp>
        <p:nvGrpSpPr>
          <p:cNvPr id="62" name="Group 258"/>
          <p:cNvGrpSpPr/>
          <p:nvPr/>
        </p:nvGrpSpPr>
        <p:grpSpPr>
          <a:xfrm>
            <a:off x="4621230" y="3015124"/>
            <a:ext cx="303529" cy="328012"/>
            <a:chOff x="2122488" y="6953250"/>
            <a:chExt cx="511175" cy="450850"/>
          </a:xfrm>
          <a:solidFill>
            <a:schemeClr val="bg1"/>
          </a:solidFill>
        </p:grpSpPr>
        <p:sp>
          <p:nvSpPr>
            <p:cNvPr id="77" name="Freeform 193"/>
            <p:cNvSpPr>
              <a:spLocks noEditPoints="1"/>
            </p:cNvSpPr>
            <p:nvPr/>
          </p:nvSpPr>
          <p:spPr bwMode="auto">
            <a:xfrm>
              <a:off x="2212975" y="6953250"/>
              <a:ext cx="330200" cy="450850"/>
            </a:xfrm>
            <a:custGeom>
              <a:avLst/>
              <a:gdLst>
                <a:gd name="T0" fmla="*/ 58 w 88"/>
                <a:gd name="T1" fmla="*/ 77 h 120"/>
                <a:gd name="T2" fmla="*/ 88 w 88"/>
                <a:gd name="T3" fmla="*/ 4 h 120"/>
                <a:gd name="T4" fmla="*/ 88 w 88"/>
                <a:gd name="T5" fmla="*/ 0 h 120"/>
                <a:gd name="T6" fmla="*/ 0 w 88"/>
                <a:gd name="T7" fmla="*/ 0 h 120"/>
                <a:gd name="T8" fmla="*/ 0 w 88"/>
                <a:gd name="T9" fmla="*/ 4 h 120"/>
                <a:gd name="T10" fmla="*/ 30 w 88"/>
                <a:gd name="T11" fmla="*/ 77 h 120"/>
                <a:gd name="T12" fmla="*/ 40 w 88"/>
                <a:gd name="T13" fmla="*/ 92 h 120"/>
                <a:gd name="T14" fmla="*/ 40 w 88"/>
                <a:gd name="T15" fmla="*/ 104 h 120"/>
                <a:gd name="T16" fmla="*/ 25 w 88"/>
                <a:gd name="T17" fmla="*/ 112 h 120"/>
                <a:gd name="T18" fmla="*/ 16 w 88"/>
                <a:gd name="T19" fmla="*/ 112 h 120"/>
                <a:gd name="T20" fmla="*/ 8 w 88"/>
                <a:gd name="T21" fmla="*/ 120 h 120"/>
                <a:gd name="T22" fmla="*/ 80 w 88"/>
                <a:gd name="T23" fmla="*/ 120 h 120"/>
                <a:gd name="T24" fmla="*/ 72 w 88"/>
                <a:gd name="T25" fmla="*/ 112 h 120"/>
                <a:gd name="T26" fmla="*/ 63 w 88"/>
                <a:gd name="T27" fmla="*/ 112 h 120"/>
                <a:gd name="T28" fmla="*/ 48 w 88"/>
                <a:gd name="T29" fmla="*/ 104 h 120"/>
                <a:gd name="T30" fmla="*/ 48 w 88"/>
                <a:gd name="T31" fmla="*/ 92 h 120"/>
                <a:gd name="T32" fmla="*/ 58 w 88"/>
                <a:gd name="T33" fmla="*/ 77 h 120"/>
                <a:gd name="T34" fmla="*/ 44 w 88"/>
                <a:gd name="T35" fmla="*/ 80 h 120"/>
                <a:gd name="T36" fmla="*/ 35 w 88"/>
                <a:gd name="T37" fmla="*/ 71 h 120"/>
                <a:gd name="T38" fmla="*/ 8 w 88"/>
                <a:gd name="T39" fmla="*/ 8 h 120"/>
                <a:gd name="T40" fmla="*/ 80 w 88"/>
                <a:gd name="T41" fmla="*/ 8 h 120"/>
                <a:gd name="T42" fmla="*/ 53 w 88"/>
                <a:gd name="T43" fmla="*/ 71 h 120"/>
                <a:gd name="T44" fmla="*/ 44 w 88"/>
                <a:gd name="T4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20">
                  <a:moveTo>
                    <a:pt x="58" y="77"/>
                  </a:moveTo>
                  <a:cubicBezTo>
                    <a:pt x="70" y="68"/>
                    <a:pt x="88" y="55"/>
                    <a:pt x="88" y="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5"/>
                    <a:pt x="18" y="68"/>
                    <a:pt x="30" y="77"/>
                  </a:cubicBezTo>
                  <a:cubicBezTo>
                    <a:pt x="37" y="83"/>
                    <a:pt x="40" y="86"/>
                    <a:pt x="40" y="9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5"/>
                    <a:pt x="27" y="107"/>
                    <a:pt x="25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2" y="112"/>
                    <a:pt x="8" y="116"/>
                    <a:pt x="8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16"/>
                    <a:pt x="76" y="112"/>
                    <a:pt x="7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1" y="107"/>
                    <a:pt x="54" y="105"/>
                    <a:pt x="48" y="104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6"/>
                    <a:pt x="51" y="83"/>
                    <a:pt x="58" y="77"/>
                  </a:cubicBezTo>
                  <a:close/>
                  <a:moveTo>
                    <a:pt x="44" y="80"/>
                  </a:moveTo>
                  <a:cubicBezTo>
                    <a:pt x="42" y="76"/>
                    <a:pt x="38" y="74"/>
                    <a:pt x="35" y="71"/>
                  </a:cubicBezTo>
                  <a:cubicBezTo>
                    <a:pt x="24" y="63"/>
                    <a:pt x="9" y="51"/>
                    <a:pt x="8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51"/>
                    <a:pt x="64" y="63"/>
                    <a:pt x="53" y="71"/>
                  </a:cubicBezTo>
                  <a:cubicBezTo>
                    <a:pt x="50" y="74"/>
                    <a:pt x="46" y="76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 dirty="0">
                <a:latin typeface="+mn-lt"/>
              </a:endParaRPr>
            </a:p>
          </p:txBody>
        </p:sp>
        <p:sp>
          <p:nvSpPr>
            <p:cNvPr id="78" name="Freeform 194"/>
            <p:cNvSpPr>
              <a:spLocks/>
            </p:cNvSpPr>
            <p:nvPr/>
          </p:nvSpPr>
          <p:spPr bwMode="auto">
            <a:xfrm>
              <a:off x="2122488" y="6983413"/>
              <a:ext cx="169862" cy="225425"/>
            </a:xfrm>
            <a:custGeom>
              <a:avLst/>
              <a:gdLst>
                <a:gd name="T0" fmla="*/ 43 w 45"/>
                <a:gd name="T1" fmla="*/ 60 h 60"/>
                <a:gd name="T2" fmla="*/ 0 w 45"/>
                <a:gd name="T3" fmla="*/ 4 h 60"/>
                <a:gd name="T4" fmla="*/ 0 w 45"/>
                <a:gd name="T5" fmla="*/ 0 h 60"/>
                <a:gd name="T6" fmla="*/ 28 w 45"/>
                <a:gd name="T7" fmla="*/ 0 h 60"/>
                <a:gd name="T8" fmla="*/ 28 w 45"/>
                <a:gd name="T9" fmla="*/ 8 h 60"/>
                <a:gd name="T10" fmla="*/ 8 w 45"/>
                <a:gd name="T11" fmla="*/ 8 h 60"/>
                <a:gd name="T12" fmla="*/ 45 w 45"/>
                <a:gd name="T13" fmla="*/ 52 h 60"/>
                <a:gd name="T14" fmla="*/ 43 w 4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0">
                  <a:moveTo>
                    <a:pt x="43" y="60"/>
                  </a:moveTo>
                  <a:cubicBezTo>
                    <a:pt x="43" y="60"/>
                    <a:pt x="0" y="51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45"/>
                    <a:pt x="44" y="52"/>
                    <a:pt x="45" y="52"/>
                  </a:cubicBezTo>
                  <a:lnTo>
                    <a:pt x="4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 dirty="0">
                <a:latin typeface="+mn-lt"/>
              </a:endParaRPr>
            </a:p>
          </p:txBody>
        </p:sp>
        <p:sp>
          <p:nvSpPr>
            <p:cNvPr id="79" name="Freeform 195"/>
            <p:cNvSpPr>
              <a:spLocks/>
            </p:cNvSpPr>
            <p:nvPr/>
          </p:nvSpPr>
          <p:spPr bwMode="auto">
            <a:xfrm>
              <a:off x="2465388" y="6983413"/>
              <a:ext cx="168275" cy="225425"/>
            </a:xfrm>
            <a:custGeom>
              <a:avLst/>
              <a:gdLst>
                <a:gd name="T0" fmla="*/ 2 w 45"/>
                <a:gd name="T1" fmla="*/ 60 h 60"/>
                <a:gd name="T2" fmla="*/ 0 w 45"/>
                <a:gd name="T3" fmla="*/ 52 h 60"/>
                <a:gd name="T4" fmla="*/ 37 w 45"/>
                <a:gd name="T5" fmla="*/ 8 h 60"/>
                <a:gd name="T6" fmla="*/ 17 w 45"/>
                <a:gd name="T7" fmla="*/ 8 h 60"/>
                <a:gd name="T8" fmla="*/ 17 w 45"/>
                <a:gd name="T9" fmla="*/ 0 h 60"/>
                <a:gd name="T10" fmla="*/ 45 w 45"/>
                <a:gd name="T11" fmla="*/ 0 h 60"/>
                <a:gd name="T12" fmla="*/ 45 w 45"/>
                <a:gd name="T13" fmla="*/ 4 h 60"/>
                <a:gd name="T14" fmla="*/ 2 w 4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0">
                  <a:moveTo>
                    <a:pt x="2" y="6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35" y="45"/>
                    <a:pt x="3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1"/>
                    <a:pt x="2" y="60"/>
                    <a:pt x="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200" dirty="0">
                <a:latin typeface="+mn-lt"/>
              </a:endParaRPr>
            </a:p>
          </p:txBody>
        </p:sp>
      </p:grpSp>
      <p:sp>
        <p:nvSpPr>
          <p:cNvPr id="63" name="Hexagon 73"/>
          <p:cNvSpPr/>
          <p:nvPr/>
        </p:nvSpPr>
        <p:spPr>
          <a:xfrm rot="16200000">
            <a:off x="2453708" y="2796259"/>
            <a:ext cx="1659150" cy="1435131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Text Placeholder 14"/>
          <p:cNvSpPr txBox="1">
            <a:spLocks/>
          </p:cNvSpPr>
          <p:nvPr/>
        </p:nvSpPr>
        <p:spPr>
          <a:xfrm>
            <a:off x="2621095" y="3005498"/>
            <a:ext cx="1381740" cy="948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600" b="1" dirty="0">
                <a:solidFill>
                  <a:prstClr val="white">
                    <a:lumMod val="95000"/>
                  </a:prstClr>
                </a:solidFill>
              </a:rPr>
              <a:t>IN Karta</a:t>
            </a:r>
            <a:br>
              <a:rPr lang="cs-CZ" sz="1600" b="1" dirty="0">
                <a:solidFill>
                  <a:prstClr val="white">
                    <a:lumMod val="95000"/>
                  </a:prstClr>
                </a:solidFill>
              </a:rPr>
            </a:br>
            <a:r>
              <a:rPr lang="cs-CZ" sz="1050" dirty="0">
                <a:solidFill>
                  <a:prstClr val="white">
                    <a:lumMod val="95000"/>
                  </a:prstClr>
                </a:solidFill>
              </a:rPr>
              <a:t>Chytrá karta s peněženkou, která dokáže fungovat napříč celou republikou</a:t>
            </a:r>
            <a:endParaRPr lang="cs-CZ" sz="1200" dirty="0">
              <a:solidFill>
                <a:prstClr val="white"/>
              </a:solidFill>
            </a:endParaRPr>
          </a:p>
        </p:txBody>
      </p:sp>
      <p:sp>
        <p:nvSpPr>
          <p:cNvPr id="65" name="Hexagon 51"/>
          <p:cNvSpPr/>
          <p:nvPr/>
        </p:nvSpPr>
        <p:spPr>
          <a:xfrm rot="16200000">
            <a:off x="3231900" y="1454997"/>
            <a:ext cx="1561316" cy="1428327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06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Text Placeholder 14"/>
          <p:cNvSpPr txBox="1">
            <a:spLocks/>
          </p:cNvSpPr>
          <p:nvPr/>
        </p:nvSpPr>
        <p:spPr>
          <a:xfrm>
            <a:off x="3159949" y="1506192"/>
            <a:ext cx="1732028" cy="114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600" b="1" dirty="0" err="1">
                <a:solidFill>
                  <a:prstClr val="white"/>
                </a:solidFill>
              </a:rPr>
              <a:t>Revenue</a:t>
            </a:r>
            <a:r>
              <a:rPr lang="cs-CZ" sz="1600" b="1" dirty="0">
                <a:solidFill>
                  <a:prstClr val="white"/>
                </a:solidFill>
              </a:rPr>
              <a:t> management</a:t>
            </a:r>
            <a:r>
              <a:rPr lang="cs-CZ" sz="1800" dirty="0">
                <a:solidFill>
                  <a:prstClr val="white"/>
                </a:solidFill>
              </a:rPr>
              <a:t/>
            </a:r>
            <a:br>
              <a:rPr lang="cs-CZ" sz="1800" dirty="0">
                <a:solidFill>
                  <a:prstClr val="white"/>
                </a:solidFill>
              </a:rPr>
            </a:br>
            <a:r>
              <a:rPr lang="cs-CZ" sz="1000" dirty="0">
                <a:solidFill>
                  <a:prstClr val="white"/>
                </a:solidFill>
              </a:rPr>
              <a:t>Okamžitá úprava cen </a:t>
            </a:r>
            <a:br>
              <a:rPr lang="cs-CZ" sz="1000" dirty="0">
                <a:solidFill>
                  <a:prstClr val="white"/>
                </a:solidFill>
              </a:rPr>
            </a:br>
            <a:r>
              <a:rPr lang="cs-CZ" sz="1000" dirty="0">
                <a:solidFill>
                  <a:prstClr val="white"/>
                </a:solidFill>
              </a:rPr>
              <a:t>dle přepravní poptávky</a:t>
            </a:r>
            <a:br>
              <a:rPr lang="cs-CZ" sz="1000" dirty="0">
                <a:solidFill>
                  <a:prstClr val="white"/>
                </a:solidFill>
              </a:rPr>
            </a:br>
            <a:r>
              <a:rPr lang="cs-CZ" sz="1000" dirty="0">
                <a:solidFill>
                  <a:prstClr val="white"/>
                </a:solidFill>
              </a:rPr>
              <a:t>nárůst tržeb o více než </a:t>
            </a:r>
            <a:br>
              <a:rPr lang="cs-CZ" sz="1000" dirty="0">
                <a:solidFill>
                  <a:prstClr val="white"/>
                </a:solidFill>
              </a:rPr>
            </a:br>
            <a:r>
              <a:rPr lang="cs-CZ" sz="1000" b="1" dirty="0">
                <a:solidFill>
                  <a:prstClr val="white"/>
                </a:solidFill>
              </a:rPr>
              <a:t>100 mil. Kč za rok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67" name="Hexagon 82"/>
          <p:cNvSpPr/>
          <p:nvPr/>
        </p:nvSpPr>
        <p:spPr>
          <a:xfrm rot="16200000">
            <a:off x="4019894" y="2844544"/>
            <a:ext cx="1620076" cy="1375681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Text Placeholder 14"/>
          <p:cNvSpPr txBox="1">
            <a:spLocks/>
          </p:cNvSpPr>
          <p:nvPr/>
        </p:nvSpPr>
        <p:spPr>
          <a:xfrm>
            <a:off x="4170799" y="3096373"/>
            <a:ext cx="1375682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prstClr val="white"/>
                </a:solidFill>
              </a:rPr>
              <a:t>ČD Body</a:t>
            </a:r>
            <a:br>
              <a:rPr lang="cs-CZ" sz="1600" b="1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36 benefitů pro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věrné zákazníky</a:t>
            </a:r>
            <a:endParaRPr lang="en-IN" sz="1600" dirty="0">
              <a:solidFill>
                <a:prstClr val="white"/>
              </a:solidFill>
            </a:endParaRPr>
          </a:p>
        </p:txBody>
      </p:sp>
      <p:sp>
        <p:nvSpPr>
          <p:cNvPr id="69" name="Hexagon 73"/>
          <p:cNvSpPr/>
          <p:nvPr/>
        </p:nvSpPr>
        <p:spPr>
          <a:xfrm rot="16200000">
            <a:off x="6240717" y="4220930"/>
            <a:ext cx="1631976" cy="1356163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Text Placeholder 14"/>
          <p:cNvSpPr txBox="1">
            <a:spLocks/>
          </p:cNvSpPr>
          <p:nvPr/>
        </p:nvSpPr>
        <p:spPr>
          <a:xfrm>
            <a:off x="6293759" y="4411648"/>
            <a:ext cx="1523727" cy="879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prstClr val="white"/>
                </a:solidFill>
              </a:rPr>
              <a:t>Virtuální </a:t>
            </a:r>
            <a:br>
              <a:rPr lang="cs-CZ" sz="1600" b="1" dirty="0">
                <a:solidFill>
                  <a:prstClr val="white"/>
                </a:solidFill>
              </a:rPr>
            </a:br>
            <a:r>
              <a:rPr lang="cs-CZ" sz="1600" b="1" dirty="0">
                <a:solidFill>
                  <a:prstClr val="white"/>
                </a:solidFill>
              </a:rPr>
              <a:t>In karta</a:t>
            </a:r>
            <a:r>
              <a:rPr lang="cs-CZ" sz="1800" dirty="0">
                <a:solidFill>
                  <a:prstClr val="white"/>
                </a:solidFill>
              </a:rPr>
              <a:t/>
            </a:r>
            <a:br>
              <a:rPr lang="cs-CZ" sz="180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In karta do minuty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v mobilu bez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papírování</a:t>
            </a:r>
            <a:endParaRPr lang="en-IN" sz="1600" dirty="0">
              <a:solidFill>
                <a:prstClr val="white"/>
              </a:solidFill>
            </a:endParaRPr>
          </a:p>
        </p:txBody>
      </p:sp>
      <p:sp>
        <p:nvSpPr>
          <p:cNvPr id="71" name="Hexagon 51">
            <a:extLst>
              <a:ext uri="{FF2B5EF4-FFF2-40B4-BE49-F238E27FC236}">
                <a16:creationId xmlns="" xmlns:a16="http://schemas.microsoft.com/office/drawing/2014/main" id="{C91F1A2E-6A77-428F-A1B8-13797CFD6BDF}"/>
              </a:ext>
            </a:extLst>
          </p:cNvPr>
          <p:cNvSpPr/>
          <p:nvPr/>
        </p:nvSpPr>
        <p:spPr>
          <a:xfrm rot="16200000">
            <a:off x="909790" y="2827738"/>
            <a:ext cx="1654420" cy="1374950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Text Placeholder 14">
            <a:extLst>
              <a:ext uri="{FF2B5EF4-FFF2-40B4-BE49-F238E27FC236}">
                <a16:creationId xmlns="" xmlns:a16="http://schemas.microsoft.com/office/drawing/2014/main" id="{895F654C-F641-49C0-8135-60F6C85E9036}"/>
              </a:ext>
            </a:extLst>
          </p:cNvPr>
          <p:cNvSpPr txBox="1">
            <a:spLocks/>
          </p:cNvSpPr>
          <p:nvPr/>
        </p:nvSpPr>
        <p:spPr>
          <a:xfrm>
            <a:off x="936252" y="2803549"/>
            <a:ext cx="1498601" cy="9833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solidFill>
                  <a:prstClr val="white"/>
                </a:solidFill>
              </a:rPr>
              <a:t>API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050" dirty="0">
                <a:solidFill>
                  <a:prstClr val="white"/>
                </a:solidFill>
              </a:rPr>
              <a:t>ČD jízdenky nově součástí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nadnárodních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prodejních sítí</a:t>
            </a:r>
            <a:endParaRPr lang="en-IN" sz="1050" dirty="0">
              <a:solidFill>
                <a:prstClr val="white"/>
              </a:solidFill>
            </a:endParaRPr>
          </a:p>
        </p:txBody>
      </p:sp>
      <p:sp>
        <p:nvSpPr>
          <p:cNvPr id="73" name="Hexagon 77">
            <a:extLst>
              <a:ext uri="{FF2B5EF4-FFF2-40B4-BE49-F238E27FC236}">
                <a16:creationId xmlns="" xmlns:a16="http://schemas.microsoft.com/office/drawing/2014/main" id="{6584661D-83E6-42C1-BFCB-FED87FA4F245}"/>
              </a:ext>
            </a:extLst>
          </p:cNvPr>
          <p:cNvSpPr/>
          <p:nvPr/>
        </p:nvSpPr>
        <p:spPr>
          <a:xfrm rot="16200000">
            <a:off x="4714833" y="4213424"/>
            <a:ext cx="1611585" cy="1391565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B0F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Text Placeholder 14">
            <a:extLst>
              <a:ext uri="{FF2B5EF4-FFF2-40B4-BE49-F238E27FC236}">
                <a16:creationId xmlns="" xmlns:a16="http://schemas.microsoft.com/office/drawing/2014/main" id="{B6DA82F5-5FD4-4690-8CAE-6D73ADCEC924}"/>
              </a:ext>
            </a:extLst>
          </p:cNvPr>
          <p:cNvSpPr txBox="1">
            <a:spLocks/>
          </p:cNvSpPr>
          <p:nvPr/>
        </p:nvSpPr>
        <p:spPr>
          <a:xfrm>
            <a:off x="4883625" y="4174694"/>
            <a:ext cx="1332782" cy="934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000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600" b="1" dirty="0">
                <a:solidFill>
                  <a:prstClr val="white"/>
                </a:solidFill>
              </a:rPr>
              <a:t>IDS</a:t>
            </a:r>
            <a:br>
              <a:rPr lang="cs-CZ" sz="1600" b="1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ČD zapojeny do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všech 13 </a:t>
            </a:r>
            <a:br>
              <a:rPr lang="cs-CZ" sz="1050" dirty="0">
                <a:solidFill>
                  <a:prstClr val="white"/>
                </a:solidFill>
              </a:rPr>
            </a:br>
            <a:r>
              <a:rPr lang="cs-CZ" sz="1050" dirty="0">
                <a:solidFill>
                  <a:prstClr val="white"/>
                </a:solidFill>
              </a:rPr>
              <a:t>existujících IDS</a:t>
            </a:r>
            <a:endParaRPr lang="en-IN" sz="1050" dirty="0">
              <a:solidFill>
                <a:prstClr val="white"/>
              </a:solidFill>
            </a:endParaRPr>
          </a:p>
        </p:txBody>
      </p:sp>
      <p:sp>
        <p:nvSpPr>
          <p:cNvPr id="75" name="Hexagon 51">
            <a:extLst>
              <a:ext uri="{FF2B5EF4-FFF2-40B4-BE49-F238E27FC236}">
                <a16:creationId xmlns="" xmlns:a16="http://schemas.microsoft.com/office/drawing/2014/main" id="{98207128-F74E-4FFF-A748-C062477F1475}"/>
              </a:ext>
            </a:extLst>
          </p:cNvPr>
          <p:cNvSpPr/>
          <p:nvPr/>
        </p:nvSpPr>
        <p:spPr>
          <a:xfrm rot="16200000">
            <a:off x="7730468" y="4221733"/>
            <a:ext cx="1611583" cy="1374950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Text Placeholder 14">
            <a:extLst>
              <a:ext uri="{FF2B5EF4-FFF2-40B4-BE49-F238E27FC236}">
                <a16:creationId xmlns="" xmlns:a16="http://schemas.microsoft.com/office/drawing/2014/main" id="{72326B28-D58D-4BBD-A9D5-277E4A71CDDA}"/>
              </a:ext>
            </a:extLst>
          </p:cNvPr>
          <p:cNvSpPr txBox="1">
            <a:spLocks/>
          </p:cNvSpPr>
          <p:nvPr/>
        </p:nvSpPr>
        <p:spPr>
          <a:xfrm>
            <a:off x="7810312" y="4231715"/>
            <a:ext cx="1498601" cy="9625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>
              <a:solidFill>
                <a:prstClr val="white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600" b="1" dirty="0">
                <a:solidFill>
                  <a:prstClr val="white"/>
                </a:solidFill>
              </a:rPr>
              <a:t>Státní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600" b="1" dirty="0">
                <a:solidFill>
                  <a:prstClr val="white"/>
                </a:solidFill>
              </a:rPr>
              <a:t>Jednotný </a:t>
            </a:r>
            <a:br>
              <a:rPr lang="cs-CZ" sz="1600" b="1" dirty="0">
                <a:solidFill>
                  <a:prstClr val="white"/>
                </a:solidFill>
              </a:rPr>
            </a:br>
            <a:r>
              <a:rPr lang="cs-CZ" sz="1600" b="1" dirty="0">
                <a:solidFill>
                  <a:prstClr val="white"/>
                </a:solidFill>
              </a:rPr>
              <a:t>tarif</a:t>
            </a:r>
            <a:r>
              <a:rPr lang="cs-CZ" sz="1600" dirty="0">
                <a:solidFill>
                  <a:prstClr val="white"/>
                </a:solidFill>
              </a:rPr>
              <a:t/>
            </a:r>
            <a:br>
              <a:rPr lang="cs-CZ" sz="1600" dirty="0">
                <a:solidFill>
                  <a:prstClr val="white"/>
                </a:solidFill>
              </a:rPr>
            </a:br>
            <a:r>
              <a:rPr lang="cs-CZ" sz="1100" dirty="0">
                <a:solidFill>
                  <a:prstClr val="white"/>
                </a:solidFill>
              </a:rPr>
              <a:t>podpora a rozvoj</a:t>
            </a:r>
            <a:endParaRPr lang="en-IN" sz="1100" dirty="0">
              <a:solidFill>
                <a:prstClr val="white"/>
              </a:solidFill>
            </a:endParaRPr>
          </a:p>
        </p:txBody>
      </p:sp>
      <p:sp>
        <p:nvSpPr>
          <p:cNvPr id="80" name="Nadpis 1"/>
          <p:cNvSpPr txBox="1">
            <a:spLocks/>
          </p:cNvSpPr>
          <p:nvPr/>
        </p:nvSpPr>
        <p:spPr>
          <a:xfrm>
            <a:off x="304800" y="120804"/>
            <a:ext cx="9212662" cy="4270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cs-CZ" kern="0" dirty="0" err="1"/>
              <a:t>Revenue</a:t>
            </a:r>
            <a:r>
              <a:rPr lang="cs-CZ" kern="0" dirty="0"/>
              <a:t> management a </a:t>
            </a:r>
            <a:r>
              <a:rPr lang="cs-CZ" kern="0" dirty="0" err="1"/>
              <a:t>smart</a:t>
            </a:r>
            <a:r>
              <a:rPr lang="cs-CZ" kern="0" dirty="0"/>
              <a:t> </a:t>
            </a:r>
            <a:r>
              <a:rPr lang="cs-CZ" kern="0" dirty="0" err="1"/>
              <a:t>ticketing</a:t>
            </a:r>
            <a:r>
              <a:rPr lang="cs-CZ" kern="0" dirty="0"/>
              <a:t> – </a:t>
            </a:r>
            <a:r>
              <a:rPr lang="cs-CZ" kern="0" dirty="0" smtClean="0"/>
              <a:t>pohodlí pro zákazníky</a:t>
            </a:r>
            <a:endParaRPr lang="cs-CZ" kern="0" dirty="0"/>
          </a:p>
        </p:txBody>
      </p:sp>
      <p:sp>
        <p:nvSpPr>
          <p:cNvPr id="28" name="Hexagon 74">
            <a:extLst>
              <a:ext uri="{FF2B5EF4-FFF2-40B4-BE49-F238E27FC236}">
                <a16:creationId xmlns="" xmlns:a16="http://schemas.microsoft.com/office/drawing/2014/main" id="{07275211-DF24-4338-A2D8-A48BA2EED169}"/>
              </a:ext>
            </a:extLst>
          </p:cNvPr>
          <p:cNvSpPr/>
          <p:nvPr/>
        </p:nvSpPr>
        <p:spPr>
          <a:xfrm rot="16200000">
            <a:off x="6263514" y="1444566"/>
            <a:ext cx="1546383" cy="1434263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B0F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="" xmlns:a16="http://schemas.microsoft.com/office/drawing/2014/main" id="{9A8FF10A-942E-411E-8E39-85734AAACD43}"/>
              </a:ext>
            </a:extLst>
          </p:cNvPr>
          <p:cNvSpPr txBox="1">
            <a:spLocks/>
          </p:cNvSpPr>
          <p:nvPr/>
        </p:nvSpPr>
        <p:spPr>
          <a:xfrm>
            <a:off x="6378482" y="1676400"/>
            <a:ext cx="1317718" cy="87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l-PL" sz="1500" b="1" dirty="0">
                <a:solidFill>
                  <a:prstClr val="white"/>
                </a:solidFill>
              </a:rPr>
              <a:t>Nový </a:t>
            </a:r>
            <a:br>
              <a:rPr lang="pl-PL" sz="1500" b="1" dirty="0">
                <a:solidFill>
                  <a:prstClr val="white"/>
                </a:solidFill>
              </a:rPr>
            </a:br>
            <a:r>
              <a:rPr lang="pl-PL" sz="1500" b="1" dirty="0">
                <a:solidFill>
                  <a:prstClr val="white"/>
                </a:solidFill>
              </a:rPr>
              <a:t>e-Shop</a:t>
            </a:r>
            <a:br>
              <a:rPr lang="pl-PL" sz="1500" b="1" dirty="0">
                <a:solidFill>
                  <a:prstClr val="white"/>
                </a:solidFill>
              </a:rPr>
            </a:br>
            <a:r>
              <a:rPr lang="pl-PL" sz="1100" dirty="0">
                <a:solidFill>
                  <a:prstClr val="white"/>
                </a:solidFill>
              </a:rPr>
              <a:t>Růst prodejů</a:t>
            </a:r>
            <a:br>
              <a:rPr lang="pl-PL" sz="1100" dirty="0">
                <a:solidFill>
                  <a:prstClr val="white"/>
                </a:solidFill>
              </a:rPr>
            </a:br>
            <a:r>
              <a:rPr lang="pl-PL" sz="1100" dirty="0">
                <a:solidFill>
                  <a:prstClr val="white"/>
                </a:solidFill>
              </a:rPr>
              <a:t>o 91 % od </a:t>
            </a:r>
            <a:br>
              <a:rPr lang="pl-PL" sz="1100" dirty="0">
                <a:solidFill>
                  <a:prstClr val="white"/>
                </a:solidFill>
              </a:rPr>
            </a:br>
            <a:r>
              <a:rPr lang="pl-PL" sz="1100" dirty="0">
                <a:solidFill>
                  <a:prstClr val="white"/>
                </a:solidFill>
              </a:rPr>
              <a:t>roku 2016</a:t>
            </a:r>
          </a:p>
        </p:txBody>
      </p:sp>
    </p:spTree>
    <p:extLst>
      <p:ext uri="{BB962C8B-B14F-4D97-AF65-F5344CB8AC3E}">
        <p14:creationId xmlns:p14="http://schemas.microsoft.com/office/powerpoint/2010/main" val="12805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381000" y="85494"/>
            <a:ext cx="9212662" cy="4270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cs-CZ" kern="0" dirty="0"/>
              <a:t>Služby pro zákazníky – klíč k úspěchu</a:t>
            </a:r>
          </a:p>
        </p:txBody>
      </p:sp>
      <p:sp>
        <p:nvSpPr>
          <p:cNvPr id="16" name="Hexagon 74"/>
          <p:cNvSpPr/>
          <p:nvPr/>
        </p:nvSpPr>
        <p:spPr>
          <a:xfrm rot="16200000">
            <a:off x="1425613" y="1213625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14"/>
          <p:cNvSpPr txBox="1">
            <a:spLocks/>
          </p:cNvSpPr>
          <p:nvPr/>
        </p:nvSpPr>
        <p:spPr>
          <a:xfrm>
            <a:off x="1486924" y="1538743"/>
            <a:ext cx="1568639" cy="955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99 vlaků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 restauračním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vozem nebo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bistrem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Hexagon 74"/>
          <p:cNvSpPr/>
          <p:nvPr/>
        </p:nvSpPr>
        <p:spPr>
          <a:xfrm rot="16200000">
            <a:off x="624489" y="2577476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Placeholder 14"/>
          <p:cNvSpPr txBox="1">
            <a:spLocks/>
          </p:cNvSpPr>
          <p:nvPr/>
        </p:nvSpPr>
        <p:spPr>
          <a:xfrm>
            <a:off x="685800" y="3031174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149 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Minibar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20" name="Hexagon 74"/>
          <p:cNvSpPr/>
          <p:nvPr/>
        </p:nvSpPr>
        <p:spPr>
          <a:xfrm rot="16200000">
            <a:off x="3047496" y="1204313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14"/>
          <p:cNvSpPr txBox="1">
            <a:spLocks/>
          </p:cNvSpPr>
          <p:nvPr/>
        </p:nvSpPr>
        <p:spPr>
          <a:xfrm>
            <a:off x="3108807" y="1632295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34 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Snack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24" name="Hexagon 74"/>
          <p:cNvSpPr/>
          <p:nvPr/>
        </p:nvSpPr>
        <p:spPr>
          <a:xfrm rot="16200000">
            <a:off x="1446265" y="3925215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Placeholder 14"/>
          <p:cNvSpPr txBox="1">
            <a:spLocks/>
          </p:cNvSpPr>
          <p:nvPr/>
        </p:nvSpPr>
        <p:spPr>
          <a:xfrm>
            <a:off x="1507576" y="4353196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99 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stolními hrami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děti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26" name="Hexagon 74"/>
          <p:cNvSpPr/>
          <p:nvPr/>
        </p:nvSpPr>
        <p:spPr>
          <a:xfrm rot="16200000">
            <a:off x="3072463" y="3932649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Placeholder 14"/>
          <p:cNvSpPr txBox="1">
            <a:spLocks/>
          </p:cNvSpPr>
          <p:nvPr/>
        </p:nvSpPr>
        <p:spPr>
          <a:xfrm>
            <a:off x="3133774" y="4360631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26 vozidel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Kino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28" name="Hexagon 74"/>
          <p:cNvSpPr/>
          <p:nvPr/>
        </p:nvSpPr>
        <p:spPr>
          <a:xfrm rot="16200000">
            <a:off x="2250690" y="2556774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Placeholder 14"/>
          <p:cNvSpPr txBox="1">
            <a:spLocks/>
          </p:cNvSpPr>
          <p:nvPr/>
        </p:nvSpPr>
        <p:spPr>
          <a:xfrm>
            <a:off x="2312001" y="2984755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829 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4267309" y="2966415"/>
            <a:ext cx="820273" cy="83272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658906" y="865162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2019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429250" y="867409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2022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8727" y="5791200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2060"/>
                </a:solidFill>
                <a:latin typeface="+mn-lt"/>
              </a:rPr>
              <a:t>+ </a:t>
            </a:r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rozvoj dalších návazných služeb: </a:t>
            </a:r>
            <a:r>
              <a:rPr lang="cs-CZ" sz="1600" dirty="0" smtClean="0">
                <a:solidFill>
                  <a:srgbClr val="002060"/>
                </a:solidFill>
                <a:latin typeface="+mn-lt"/>
              </a:rPr>
              <a:t>půjčovny ČD Bike, směnárny, čekárny ČD </a:t>
            </a:r>
            <a:r>
              <a:rPr lang="cs-CZ" sz="1600" dirty="0" err="1" smtClean="0">
                <a:solidFill>
                  <a:srgbClr val="002060"/>
                </a:solidFill>
                <a:latin typeface="+mn-lt"/>
              </a:rPr>
              <a:t>Lounge</a:t>
            </a:r>
            <a:r>
              <a:rPr lang="cs-CZ" sz="1600" dirty="0" smtClean="0">
                <a:solidFill>
                  <a:srgbClr val="002060"/>
                </a:solidFill>
                <a:latin typeface="+mn-lt"/>
              </a:rPr>
              <a:t>, last-mile – ČD Taxi a další služby </a:t>
            </a:r>
            <a:endParaRPr lang="cs-CZ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Hexagon 74"/>
          <p:cNvSpPr/>
          <p:nvPr/>
        </p:nvSpPr>
        <p:spPr>
          <a:xfrm rot="16200000">
            <a:off x="6089205" y="1250002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Placeholder 14"/>
          <p:cNvSpPr txBox="1">
            <a:spLocks/>
          </p:cNvSpPr>
          <p:nvPr/>
        </p:nvSpPr>
        <p:spPr>
          <a:xfrm>
            <a:off x="6150516" y="1575120"/>
            <a:ext cx="1568639" cy="955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vlaků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 restauračním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vozem nebo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bistrem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37" name="Hexagon 74"/>
          <p:cNvSpPr/>
          <p:nvPr/>
        </p:nvSpPr>
        <p:spPr>
          <a:xfrm rot="16200000">
            <a:off x="5288081" y="2613853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 Placeholder 14"/>
          <p:cNvSpPr txBox="1">
            <a:spLocks/>
          </p:cNvSpPr>
          <p:nvPr/>
        </p:nvSpPr>
        <p:spPr>
          <a:xfrm>
            <a:off x="5349392" y="3067551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163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Minibar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39" name="Hexagon 74"/>
          <p:cNvSpPr/>
          <p:nvPr/>
        </p:nvSpPr>
        <p:spPr>
          <a:xfrm rot="16200000">
            <a:off x="7711088" y="1240690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Placeholder 14"/>
          <p:cNvSpPr txBox="1">
            <a:spLocks/>
          </p:cNvSpPr>
          <p:nvPr/>
        </p:nvSpPr>
        <p:spPr>
          <a:xfrm>
            <a:off x="7772399" y="1668672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Snack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1" name="Hexagon 74"/>
          <p:cNvSpPr/>
          <p:nvPr/>
        </p:nvSpPr>
        <p:spPr>
          <a:xfrm rot="16200000">
            <a:off x="6109857" y="3961592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 Placeholder 14"/>
          <p:cNvSpPr txBox="1">
            <a:spLocks/>
          </p:cNvSpPr>
          <p:nvPr/>
        </p:nvSpPr>
        <p:spPr>
          <a:xfrm>
            <a:off x="6171168" y="4389573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137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stolními hrami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děti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3" name="Hexagon 74"/>
          <p:cNvSpPr/>
          <p:nvPr/>
        </p:nvSpPr>
        <p:spPr>
          <a:xfrm rot="16200000">
            <a:off x="7736055" y="3969026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Placeholder 14"/>
          <p:cNvSpPr txBox="1">
            <a:spLocks/>
          </p:cNvSpPr>
          <p:nvPr/>
        </p:nvSpPr>
        <p:spPr>
          <a:xfrm>
            <a:off x="7797366" y="4397008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vozidel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Kino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5" name="Hexagon 74"/>
          <p:cNvSpPr/>
          <p:nvPr/>
        </p:nvSpPr>
        <p:spPr>
          <a:xfrm rot="16200000">
            <a:off x="6914282" y="2593151"/>
            <a:ext cx="1691264" cy="1568639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0026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 Placeholder 14"/>
          <p:cNvSpPr txBox="1">
            <a:spLocks/>
          </p:cNvSpPr>
          <p:nvPr/>
        </p:nvSpPr>
        <p:spPr>
          <a:xfrm>
            <a:off x="6975593" y="3021132"/>
            <a:ext cx="1568639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1200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vlaků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službou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ČD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IN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381000" y="152400"/>
            <a:ext cx="9212662" cy="4270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cs-CZ" kern="0" dirty="0" smtClean="0"/>
              <a:t>HR: </a:t>
            </a:r>
            <a:r>
              <a:rPr lang="cs-CZ" kern="0" dirty="0"/>
              <a:t>od administrativního ke strategickému řízení lidí  </a:t>
            </a:r>
          </a:p>
        </p:txBody>
      </p:sp>
      <p:sp>
        <p:nvSpPr>
          <p:cNvPr id="17" name="Obdĺžnik 37"/>
          <p:cNvSpPr/>
          <p:nvPr/>
        </p:nvSpPr>
        <p:spPr>
          <a:xfrm>
            <a:off x="488056" y="838200"/>
            <a:ext cx="8884543" cy="89200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  <a:latin typeface="+mn-lt"/>
              </a:rPr>
              <a:t>V prostředí sílící konkurence, zvyšujících se nároků klientů i zaměstnanců, přehřátého pracovního trhu, konkurence i s jinými sektory v oblasti náboru, rostoucí fluktuace v klíčových provozních profesích </a:t>
            </a:r>
            <a:r>
              <a:rPr lang="cs-CZ" sz="1400" b="1" dirty="0">
                <a:solidFill>
                  <a:srgbClr val="002060"/>
                </a:solidFill>
                <a:latin typeface="+mn-lt"/>
              </a:rPr>
              <a:t>je nezbytná transformace přístupu v oblasti řízení lidí.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85197" y="1815088"/>
            <a:ext cx="8887658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2060"/>
                </a:solidFill>
                <a:latin typeface="+mn-lt"/>
              </a:rPr>
              <a:t>Strategické řízení lidských zdrojů  = cesta k maximalizaci  lidského potenciálu organizace prostřednictvím efektivního řízení LZ</a:t>
            </a:r>
          </a:p>
        </p:txBody>
      </p:sp>
      <p:sp>
        <p:nvSpPr>
          <p:cNvPr id="19" name="Dvojitá šipka 18"/>
          <p:cNvSpPr/>
          <p:nvPr/>
        </p:nvSpPr>
        <p:spPr>
          <a:xfrm>
            <a:off x="2496346" y="3449346"/>
            <a:ext cx="2592288" cy="2256677"/>
          </a:xfrm>
          <a:prstGeom prst="chevron">
            <a:avLst>
              <a:gd name="adj" fmla="val 14585"/>
            </a:avLst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ětiúhelník 19"/>
          <p:cNvSpPr/>
          <p:nvPr/>
        </p:nvSpPr>
        <p:spPr>
          <a:xfrm>
            <a:off x="457200" y="3449346"/>
            <a:ext cx="2244096" cy="2246578"/>
          </a:xfrm>
          <a:prstGeom prst="homePlate">
            <a:avLst>
              <a:gd name="adj" fmla="val 118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TRADIČNÍ ROLE personálního  útvaru, který zajišťuje:</a:t>
            </a:r>
          </a:p>
          <a:p>
            <a:endParaRPr lang="cs-CZ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procesy a nutné legislativní požadavky 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sociálního dialogu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640362" y="2928972"/>
            <a:ext cx="208823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 změny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96146" y="2928972"/>
            <a:ext cx="158417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146152" y="2362200"/>
            <a:ext cx="232685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oblasti změny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868962" y="3981271"/>
            <a:ext cx="193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zjednodušení, digitalizace HR procesů  a změna organizace</a:t>
            </a:r>
          </a:p>
          <a:p>
            <a:endParaRPr lang="cs-C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Doplnění klíčových HR aktivit, rolí a procesů </a:t>
            </a:r>
          </a:p>
        </p:txBody>
      </p:sp>
      <p:grpSp>
        <p:nvGrpSpPr>
          <p:cNvPr id="40" name="Skupina 39"/>
          <p:cNvGrpSpPr/>
          <p:nvPr/>
        </p:nvGrpSpPr>
        <p:grpSpPr>
          <a:xfrm>
            <a:off x="5320352" y="2860344"/>
            <a:ext cx="4118035" cy="3466669"/>
            <a:chOff x="3923928" y="2276872"/>
            <a:chExt cx="4066599" cy="3960440"/>
          </a:xfrm>
        </p:grpSpPr>
        <p:grpSp>
          <p:nvGrpSpPr>
            <p:cNvPr id="41" name="Group 14"/>
            <p:cNvGrpSpPr/>
            <p:nvPr/>
          </p:nvGrpSpPr>
          <p:grpSpPr>
            <a:xfrm>
              <a:off x="3923928" y="2276872"/>
              <a:ext cx="3960440" cy="3960440"/>
              <a:chOff x="8051548" y="2409777"/>
              <a:chExt cx="2804566" cy="2794872"/>
            </a:xfrm>
          </p:grpSpPr>
          <p:sp>
            <p:nvSpPr>
              <p:cNvPr id="46" name="Freeform: Shape 24"/>
              <p:cNvSpPr/>
              <p:nvPr/>
            </p:nvSpPr>
            <p:spPr>
              <a:xfrm rot="16200000">
                <a:off x="7873748" y="3622849"/>
                <a:ext cx="1759600" cy="1404000"/>
              </a:xfrm>
              <a:custGeom>
                <a:avLst/>
                <a:gdLst>
                  <a:gd name="connsiteX0" fmla="*/ 1759600 w 1759600"/>
                  <a:gd name="connsiteY0" fmla="*/ 702000 h 1404000"/>
                  <a:gd name="connsiteX1" fmla="*/ 1525920 w 1759600"/>
                  <a:gd name="connsiteY1" fmla="*/ 936000 h 1404000"/>
                  <a:gd name="connsiteX2" fmla="*/ 1434961 w 1759600"/>
                  <a:gd name="connsiteY2" fmla="*/ 917611 h 1404000"/>
                  <a:gd name="connsiteX3" fmla="*/ 1404000 w 1759600"/>
                  <a:gd name="connsiteY3" fmla="*/ 900783 h 1404000"/>
                  <a:gd name="connsiteX4" fmla="*/ 1404000 w 1759600"/>
                  <a:gd name="connsiteY4" fmla="*/ 1169995 h 1404000"/>
                  <a:gd name="connsiteX5" fmla="*/ 1169995 w 1759600"/>
                  <a:gd name="connsiteY5" fmla="*/ 1404000 h 1404000"/>
                  <a:gd name="connsiteX6" fmla="*/ 890030 w 1759600"/>
                  <a:gd name="connsiteY6" fmla="*/ 1404000 h 1404000"/>
                  <a:gd name="connsiteX7" fmla="*/ 917316 w 1759600"/>
                  <a:gd name="connsiteY7" fmla="*/ 1363474 h 1404000"/>
                  <a:gd name="connsiteX8" fmla="*/ 935680 w 1759600"/>
                  <a:gd name="connsiteY8" fmla="*/ 1272390 h 1404000"/>
                  <a:gd name="connsiteX9" fmla="*/ 702000 w 1759600"/>
                  <a:gd name="connsiteY9" fmla="*/ 1038390 h 1404000"/>
                  <a:gd name="connsiteX10" fmla="*/ 468320 w 1759600"/>
                  <a:gd name="connsiteY10" fmla="*/ 1272390 h 1404000"/>
                  <a:gd name="connsiteX11" fmla="*/ 486683 w 1759600"/>
                  <a:gd name="connsiteY11" fmla="*/ 1363474 h 1404000"/>
                  <a:gd name="connsiteX12" fmla="*/ 513970 w 1759600"/>
                  <a:gd name="connsiteY12" fmla="*/ 1404000 h 1404000"/>
                  <a:gd name="connsiteX13" fmla="*/ 234005 w 1759600"/>
                  <a:gd name="connsiteY13" fmla="*/ 1404000 h 1404000"/>
                  <a:gd name="connsiteX14" fmla="*/ 0 w 1759600"/>
                  <a:gd name="connsiteY14" fmla="*/ 1169995 h 1404000"/>
                  <a:gd name="connsiteX15" fmla="*/ 0 w 1759600"/>
                  <a:gd name="connsiteY15" fmla="*/ 234005 h 1404000"/>
                  <a:gd name="connsiteX16" fmla="*/ 234005 w 1759600"/>
                  <a:gd name="connsiteY16" fmla="*/ 0 h 1404000"/>
                  <a:gd name="connsiteX17" fmla="*/ 1169995 w 1759600"/>
                  <a:gd name="connsiteY17" fmla="*/ 0 h 1404000"/>
                  <a:gd name="connsiteX18" fmla="*/ 1404000 w 1759600"/>
                  <a:gd name="connsiteY18" fmla="*/ 234005 h 1404000"/>
                  <a:gd name="connsiteX19" fmla="*/ 1404000 w 1759600"/>
                  <a:gd name="connsiteY19" fmla="*/ 503217 h 1404000"/>
                  <a:gd name="connsiteX20" fmla="*/ 1434961 w 1759600"/>
                  <a:gd name="connsiteY20" fmla="*/ 486389 h 1404000"/>
                  <a:gd name="connsiteX21" fmla="*/ 1525920 w 1759600"/>
                  <a:gd name="connsiteY21" fmla="*/ 468000 h 1404000"/>
                  <a:gd name="connsiteX22" fmla="*/ 1759600 w 1759600"/>
                  <a:gd name="connsiteY22" fmla="*/ 702000 h 14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59600" h="1404000">
                    <a:moveTo>
                      <a:pt x="1759600" y="702000"/>
                    </a:moveTo>
                    <a:cubicBezTo>
                      <a:pt x="1759600" y="831235"/>
                      <a:pt x="1654978" y="936000"/>
                      <a:pt x="1525920" y="936000"/>
                    </a:cubicBezTo>
                    <a:cubicBezTo>
                      <a:pt x="1493655" y="936000"/>
                      <a:pt x="1462918" y="929452"/>
                      <a:pt x="1434961" y="917611"/>
                    </a:cubicBezTo>
                    <a:lnTo>
                      <a:pt x="1404000" y="900783"/>
                    </a:lnTo>
                    <a:lnTo>
                      <a:pt x="1404000" y="1169995"/>
                    </a:lnTo>
                    <a:cubicBezTo>
                      <a:pt x="1404000" y="1299232"/>
                      <a:pt x="1299232" y="1404000"/>
                      <a:pt x="1169995" y="1404000"/>
                    </a:cubicBezTo>
                    <a:lnTo>
                      <a:pt x="890030" y="1404000"/>
                    </a:lnTo>
                    <a:lnTo>
                      <a:pt x="917316" y="1363474"/>
                    </a:lnTo>
                    <a:cubicBezTo>
                      <a:pt x="929141" y="1335478"/>
                      <a:pt x="935680" y="1304699"/>
                      <a:pt x="935680" y="1272390"/>
                    </a:cubicBezTo>
                    <a:cubicBezTo>
                      <a:pt x="935680" y="1143155"/>
                      <a:pt x="831058" y="1038390"/>
                      <a:pt x="702000" y="1038390"/>
                    </a:cubicBezTo>
                    <a:cubicBezTo>
                      <a:pt x="572942" y="1038390"/>
                      <a:pt x="468320" y="1143155"/>
                      <a:pt x="468320" y="1272390"/>
                    </a:cubicBezTo>
                    <a:cubicBezTo>
                      <a:pt x="468320" y="1304699"/>
                      <a:pt x="474859" y="1335478"/>
                      <a:pt x="486683" y="1363474"/>
                    </a:cubicBezTo>
                    <a:lnTo>
                      <a:pt x="513970" y="1404000"/>
                    </a:lnTo>
                    <a:lnTo>
                      <a:pt x="234005" y="1404000"/>
                    </a:lnTo>
                    <a:cubicBezTo>
                      <a:pt x="104768" y="1404000"/>
                      <a:pt x="0" y="1299232"/>
                      <a:pt x="0" y="1169995"/>
                    </a:cubicBezTo>
                    <a:lnTo>
                      <a:pt x="0" y="234005"/>
                    </a:lnTo>
                    <a:cubicBezTo>
                      <a:pt x="0" y="104768"/>
                      <a:pt x="104768" y="0"/>
                      <a:pt x="234005" y="0"/>
                    </a:cubicBezTo>
                    <a:lnTo>
                      <a:pt x="1169995" y="0"/>
                    </a:lnTo>
                    <a:cubicBezTo>
                      <a:pt x="1299232" y="0"/>
                      <a:pt x="1404000" y="104768"/>
                      <a:pt x="1404000" y="234005"/>
                    </a:cubicBezTo>
                    <a:lnTo>
                      <a:pt x="1404000" y="503217"/>
                    </a:lnTo>
                    <a:lnTo>
                      <a:pt x="1434961" y="486389"/>
                    </a:lnTo>
                    <a:cubicBezTo>
                      <a:pt x="1462918" y="474548"/>
                      <a:pt x="1493655" y="468000"/>
                      <a:pt x="1525920" y="468000"/>
                    </a:cubicBezTo>
                    <a:cubicBezTo>
                      <a:pt x="1654978" y="468000"/>
                      <a:pt x="1759600" y="572765"/>
                      <a:pt x="1759600" y="7020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: Shape 25"/>
              <p:cNvSpPr/>
              <p:nvPr/>
            </p:nvSpPr>
            <p:spPr>
              <a:xfrm>
                <a:off x="8056628" y="2409777"/>
                <a:ext cx="1759600" cy="1404000"/>
              </a:xfrm>
              <a:custGeom>
                <a:avLst/>
                <a:gdLst>
                  <a:gd name="connsiteX0" fmla="*/ 1759600 w 1759600"/>
                  <a:gd name="connsiteY0" fmla="*/ 702000 h 1404000"/>
                  <a:gd name="connsiteX1" fmla="*/ 1525920 w 1759600"/>
                  <a:gd name="connsiteY1" fmla="*/ 936000 h 1404000"/>
                  <a:gd name="connsiteX2" fmla="*/ 1434961 w 1759600"/>
                  <a:gd name="connsiteY2" fmla="*/ 917611 h 1404000"/>
                  <a:gd name="connsiteX3" fmla="*/ 1404000 w 1759600"/>
                  <a:gd name="connsiteY3" fmla="*/ 900783 h 1404000"/>
                  <a:gd name="connsiteX4" fmla="*/ 1404000 w 1759600"/>
                  <a:gd name="connsiteY4" fmla="*/ 1169995 h 1404000"/>
                  <a:gd name="connsiteX5" fmla="*/ 1169995 w 1759600"/>
                  <a:gd name="connsiteY5" fmla="*/ 1404000 h 1404000"/>
                  <a:gd name="connsiteX6" fmla="*/ 890030 w 1759600"/>
                  <a:gd name="connsiteY6" fmla="*/ 1404000 h 1404000"/>
                  <a:gd name="connsiteX7" fmla="*/ 917316 w 1759600"/>
                  <a:gd name="connsiteY7" fmla="*/ 1363474 h 1404000"/>
                  <a:gd name="connsiteX8" fmla="*/ 935680 w 1759600"/>
                  <a:gd name="connsiteY8" fmla="*/ 1272390 h 1404000"/>
                  <a:gd name="connsiteX9" fmla="*/ 702000 w 1759600"/>
                  <a:gd name="connsiteY9" fmla="*/ 1038390 h 1404000"/>
                  <a:gd name="connsiteX10" fmla="*/ 468320 w 1759600"/>
                  <a:gd name="connsiteY10" fmla="*/ 1272390 h 1404000"/>
                  <a:gd name="connsiteX11" fmla="*/ 486683 w 1759600"/>
                  <a:gd name="connsiteY11" fmla="*/ 1363474 h 1404000"/>
                  <a:gd name="connsiteX12" fmla="*/ 513970 w 1759600"/>
                  <a:gd name="connsiteY12" fmla="*/ 1404000 h 1404000"/>
                  <a:gd name="connsiteX13" fmla="*/ 234005 w 1759600"/>
                  <a:gd name="connsiteY13" fmla="*/ 1404000 h 1404000"/>
                  <a:gd name="connsiteX14" fmla="*/ 0 w 1759600"/>
                  <a:gd name="connsiteY14" fmla="*/ 1169995 h 1404000"/>
                  <a:gd name="connsiteX15" fmla="*/ 0 w 1759600"/>
                  <a:gd name="connsiteY15" fmla="*/ 234005 h 1404000"/>
                  <a:gd name="connsiteX16" fmla="*/ 234005 w 1759600"/>
                  <a:gd name="connsiteY16" fmla="*/ 0 h 1404000"/>
                  <a:gd name="connsiteX17" fmla="*/ 1169995 w 1759600"/>
                  <a:gd name="connsiteY17" fmla="*/ 0 h 1404000"/>
                  <a:gd name="connsiteX18" fmla="*/ 1404000 w 1759600"/>
                  <a:gd name="connsiteY18" fmla="*/ 234005 h 1404000"/>
                  <a:gd name="connsiteX19" fmla="*/ 1404000 w 1759600"/>
                  <a:gd name="connsiteY19" fmla="*/ 503217 h 1404000"/>
                  <a:gd name="connsiteX20" fmla="*/ 1434961 w 1759600"/>
                  <a:gd name="connsiteY20" fmla="*/ 486389 h 1404000"/>
                  <a:gd name="connsiteX21" fmla="*/ 1525920 w 1759600"/>
                  <a:gd name="connsiteY21" fmla="*/ 468000 h 1404000"/>
                  <a:gd name="connsiteX22" fmla="*/ 1759600 w 1759600"/>
                  <a:gd name="connsiteY22" fmla="*/ 702000 h 14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59600" h="1404000">
                    <a:moveTo>
                      <a:pt x="1759600" y="702000"/>
                    </a:moveTo>
                    <a:cubicBezTo>
                      <a:pt x="1759600" y="831235"/>
                      <a:pt x="1654978" y="936000"/>
                      <a:pt x="1525920" y="936000"/>
                    </a:cubicBezTo>
                    <a:cubicBezTo>
                      <a:pt x="1493655" y="936000"/>
                      <a:pt x="1462918" y="929452"/>
                      <a:pt x="1434961" y="917611"/>
                    </a:cubicBezTo>
                    <a:lnTo>
                      <a:pt x="1404000" y="900783"/>
                    </a:lnTo>
                    <a:lnTo>
                      <a:pt x="1404000" y="1169995"/>
                    </a:lnTo>
                    <a:cubicBezTo>
                      <a:pt x="1404000" y="1299232"/>
                      <a:pt x="1299232" y="1404000"/>
                      <a:pt x="1169995" y="1404000"/>
                    </a:cubicBezTo>
                    <a:lnTo>
                      <a:pt x="890030" y="1404000"/>
                    </a:lnTo>
                    <a:lnTo>
                      <a:pt x="917316" y="1363474"/>
                    </a:lnTo>
                    <a:cubicBezTo>
                      <a:pt x="929141" y="1335478"/>
                      <a:pt x="935680" y="1304699"/>
                      <a:pt x="935680" y="1272390"/>
                    </a:cubicBezTo>
                    <a:cubicBezTo>
                      <a:pt x="935680" y="1143155"/>
                      <a:pt x="831058" y="1038390"/>
                      <a:pt x="702000" y="1038390"/>
                    </a:cubicBezTo>
                    <a:cubicBezTo>
                      <a:pt x="572942" y="1038390"/>
                      <a:pt x="468320" y="1143155"/>
                      <a:pt x="468320" y="1272390"/>
                    </a:cubicBezTo>
                    <a:cubicBezTo>
                      <a:pt x="468320" y="1304699"/>
                      <a:pt x="474859" y="1335478"/>
                      <a:pt x="486683" y="1363474"/>
                    </a:cubicBezTo>
                    <a:lnTo>
                      <a:pt x="513970" y="1404000"/>
                    </a:lnTo>
                    <a:lnTo>
                      <a:pt x="234005" y="1404000"/>
                    </a:lnTo>
                    <a:cubicBezTo>
                      <a:pt x="104768" y="1404000"/>
                      <a:pt x="0" y="1299232"/>
                      <a:pt x="0" y="1169995"/>
                    </a:cubicBezTo>
                    <a:lnTo>
                      <a:pt x="0" y="234005"/>
                    </a:lnTo>
                    <a:cubicBezTo>
                      <a:pt x="0" y="104768"/>
                      <a:pt x="104768" y="0"/>
                      <a:pt x="234005" y="0"/>
                    </a:cubicBezTo>
                    <a:lnTo>
                      <a:pt x="1169995" y="0"/>
                    </a:lnTo>
                    <a:cubicBezTo>
                      <a:pt x="1299232" y="0"/>
                      <a:pt x="1404000" y="104768"/>
                      <a:pt x="1404000" y="234005"/>
                    </a:cubicBezTo>
                    <a:lnTo>
                      <a:pt x="1404000" y="503217"/>
                    </a:lnTo>
                    <a:lnTo>
                      <a:pt x="1434961" y="486389"/>
                    </a:lnTo>
                    <a:cubicBezTo>
                      <a:pt x="1462918" y="474548"/>
                      <a:pt x="1493655" y="468000"/>
                      <a:pt x="1525920" y="468000"/>
                    </a:cubicBezTo>
                    <a:cubicBezTo>
                      <a:pt x="1654978" y="468000"/>
                      <a:pt x="1759600" y="572765"/>
                      <a:pt x="1759600" y="70200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: Shape 26"/>
              <p:cNvSpPr/>
              <p:nvPr/>
            </p:nvSpPr>
            <p:spPr>
              <a:xfrm rot="5400000">
                <a:off x="9267588" y="2587577"/>
                <a:ext cx="1759600" cy="1404000"/>
              </a:xfrm>
              <a:custGeom>
                <a:avLst/>
                <a:gdLst>
                  <a:gd name="connsiteX0" fmla="*/ 1759600 w 1759600"/>
                  <a:gd name="connsiteY0" fmla="*/ 702000 h 1404000"/>
                  <a:gd name="connsiteX1" fmla="*/ 1525920 w 1759600"/>
                  <a:gd name="connsiteY1" fmla="*/ 936000 h 1404000"/>
                  <a:gd name="connsiteX2" fmla="*/ 1434961 w 1759600"/>
                  <a:gd name="connsiteY2" fmla="*/ 917611 h 1404000"/>
                  <a:gd name="connsiteX3" fmla="*/ 1404000 w 1759600"/>
                  <a:gd name="connsiteY3" fmla="*/ 900783 h 1404000"/>
                  <a:gd name="connsiteX4" fmla="*/ 1404000 w 1759600"/>
                  <a:gd name="connsiteY4" fmla="*/ 1169995 h 1404000"/>
                  <a:gd name="connsiteX5" fmla="*/ 1169995 w 1759600"/>
                  <a:gd name="connsiteY5" fmla="*/ 1404000 h 1404000"/>
                  <a:gd name="connsiteX6" fmla="*/ 890030 w 1759600"/>
                  <a:gd name="connsiteY6" fmla="*/ 1404000 h 1404000"/>
                  <a:gd name="connsiteX7" fmla="*/ 917316 w 1759600"/>
                  <a:gd name="connsiteY7" fmla="*/ 1363474 h 1404000"/>
                  <a:gd name="connsiteX8" fmla="*/ 935680 w 1759600"/>
                  <a:gd name="connsiteY8" fmla="*/ 1272390 h 1404000"/>
                  <a:gd name="connsiteX9" fmla="*/ 702000 w 1759600"/>
                  <a:gd name="connsiteY9" fmla="*/ 1038390 h 1404000"/>
                  <a:gd name="connsiteX10" fmla="*/ 468320 w 1759600"/>
                  <a:gd name="connsiteY10" fmla="*/ 1272390 h 1404000"/>
                  <a:gd name="connsiteX11" fmla="*/ 486683 w 1759600"/>
                  <a:gd name="connsiteY11" fmla="*/ 1363474 h 1404000"/>
                  <a:gd name="connsiteX12" fmla="*/ 513970 w 1759600"/>
                  <a:gd name="connsiteY12" fmla="*/ 1404000 h 1404000"/>
                  <a:gd name="connsiteX13" fmla="*/ 234005 w 1759600"/>
                  <a:gd name="connsiteY13" fmla="*/ 1404000 h 1404000"/>
                  <a:gd name="connsiteX14" fmla="*/ 0 w 1759600"/>
                  <a:gd name="connsiteY14" fmla="*/ 1169995 h 1404000"/>
                  <a:gd name="connsiteX15" fmla="*/ 0 w 1759600"/>
                  <a:gd name="connsiteY15" fmla="*/ 234005 h 1404000"/>
                  <a:gd name="connsiteX16" fmla="*/ 234005 w 1759600"/>
                  <a:gd name="connsiteY16" fmla="*/ 0 h 1404000"/>
                  <a:gd name="connsiteX17" fmla="*/ 1169995 w 1759600"/>
                  <a:gd name="connsiteY17" fmla="*/ 0 h 1404000"/>
                  <a:gd name="connsiteX18" fmla="*/ 1404000 w 1759600"/>
                  <a:gd name="connsiteY18" fmla="*/ 234005 h 1404000"/>
                  <a:gd name="connsiteX19" fmla="*/ 1404000 w 1759600"/>
                  <a:gd name="connsiteY19" fmla="*/ 503217 h 1404000"/>
                  <a:gd name="connsiteX20" fmla="*/ 1434961 w 1759600"/>
                  <a:gd name="connsiteY20" fmla="*/ 486389 h 1404000"/>
                  <a:gd name="connsiteX21" fmla="*/ 1525920 w 1759600"/>
                  <a:gd name="connsiteY21" fmla="*/ 468000 h 1404000"/>
                  <a:gd name="connsiteX22" fmla="*/ 1759600 w 1759600"/>
                  <a:gd name="connsiteY22" fmla="*/ 702000 h 14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59600" h="1404000">
                    <a:moveTo>
                      <a:pt x="1759600" y="702000"/>
                    </a:moveTo>
                    <a:cubicBezTo>
                      <a:pt x="1759600" y="831235"/>
                      <a:pt x="1654978" y="936000"/>
                      <a:pt x="1525920" y="936000"/>
                    </a:cubicBezTo>
                    <a:cubicBezTo>
                      <a:pt x="1493655" y="936000"/>
                      <a:pt x="1462918" y="929452"/>
                      <a:pt x="1434961" y="917611"/>
                    </a:cubicBezTo>
                    <a:lnTo>
                      <a:pt x="1404000" y="900783"/>
                    </a:lnTo>
                    <a:lnTo>
                      <a:pt x="1404000" y="1169995"/>
                    </a:lnTo>
                    <a:cubicBezTo>
                      <a:pt x="1404000" y="1299232"/>
                      <a:pt x="1299232" y="1404000"/>
                      <a:pt x="1169995" y="1404000"/>
                    </a:cubicBezTo>
                    <a:lnTo>
                      <a:pt x="890030" y="1404000"/>
                    </a:lnTo>
                    <a:lnTo>
                      <a:pt x="917316" y="1363474"/>
                    </a:lnTo>
                    <a:cubicBezTo>
                      <a:pt x="929141" y="1335478"/>
                      <a:pt x="935680" y="1304699"/>
                      <a:pt x="935680" y="1272390"/>
                    </a:cubicBezTo>
                    <a:cubicBezTo>
                      <a:pt x="935680" y="1143155"/>
                      <a:pt x="831058" y="1038390"/>
                      <a:pt x="702000" y="1038390"/>
                    </a:cubicBezTo>
                    <a:cubicBezTo>
                      <a:pt x="572942" y="1038390"/>
                      <a:pt x="468320" y="1143155"/>
                      <a:pt x="468320" y="1272390"/>
                    </a:cubicBezTo>
                    <a:cubicBezTo>
                      <a:pt x="468320" y="1304699"/>
                      <a:pt x="474859" y="1335478"/>
                      <a:pt x="486683" y="1363474"/>
                    </a:cubicBezTo>
                    <a:lnTo>
                      <a:pt x="513970" y="1404000"/>
                    </a:lnTo>
                    <a:lnTo>
                      <a:pt x="234005" y="1404000"/>
                    </a:lnTo>
                    <a:cubicBezTo>
                      <a:pt x="104768" y="1404000"/>
                      <a:pt x="0" y="1299232"/>
                      <a:pt x="0" y="1169995"/>
                    </a:cubicBezTo>
                    <a:lnTo>
                      <a:pt x="0" y="234005"/>
                    </a:lnTo>
                    <a:cubicBezTo>
                      <a:pt x="0" y="104768"/>
                      <a:pt x="104768" y="0"/>
                      <a:pt x="234005" y="0"/>
                    </a:cubicBezTo>
                    <a:lnTo>
                      <a:pt x="1169995" y="0"/>
                    </a:lnTo>
                    <a:cubicBezTo>
                      <a:pt x="1299232" y="0"/>
                      <a:pt x="1404000" y="104768"/>
                      <a:pt x="1404000" y="234005"/>
                    </a:cubicBezTo>
                    <a:lnTo>
                      <a:pt x="1404000" y="503217"/>
                    </a:lnTo>
                    <a:lnTo>
                      <a:pt x="1434961" y="486389"/>
                    </a:lnTo>
                    <a:cubicBezTo>
                      <a:pt x="1462918" y="474548"/>
                      <a:pt x="1493655" y="468000"/>
                      <a:pt x="1525920" y="468000"/>
                    </a:cubicBezTo>
                    <a:cubicBezTo>
                      <a:pt x="1654978" y="468000"/>
                      <a:pt x="1759600" y="572765"/>
                      <a:pt x="1759600" y="7020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: Shape 27"/>
              <p:cNvSpPr/>
              <p:nvPr/>
            </p:nvSpPr>
            <p:spPr>
              <a:xfrm rot="10800000">
                <a:off x="9089788" y="3800648"/>
                <a:ext cx="1759600" cy="1404000"/>
              </a:xfrm>
              <a:custGeom>
                <a:avLst/>
                <a:gdLst>
                  <a:gd name="connsiteX0" fmla="*/ 1759600 w 1759600"/>
                  <a:gd name="connsiteY0" fmla="*/ 702000 h 1404000"/>
                  <a:gd name="connsiteX1" fmla="*/ 1525920 w 1759600"/>
                  <a:gd name="connsiteY1" fmla="*/ 936000 h 1404000"/>
                  <a:gd name="connsiteX2" fmla="*/ 1434961 w 1759600"/>
                  <a:gd name="connsiteY2" fmla="*/ 917611 h 1404000"/>
                  <a:gd name="connsiteX3" fmla="*/ 1404000 w 1759600"/>
                  <a:gd name="connsiteY3" fmla="*/ 900783 h 1404000"/>
                  <a:gd name="connsiteX4" fmla="*/ 1404000 w 1759600"/>
                  <a:gd name="connsiteY4" fmla="*/ 1169995 h 1404000"/>
                  <a:gd name="connsiteX5" fmla="*/ 1169995 w 1759600"/>
                  <a:gd name="connsiteY5" fmla="*/ 1404000 h 1404000"/>
                  <a:gd name="connsiteX6" fmla="*/ 890030 w 1759600"/>
                  <a:gd name="connsiteY6" fmla="*/ 1404000 h 1404000"/>
                  <a:gd name="connsiteX7" fmla="*/ 917316 w 1759600"/>
                  <a:gd name="connsiteY7" fmla="*/ 1363474 h 1404000"/>
                  <a:gd name="connsiteX8" fmla="*/ 935680 w 1759600"/>
                  <a:gd name="connsiteY8" fmla="*/ 1272390 h 1404000"/>
                  <a:gd name="connsiteX9" fmla="*/ 702000 w 1759600"/>
                  <a:gd name="connsiteY9" fmla="*/ 1038390 h 1404000"/>
                  <a:gd name="connsiteX10" fmla="*/ 468320 w 1759600"/>
                  <a:gd name="connsiteY10" fmla="*/ 1272390 h 1404000"/>
                  <a:gd name="connsiteX11" fmla="*/ 486683 w 1759600"/>
                  <a:gd name="connsiteY11" fmla="*/ 1363474 h 1404000"/>
                  <a:gd name="connsiteX12" fmla="*/ 513970 w 1759600"/>
                  <a:gd name="connsiteY12" fmla="*/ 1404000 h 1404000"/>
                  <a:gd name="connsiteX13" fmla="*/ 234005 w 1759600"/>
                  <a:gd name="connsiteY13" fmla="*/ 1404000 h 1404000"/>
                  <a:gd name="connsiteX14" fmla="*/ 0 w 1759600"/>
                  <a:gd name="connsiteY14" fmla="*/ 1169995 h 1404000"/>
                  <a:gd name="connsiteX15" fmla="*/ 0 w 1759600"/>
                  <a:gd name="connsiteY15" fmla="*/ 234005 h 1404000"/>
                  <a:gd name="connsiteX16" fmla="*/ 234005 w 1759600"/>
                  <a:gd name="connsiteY16" fmla="*/ 0 h 1404000"/>
                  <a:gd name="connsiteX17" fmla="*/ 1169995 w 1759600"/>
                  <a:gd name="connsiteY17" fmla="*/ 0 h 1404000"/>
                  <a:gd name="connsiteX18" fmla="*/ 1404000 w 1759600"/>
                  <a:gd name="connsiteY18" fmla="*/ 234005 h 1404000"/>
                  <a:gd name="connsiteX19" fmla="*/ 1404000 w 1759600"/>
                  <a:gd name="connsiteY19" fmla="*/ 503217 h 1404000"/>
                  <a:gd name="connsiteX20" fmla="*/ 1434961 w 1759600"/>
                  <a:gd name="connsiteY20" fmla="*/ 486389 h 1404000"/>
                  <a:gd name="connsiteX21" fmla="*/ 1525920 w 1759600"/>
                  <a:gd name="connsiteY21" fmla="*/ 468000 h 1404000"/>
                  <a:gd name="connsiteX22" fmla="*/ 1759600 w 1759600"/>
                  <a:gd name="connsiteY22" fmla="*/ 702000 h 14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59600" h="1404000">
                    <a:moveTo>
                      <a:pt x="1759600" y="702000"/>
                    </a:moveTo>
                    <a:cubicBezTo>
                      <a:pt x="1759600" y="831235"/>
                      <a:pt x="1654978" y="936000"/>
                      <a:pt x="1525920" y="936000"/>
                    </a:cubicBezTo>
                    <a:cubicBezTo>
                      <a:pt x="1493655" y="936000"/>
                      <a:pt x="1462918" y="929452"/>
                      <a:pt x="1434961" y="917611"/>
                    </a:cubicBezTo>
                    <a:lnTo>
                      <a:pt x="1404000" y="900783"/>
                    </a:lnTo>
                    <a:lnTo>
                      <a:pt x="1404000" y="1169995"/>
                    </a:lnTo>
                    <a:cubicBezTo>
                      <a:pt x="1404000" y="1299232"/>
                      <a:pt x="1299232" y="1404000"/>
                      <a:pt x="1169995" y="1404000"/>
                    </a:cubicBezTo>
                    <a:lnTo>
                      <a:pt x="890030" y="1404000"/>
                    </a:lnTo>
                    <a:lnTo>
                      <a:pt x="917316" y="1363474"/>
                    </a:lnTo>
                    <a:cubicBezTo>
                      <a:pt x="929141" y="1335478"/>
                      <a:pt x="935680" y="1304699"/>
                      <a:pt x="935680" y="1272390"/>
                    </a:cubicBezTo>
                    <a:cubicBezTo>
                      <a:pt x="935680" y="1143155"/>
                      <a:pt x="831058" y="1038390"/>
                      <a:pt x="702000" y="1038390"/>
                    </a:cubicBezTo>
                    <a:cubicBezTo>
                      <a:pt x="572942" y="1038390"/>
                      <a:pt x="468320" y="1143155"/>
                      <a:pt x="468320" y="1272390"/>
                    </a:cubicBezTo>
                    <a:cubicBezTo>
                      <a:pt x="468320" y="1304699"/>
                      <a:pt x="474859" y="1335478"/>
                      <a:pt x="486683" y="1363474"/>
                    </a:cubicBezTo>
                    <a:lnTo>
                      <a:pt x="513970" y="1404000"/>
                    </a:lnTo>
                    <a:lnTo>
                      <a:pt x="234005" y="1404000"/>
                    </a:lnTo>
                    <a:cubicBezTo>
                      <a:pt x="104768" y="1404000"/>
                      <a:pt x="0" y="1299232"/>
                      <a:pt x="0" y="1169995"/>
                    </a:cubicBezTo>
                    <a:lnTo>
                      <a:pt x="0" y="234005"/>
                    </a:lnTo>
                    <a:cubicBezTo>
                      <a:pt x="0" y="104768"/>
                      <a:pt x="104768" y="0"/>
                      <a:pt x="234005" y="0"/>
                    </a:cubicBezTo>
                    <a:lnTo>
                      <a:pt x="1169995" y="0"/>
                    </a:lnTo>
                    <a:cubicBezTo>
                      <a:pt x="1299232" y="0"/>
                      <a:pt x="1404000" y="104768"/>
                      <a:pt x="1404000" y="234005"/>
                    </a:cubicBezTo>
                    <a:lnTo>
                      <a:pt x="1404000" y="503217"/>
                    </a:lnTo>
                    <a:lnTo>
                      <a:pt x="1434961" y="486389"/>
                    </a:lnTo>
                    <a:cubicBezTo>
                      <a:pt x="1462918" y="474548"/>
                      <a:pt x="1493655" y="468000"/>
                      <a:pt x="1525920" y="468000"/>
                    </a:cubicBezTo>
                    <a:cubicBezTo>
                      <a:pt x="1654978" y="468000"/>
                      <a:pt x="1759600" y="572765"/>
                      <a:pt x="1759600" y="70200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29"/>
              <p:cNvSpPr txBox="1"/>
              <p:nvPr/>
            </p:nvSpPr>
            <p:spPr>
              <a:xfrm>
                <a:off x="8110928" y="2566354"/>
                <a:ext cx="1285239" cy="22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Personální</a:t>
                </a:r>
                <a:r>
                  <a:rPr lang="sk-SK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sz="1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plánování</a:t>
                </a:r>
                <a:endParaRPr lang="sk-SK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30"/>
              <p:cNvSpPr txBox="1"/>
              <p:nvPr/>
            </p:nvSpPr>
            <p:spPr>
              <a:xfrm>
                <a:off x="9617010" y="2566354"/>
                <a:ext cx="1141518" cy="22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Strategický nábor</a:t>
                </a:r>
              </a:p>
            </p:txBody>
          </p:sp>
          <p:sp>
            <p:nvSpPr>
              <p:cNvPr id="52" name="TextBox 31"/>
              <p:cNvSpPr txBox="1"/>
              <p:nvPr/>
            </p:nvSpPr>
            <p:spPr>
              <a:xfrm>
                <a:off x="9499735" y="4177698"/>
                <a:ext cx="1356379" cy="22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Rozvoj</a:t>
                </a:r>
              </a:p>
            </p:txBody>
          </p:sp>
          <p:sp>
            <p:nvSpPr>
              <p:cNvPr id="53" name="TextBox 32"/>
              <p:cNvSpPr txBox="1"/>
              <p:nvPr/>
            </p:nvSpPr>
            <p:spPr>
              <a:xfrm>
                <a:off x="8110927" y="3900245"/>
                <a:ext cx="1285239" cy="37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2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Konkurenceschopné</a:t>
                </a:r>
                <a:r>
                  <a:rPr lang="sk-SK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sz="12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odměňování</a:t>
                </a:r>
                <a:endParaRPr lang="sk-SK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ovéPole 41"/>
            <p:cNvSpPr txBox="1"/>
            <p:nvPr/>
          </p:nvSpPr>
          <p:spPr>
            <a:xfrm>
              <a:off x="4007781" y="4869160"/>
              <a:ext cx="1713461" cy="133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Definice strategie odměňování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Pravidelné tržní </a:t>
              </a:r>
              <a:b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mzdové srovnání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Řízení výkonu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Segmentace pozic dle jejich přínosu businessu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978467" y="5043081"/>
              <a:ext cx="2012060" cy="11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procesu identifikace vzdělávacích potřeb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Propojení rozvoje s řízením kariéry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Intenzivní </a:t>
              </a:r>
              <a:r>
                <a:rPr lang="cs-CZ" sz="1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cs-CZ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6415904" y="2850321"/>
              <a:ext cx="1330660" cy="133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marketing pro zvýšení povědomí o ČD jako zaměstnavateli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Měření kvality náborového procesu 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3940976" y="2780928"/>
              <a:ext cx="1927168" cy="98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Manažerský reporting klíčových HR ukazatelů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cs-CZ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Plánování personálních potřeb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7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209800" y="5334000"/>
            <a:ext cx="48768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Dlouhodobá perspektiva rozvoje železniční dopravy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5800" y="11430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/>
              <a:t>1.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24000" y="12250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800" b="1" dirty="0" smtClean="0">
                <a:solidFill>
                  <a:srgbClr val="002060"/>
                </a:solidFill>
                <a:latin typeface="+mj-lt"/>
              </a:rPr>
              <a:t>ETCS</a:t>
            </a:r>
            <a:endParaRPr lang="cs-CZ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5800" y="1905938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/>
              <a:t>2.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24000" y="198797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800" b="1" dirty="0" smtClean="0">
                <a:solidFill>
                  <a:srgbClr val="002060"/>
                </a:solidFill>
                <a:latin typeface="+mj-lt"/>
              </a:rPr>
              <a:t>VRT, bezemisní a autonomní vlaky - finance a infrastruktura</a:t>
            </a:r>
            <a:endParaRPr lang="cs-CZ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5800" y="2694296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/>
              <a:t>3.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24000" y="362652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800" b="1" dirty="0" smtClean="0">
                <a:solidFill>
                  <a:srgbClr val="002060"/>
                </a:solidFill>
                <a:latin typeface="+mj-lt"/>
              </a:rPr>
              <a:t>Internet věcí, Big Data, </a:t>
            </a:r>
            <a:r>
              <a:rPr lang="cs-CZ" sz="1800" b="1" dirty="0" err="1" smtClean="0">
                <a:solidFill>
                  <a:srgbClr val="002060"/>
                </a:solidFill>
                <a:latin typeface="+mj-lt"/>
              </a:rPr>
              <a:t>bezjízdenkové</a:t>
            </a:r>
            <a:r>
              <a:rPr lang="cs-CZ" sz="1800" b="1" dirty="0" smtClean="0">
                <a:solidFill>
                  <a:srgbClr val="002060"/>
                </a:solidFill>
                <a:latin typeface="+mj-lt"/>
              </a:rPr>
              <a:t> odbavení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800" y="3553778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/>
              <a:t>4.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524000" y="277633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800" b="1" dirty="0">
                <a:solidFill>
                  <a:srgbClr val="002060"/>
                </a:solidFill>
                <a:latin typeface="+mj-lt"/>
              </a:rPr>
              <a:t>Služby pro zákazníky – </a:t>
            </a:r>
            <a:r>
              <a:rPr lang="cs-CZ" sz="1800" b="1" dirty="0" smtClean="0">
                <a:solidFill>
                  <a:srgbClr val="002060"/>
                </a:solidFill>
                <a:latin typeface="+mj-lt"/>
              </a:rPr>
              <a:t>využití dat pro optimalizaci nabídky</a:t>
            </a:r>
            <a:endParaRPr lang="cs-CZ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5800" y="44196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/>
              <a:t>5.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24000" y="45016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002060"/>
                </a:solidFill>
                <a:latin typeface="+mj-lt"/>
              </a:rPr>
              <a:t>„Digitalizace údržby“</a:t>
            </a:r>
            <a:endParaRPr lang="cs-CZ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67000" y="54819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erspektiva něco stojí!</a:t>
            </a:r>
            <a:endParaRPr lang="cs-CZ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56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13318" cy="427037"/>
          </a:xfrm>
        </p:spPr>
        <p:txBody>
          <a:bodyPr/>
          <a:lstStyle/>
          <a:p>
            <a:r>
              <a:rPr lang="cs-CZ" dirty="0" smtClean="0"/>
              <a:t>Hlavní cíl železniční přepravy přetrvává…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14800" y="2187476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2060"/>
                </a:solidFill>
                <a:latin typeface="+mj-lt"/>
              </a:rPr>
              <a:t>3,6 %</a:t>
            </a:r>
          </a:p>
          <a:p>
            <a:pPr algn="ctr"/>
            <a:endParaRPr lang="cs-CZ" sz="48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cs-CZ" sz="4800" b="1" dirty="0" smtClean="0">
                <a:solidFill>
                  <a:srgbClr val="002060"/>
                </a:solidFill>
                <a:latin typeface="+mj-lt"/>
              </a:rPr>
              <a:t>7,9 %</a:t>
            </a:r>
            <a:endParaRPr lang="cs-CZ" sz="4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306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28759" y="6489263"/>
            <a:ext cx="609601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</a:rPr>
              <a:t>0</a:t>
            </a:r>
            <a:endParaRPr lang="cs-CZ" sz="1400" dirty="0">
              <a:solidFill>
                <a:srgbClr val="002060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9268485" y="993841"/>
            <a:ext cx="350613" cy="1488744"/>
            <a:chOff x="8416741" y="339502"/>
            <a:chExt cx="403731" cy="2023293"/>
          </a:xfrm>
        </p:grpSpPr>
        <p:pic>
          <p:nvPicPr>
            <p:cNvPr id="7" name="Obrázek 6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168" y="339502"/>
              <a:ext cx="371443" cy="38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ázek 7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742" y="892142"/>
              <a:ext cx="398193" cy="359659"/>
            </a:xfrm>
            <a:prstGeom prst="rect">
              <a:avLst/>
            </a:prstGeom>
          </p:spPr>
        </p:pic>
        <p:pic>
          <p:nvPicPr>
            <p:cNvPr id="10" name="Obrázek 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741" y="1424515"/>
              <a:ext cx="403731" cy="403731"/>
            </a:xfrm>
            <a:prstGeom prst="rect">
              <a:avLst/>
            </a:prstGeom>
          </p:spPr>
        </p:pic>
        <p:pic>
          <p:nvPicPr>
            <p:cNvPr id="11" name="Obrázek 1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168" y="1991352"/>
              <a:ext cx="371443" cy="3714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287070" y="4768984"/>
            <a:ext cx="2705869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685562"/>
            <a:r>
              <a:rPr lang="cs-CZ" dirty="0" smtClean="0">
                <a:solidFill>
                  <a:srgbClr val="002060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Děkuji za pozornost</a:t>
            </a:r>
          </a:p>
          <a:p>
            <a:pPr algn="ctr" defTabSz="685562"/>
            <a:endParaRPr lang="cs-CZ" dirty="0" smtClean="0">
              <a:solidFill>
                <a:srgbClr val="002060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978713" y="5658921"/>
            <a:ext cx="1507739" cy="206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200" b="1" u="sng" dirty="0">
                <a:solidFill>
                  <a:prstClr val="white">
                    <a:lumMod val="50000"/>
                  </a:prstClr>
                </a:solidFill>
              </a:rPr>
              <a:t>www.cd.cz</a:t>
            </a:r>
            <a:endParaRPr lang="en-IN" sz="1200" u="sng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5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81000" y="125413"/>
            <a:ext cx="9238622" cy="427037"/>
          </a:xfrm>
        </p:spPr>
        <p:txBody>
          <a:bodyPr/>
          <a:lstStyle/>
          <a:p>
            <a:r>
              <a:rPr lang="cs-CZ" altLang="cs-CZ" dirty="0"/>
              <a:t>Všechny klíčové parametry se trvale zlepšují</a:t>
            </a:r>
          </a:p>
        </p:txBody>
      </p:sp>
      <p:sp>
        <p:nvSpPr>
          <p:cNvPr id="16" name="Zástupný symbol pro text 7"/>
          <p:cNvSpPr>
            <a:spLocks noGrp="1"/>
          </p:cNvSpPr>
          <p:nvPr>
            <p:ph type="body" sz="quarter" idx="16"/>
          </p:nvPr>
        </p:nvSpPr>
        <p:spPr>
          <a:xfrm>
            <a:off x="380999" y="903600"/>
            <a:ext cx="4500000" cy="288000"/>
          </a:xfrm>
        </p:spPr>
        <p:txBody>
          <a:bodyPr/>
          <a:lstStyle/>
          <a:p>
            <a:r>
              <a:rPr lang="cs-CZ" dirty="0"/>
              <a:t>Počet přepravených cestujících (mil.)</a:t>
            </a:r>
          </a:p>
        </p:txBody>
      </p:sp>
      <p:sp>
        <p:nvSpPr>
          <p:cNvPr id="18" name="Zástupný symbol pro text 14"/>
          <p:cNvSpPr>
            <a:spLocks noGrp="1"/>
          </p:cNvSpPr>
          <p:nvPr>
            <p:ph type="body" sz="quarter" idx="4294967295"/>
          </p:nvPr>
        </p:nvSpPr>
        <p:spPr>
          <a:xfrm>
            <a:off x="5025600" y="3553200"/>
            <a:ext cx="4500000" cy="2880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Obsazenost nabízené kapacity</a:t>
            </a:r>
          </a:p>
        </p:txBody>
      </p:sp>
      <p:sp>
        <p:nvSpPr>
          <p:cNvPr id="24" name="Zástupný symbol pro text 7"/>
          <p:cNvSpPr>
            <a:spLocks noGrp="1"/>
          </p:cNvSpPr>
          <p:nvPr>
            <p:ph type="body" sz="quarter" idx="18"/>
          </p:nvPr>
        </p:nvSpPr>
        <p:spPr>
          <a:xfrm>
            <a:off x="5025600" y="903600"/>
            <a:ext cx="4500000" cy="288000"/>
          </a:xfrm>
        </p:spPr>
        <p:txBody>
          <a:bodyPr/>
          <a:lstStyle/>
          <a:p>
            <a:r>
              <a:rPr lang="cs-CZ" dirty="0"/>
              <a:t>Přepravní výkon (mld. </a:t>
            </a:r>
            <a:r>
              <a:rPr lang="cs-CZ" dirty="0" err="1"/>
              <a:t>oskm</a:t>
            </a:r>
            <a:r>
              <a:rPr lang="cs-CZ" dirty="0"/>
              <a:t>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Průměrná přepravní vzdálenost (km)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Průměrná přepravní vzdálenost (km)</a:t>
            </a:r>
          </a:p>
        </p:txBody>
      </p:sp>
      <p:graphicFrame>
        <p:nvGraphicFramePr>
          <p:cNvPr id="27" name="Graf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03849"/>
              </p:ext>
            </p:extLst>
          </p:nvPr>
        </p:nvGraphicFramePr>
        <p:xfrm>
          <a:off x="381000" y="1231495"/>
          <a:ext cx="4498975" cy="23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af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841406"/>
              </p:ext>
            </p:extLst>
          </p:nvPr>
        </p:nvGraphicFramePr>
        <p:xfrm>
          <a:off x="5047622" y="1230930"/>
          <a:ext cx="4477378" cy="233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699892"/>
              </p:ext>
            </p:extLst>
          </p:nvPr>
        </p:nvGraphicFramePr>
        <p:xfrm>
          <a:off x="381600" y="3928375"/>
          <a:ext cx="4498375" cy="233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af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29891"/>
              </p:ext>
            </p:extLst>
          </p:nvPr>
        </p:nvGraphicFramePr>
        <p:xfrm>
          <a:off x="5047200" y="3901661"/>
          <a:ext cx="4477800" cy="233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982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125413"/>
            <a:ext cx="9238621" cy="427037"/>
          </a:xfrm>
        </p:spPr>
        <p:txBody>
          <a:bodyPr/>
          <a:lstStyle/>
          <a:p>
            <a:r>
              <a:rPr lang="cs-CZ" dirty="0"/>
              <a:t>ČD obhájily většinu výkonů v regionální dopravě po roce 2019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6"/>
          </p:nvPr>
        </p:nvSpPr>
        <p:spPr>
          <a:xfrm>
            <a:off x="381600" y="3293400"/>
            <a:ext cx="4500000" cy="28800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r>
              <a:rPr lang="cs-CZ" dirty="0"/>
              <a:t>Situace v roce 2019 </a:t>
            </a:r>
          </a:p>
        </p:txBody>
      </p:sp>
      <p:pic>
        <p:nvPicPr>
          <p:cNvPr id="11" name="Zástupný symbol pro obsah 19"/>
          <p:cNvPicPr>
            <a:picLocks noGrp="1" noChangeAspect="1"/>
          </p:cNvPicPr>
          <p:nvPr>
            <p:ph sz="quarter" idx="29"/>
          </p:nvPr>
        </p:nvPicPr>
        <p:blipFill>
          <a:blip r:embed="rId2"/>
          <a:stretch>
            <a:fillRect/>
          </a:stretch>
        </p:blipFill>
        <p:spPr>
          <a:xfrm>
            <a:off x="609600" y="4038600"/>
            <a:ext cx="3826684" cy="2201862"/>
          </a:xfrm>
          <a:prstGeom prst="rect">
            <a:avLst/>
          </a:prstGeom>
        </p:spPr>
      </p:pic>
      <p:sp>
        <p:nvSpPr>
          <p:cNvPr id="10" name="Zástupný symbol pro obsah 15"/>
          <p:cNvSpPr>
            <a:spLocks noGrp="1"/>
          </p:cNvSpPr>
          <p:nvPr>
            <p:ph sz="quarter" idx="30"/>
          </p:nvPr>
        </p:nvSpPr>
        <p:spPr>
          <a:xfrm>
            <a:off x="457200" y="999264"/>
            <a:ext cx="5257800" cy="166773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ČD </a:t>
            </a:r>
            <a:r>
              <a:rPr lang="cs-CZ" dirty="0" smtClean="0">
                <a:solidFill>
                  <a:srgbClr val="002060"/>
                </a:solidFill>
              </a:rPr>
              <a:t>i nadále </a:t>
            </a:r>
            <a:r>
              <a:rPr lang="cs-CZ" b="1" dirty="0" smtClean="0">
                <a:solidFill>
                  <a:srgbClr val="002060"/>
                </a:solidFill>
              </a:rPr>
              <a:t>udrží dominantní </a:t>
            </a:r>
            <a:r>
              <a:rPr lang="cs-CZ" b="1" dirty="0">
                <a:solidFill>
                  <a:srgbClr val="002060"/>
                </a:solidFill>
              </a:rPr>
              <a:t>tržní </a:t>
            </a:r>
            <a:r>
              <a:rPr lang="cs-CZ" b="1" dirty="0" smtClean="0">
                <a:solidFill>
                  <a:srgbClr val="002060"/>
                </a:solidFill>
              </a:rPr>
              <a:t>postavení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V </a:t>
            </a:r>
            <a:r>
              <a:rPr lang="cs-CZ" dirty="0">
                <a:solidFill>
                  <a:srgbClr val="002060"/>
                </a:solidFill>
              </a:rPr>
              <a:t>roce 2018 </a:t>
            </a:r>
            <a:r>
              <a:rPr lang="cs-CZ" b="1" dirty="0" smtClean="0">
                <a:solidFill>
                  <a:srgbClr val="002060"/>
                </a:solidFill>
              </a:rPr>
              <a:t>34 % </a:t>
            </a:r>
            <a:r>
              <a:rPr lang="cs-CZ" b="1" dirty="0">
                <a:solidFill>
                  <a:srgbClr val="002060"/>
                </a:solidFill>
              </a:rPr>
              <a:t>celkového přepravního výkonu v </a:t>
            </a:r>
            <a:r>
              <a:rPr lang="cs-CZ" b="1" dirty="0" err="1" smtClean="0">
                <a:solidFill>
                  <a:srgbClr val="002060"/>
                </a:solidFill>
              </a:rPr>
              <a:t>oskm</a:t>
            </a:r>
            <a:r>
              <a:rPr lang="cs-CZ" b="1" dirty="0" smtClean="0">
                <a:solidFill>
                  <a:srgbClr val="002060"/>
                </a:solidFill>
              </a:rPr>
              <a:t> realizováno v regionální dopravě </a:t>
            </a:r>
            <a:r>
              <a:rPr lang="cs-CZ" dirty="0" smtClean="0">
                <a:solidFill>
                  <a:srgbClr val="002060"/>
                </a:solidFill>
              </a:rPr>
              <a:t>(2,8 </a:t>
            </a:r>
            <a:r>
              <a:rPr lang="cs-CZ" dirty="0">
                <a:solidFill>
                  <a:srgbClr val="002060"/>
                </a:solidFill>
              </a:rPr>
              <a:t>mld. </a:t>
            </a:r>
            <a:r>
              <a:rPr lang="cs-CZ" dirty="0" err="1">
                <a:solidFill>
                  <a:srgbClr val="002060"/>
                </a:solidFill>
              </a:rPr>
              <a:t>o</a:t>
            </a:r>
            <a:r>
              <a:rPr lang="cs-CZ" dirty="0" err="1" smtClean="0">
                <a:solidFill>
                  <a:srgbClr val="002060"/>
                </a:solidFill>
              </a:rPr>
              <a:t>skm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Rozsah výkonů ČD </a:t>
            </a:r>
            <a:r>
              <a:rPr lang="cs-CZ" dirty="0">
                <a:solidFill>
                  <a:srgbClr val="002060"/>
                </a:solidFill>
              </a:rPr>
              <a:t>v regionální </a:t>
            </a:r>
            <a:r>
              <a:rPr lang="cs-CZ" dirty="0" smtClean="0">
                <a:solidFill>
                  <a:srgbClr val="002060"/>
                </a:solidFill>
              </a:rPr>
              <a:t>dopravě: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2019 cca </a:t>
            </a:r>
            <a:r>
              <a:rPr lang="cs-CZ" b="1" dirty="0">
                <a:solidFill>
                  <a:srgbClr val="002060"/>
                </a:solidFill>
              </a:rPr>
              <a:t>84,8 mil. </a:t>
            </a:r>
            <a:r>
              <a:rPr lang="cs-CZ" b="1" dirty="0" err="1">
                <a:solidFill>
                  <a:srgbClr val="002060"/>
                </a:solidFill>
              </a:rPr>
              <a:t>vlkm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ročně (v rámci 16 smluv)</a:t>
            </a:r>
            <a:endParaRPr lang="cs-CZ" dirty="0">
              <a:solidFill>
                <a:srgbClr val="002060"/>
              </a:solidFill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2020 cca 83,5 </a:t>
            </a:r>
            <a:r>
              <a:rPr lang="cs-CZ" b="1" dirty="0">
                <a:solidFill>
                  <a:srgbClr val="002060"/>
                </a:solidFill>
              </a:rPr>
              <a:t>mil. </a:t>
            </a:r>
            <a:r>
              <a:rPr lang="cs-CZ" b="1" dirty="0" err="1" smtClean="0">
                <a:solidFill>
                  <a:srgbClr val="002060"/>
                </a:solidFill>
              </a:rPr>
              <a:t>vlkm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ročně (v rámci 38 smluv!!!)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</a:rPr>
              <a:t>pokles </a:t>
            </a:r>
            <a:r>
              <a:rPr lang="cs-CZ" dirty="0" smtClean="0">
                <a:solidFill>
                  <a:srgbClr val="002060"/>
                </a:solidFill>
              </a:rPr>
              <a:t>výkonu jen o </a:t>
            </a:r>
            <a:r>
              <a:rPr lang="cs-CZ" dirty="0">
                <a:solidFill>
                  <a:srgbClr val="002060"/>
                </a:solidFill>
              </a:rPr>
              <a:t>cca </a:t>
            </a:r>
            <a:r>
              <a:rPr lang="cs-CZ" b="1" dirty="0" smtClean="0">
                <a:solidFill>
                  <a:srgbClr val="002060"/>
                </a:solidFill>
              </a:rPr>
              <a:t>1,6%</a:t>
            </a:r>
            <a:endParaRPr lang="cs-CZ" b="1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8"/>
          </p:nvPr>
        </p:nvSpPr>
        <p:spPr>
          <a:xfrm>
            <a:off x="5055046" y="3293400"/>
            <a:ext cx="4500000" cy="28800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r>
              <a:rPr lang="cs-CZ" dirty="0"/>
              <a:t>Aktuální stav projednání výkonů pro období 2019+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22299" r="7971" b="6181"/>
          <a:stretch/>
        </p:blipFill>
        <p:spPr>
          <a:xfrm>
            <a:off x="5341996" y="4038600"/>
            <a:ext cx="3888000" cy="22564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1600" y="3688245"/>
            <a:ext cx="3057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6600"/>
                </a:solidFill>
                <a:latin typeface="+mj-lt"/>
              </a:rPr>
              <a:t>Tržní podíl </a:t>
            </a:r>
            <a:r>
              <a:rPr lang="cs-CZ" sz="1200" b="1" dirty="0" smtClean="0">
                <a:solidFill>
                  <a:srgbClr val="FF6600"/>
                </a:solidFill>
                <a:latin typeface="+mj-lt"/>
              </a:rPr>
              <a:t>ČD v </a:t>
            </a:r>
            <a:r>
              <a:rPr lang="cs-CZ" sz="1200" b="1" dirty="0">
                <a:solidFill>
                  <a:srgbClr val="FF6600"/>
                </a:solidFill>
                <a:latin typeface="+mj-lt"/>
              </a:rPr>
              <a:t>roce 2019: 95,3%</a:t>
            </a:r>
            <a:endParaRPr lang="en-GB" sz="12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38737" y="3675875"/>
            <a:ext cx="3057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6600"/>
                </a:solidFill>
                <a:latin typeface="+mj-lt"/>
              </a:rPr>
              <a:t>Tržní podíl </a:t>
            </a:r>
            <a:r>
              <a:rPr lang="cs-CZ" sz="1200" b="1" dirty="0" smtClean="0">
                <a:solidFill>
                  <a:srgbClr val="FF6600"/>
                </a:solidFill>
                <a:latin typeface="+mj-lt"/>
              </a:rPr>
              <a:t>ČD v </a:t>
            </a:r>
            <a:r>
              <a:rPr lang="cs-CZ" sz="1200" b="1" dirty="0">
                <a:solidFill>
                  <a:srgbClr val="FF6600"/>
                </a:solidFill>
                <a:latin typeface="+mj-lt"/>
              </a:rPr>
              <a:t>roce 2020: </a:t>
            </a:r>
            <a:r>
              <a:rPr lang="cs-CZ" sz="1200" b="1" dirty="0" smtClean="0">
                <a:solidFill>
                  <a:srgbClr val="FF6600"/>
                </a:solidFill>
                <a:latin typeface="+mj-lt"/>
              </a:rPr>
              <a:t>89,3%</a:t>
            </a:r>
            <a:endParaRPr lang="en-GB" sz="12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9218" name="Picture 2" descr="D:\OD\prezentace\foto\CDID3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" b="5692"/>
          <a:stretch/>
        </p:blipFill>
        <p:spPr bwMode="auto">
          <a:xfrm>
            <a:off x="6248400" y="1076325"/>
            <a:ext cx="3210196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0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45521"/>
            <a:ext cx="4066905" cy="23499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400" y="106363"/>
            <a:ext cx="9144600" cy="427037"/>
          </a:xfrm>
        </p:spPr>
        <p:txBody>
          <a:bodyPr/>
          <a:lstStyle/>
          <a:p>
            <a:r>
              <a:rPr lang="cs-CZ" dirty="0"/>
              <a:t>Nové smlouvy v regionální dopravě – brutto i netto 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5112481" y="3645279"/>
            <a:ext cx="4500000" cy="287338"/>
          </a:xfrm>
        </p:spPr>
        <p:txBody>
          <a:bodyPr/>
          <a:lstStyle/>
          <a:p>
            <a:r>
              <a:rPr lang="cs-CZ" dirty="0"/>
              <a:t>Typy smluv dle jednotlivých krajů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>
          <a:xfrm>
            <a:off x="380999" y="838200"/>
            <a:ext cx="4500000" cy="288000"/>
          </a:xfrm>
        </p:spPr>
        <p:txBody>
          <a:bodyPr/>
          <a:lstStyle/>
          <a:p>
            <a:r>
              <a:rPr lang="cs-CZ" dirty="0"/>
              <a:t>Počty smluv v roce 2019/2020</a:t>
            </a:r>
            <a:endParaRPr lang="en-GB" dirty="0"/>
          </a:p>
        </p:txBody>
      </p:sp>
      <p:sp>
        <p:nvSpPr>
          <p:cNvPr id="34" name="Zástupný symbol pro text 4"/>
          <p:cNvSpPr txBox="1">
            <a:spLocks/>
          </p:cNvSpPr>
          <p:nvPr/>
        </p:nvSpPr>
        <p:spPr bwMode="auto">
          <a:xfrm>
            <a:off x="381000" y="3654804"/>
            <a:ext cx="4500000" cy="2873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ct val="75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indent="-227013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  <a:cs typeface="+mn-cs"/>
              </a:defRPr>
            </a:lvl2pPr>
            <a:lvl3pPr marL="685800" indent="-2270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  <a:ea typeface="+mn-ea"/>
                <a:cs typeface="+mn-cs"/>
              </a:defRPr>
            </a:lvl3pPr>
            <a:lvl4pPr marL="892175" indent="-204788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  <a:ea typeface="+mn-ea"/>
                <a:cs typeface="+mn-cs"/>
              </a:defRPr>
            </a:lvl4pPr>
            <a:lvl5pPr marL="1143000" indent="-249238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  <a:ea typeface="+mn-ea"/>
                <a:cs typeface="+mn-cs"/>
              </a:defRPr>
            </a:lvl5pPr>
            <a:lvl6pPr marL="16002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6pPr>
            <a:lvl7pPr marL="20574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7pPr>
            <a:lvl8pPr marL="25146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8pPr>
            <a:lvl9pPr marL="29718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Netto </a:t>
            </a:r>
            <a:r>
              <a:rPr lang="en-US" dirty="0"/>
              <a:t>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/>
              <a:t>brutto režim – změna od roku  2019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228600" y="4088606"/>
            <a:ext cx="5148224" cy="2235994"/>
            <a:chOff x="4960975" y="1253023"/>
            <a:chExt cx="5148224" cy="2235994"/>
          </a:xfrm>
        </p:grpSpPr>
        <p:graphicFrame>
          <p:nvGraphicFramePr>
            <p:cNvPr id="35" name="Graf 34"/>
            <p:cNvGraphicFramePr>
              <a:graphicFrameLocks/>
            </p:cNvGraphicFramePr>
            <p:nvPr/>
          </p:nvGraphicFramePr>
          <p:xfrm>
            <a:off x="5486398" y="1253023"/>
            <a:ext cx="4622801" cy="22359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Skupina 6"/>
            <p:cNvGrpSpPr/>
            <p:nvPr/>
          </p:nvGrpSpPr>
          <p:grpSpPr>
            <a:xfrm>
              <a:off x="4960975" y="1397001"/>
              <a:ext cx="4487825" cy="1828808"/>
              <a:chOff x="4941925" y="1397001"/>
              <a:chExt cx="4487825" cy="1828808"/>
            </a:xfrm>
          </p:grpSpPr>
          <p:sp>
            <p:nvSpPr>
              <p:cNvPr id="17" name="TextovéPole 1"/>
              <p:cNvSpPr txBox="1"/>
              <p:nvPr/>
            </p:nvSpPr>
            <p:spPr>
              <a:xfrm>
                <a:off x="4941925" y="1921848"/>
                <a:ext cx="990600" cy="343744"/>
              </a:xfrm>
              <a:prstGeom prst="rect">
                <a:avLst/>
              </a:prstGeom>
            </p:spPr>
            <p:txBody>
              <a:bodyPr wrap="square" lIns="0" r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800" dirty="0">
                    <a:latin typeface="+mj-lt"/>
                  </a:rPr>
                  <a:t>Kompenzace od objednavatele</a:t>
                </a:r>
                <a:endParaRPr lang="en-GB" sz="800" dirty="0">
                  <a:latin typeface="+mj-lt"/>
                </a:endParaRP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8458200" y="2345392"/>
                <a:ext cx="97155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800" dirty="0">
                    <a:latin typeface="+mj-lt"/>
                    <a:cs typeface="Arial" panose="020B0604020202020204" pitchFamily="34" charset="0"/>
                  </a:rPr>
                  <a:t>Náklady</a:t>
                </a:r>
              </a:p>
            </p:txBody>
          </p:sp>
          <p:sp>
            <p:nvSpPr>
              <p:cNvPr id="20" name="Levá složená závorka 19"/>
              <p:cNvSpPr/>
              <p:nvPr/>
            </p:nvSpPr>
            <p:spPr>
              <a:xfrm>
                <a:off x="8153400" y="1403350"/>
                <a:ext cx="208800" cy="1822459"/>
              </a:xfrm>
              <a:prstGeom prst="leftBrace">
                <a:avLst>
                  <a:gd name="adj1" fmla="val 8333"/>
                  <a:gd name="adj2" fmla="val 4731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latin typeface="+mj-lt"/>
                </a:endParaRPr>
              </a:p>
            </p:txBody>
          </p:sp>
          <p:sp>
            <p:nvSpPr>
              <p:cNvPr id="21" name="TextovéPole 1"/>
              <p:cNvSpPr txBox="1"/>
              <p:nvPr/>
            </p:nvSpPr>
            <p:spPr>
              <a:xfrm>
                <a:off x="7391400" y="1397001"/>
                <a:ext cx="838200" cy="343744"/>
              </a:xfrm>
              <a:prstGeom prst="rect">
                <a:avLst/>
              </a:prstGeom>
            </p:spPr>
            <p:txBody>
              <a:bodyPr wrap="square" lIns="0" r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800" dirty="0">
                    <a:latin typeface="+mj-lt"/>
                  </a:rPr>
                  <a:t>Kompenzace od objednavatele</a:t>
                </a:r>
                <a:endParaRPr lang="en-GB" sz="800" dirty="0">
                  <a:latin typeface="+mj-lt"/>
                </a:endParaRPr>
              </a:p>
            </p:txBody>
          </p:sp>
          <p:sp>
            <p:nvSpPr>
              <p:cNvPr id="22" name="Levá složená závorka 21"/>
              <p:cNvSpPr/>
              <p:nvPr/>
            </p:nvSpPr>
            <p:spPr>
              <a:xfrm>
                <a:off x="5842000" y="1397001"/>
                <a:ext cx="209550" cy="26670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latin typeface="+mj-lt"/>
                </a:endParaRPr>
              </a:p>
            </p:txBody>
          </p:sp>
          <p:sp>
            <p:nvSpPr>
              <p:cNvPr id="23" name="Levá složená závorka 22"/>
              <p:cNvSpPr/>
              <p:nvPr/>
            </p:nvSpPr>
            <p:spPr>
              <a:xfrm>
                <a:off x="5842000" y="1955801"/>
                <a:ext cx="209550" cy="1270008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latin typeface="+mj-lt"/>
                </a:endParaRPr>
              </a:p>
            </p:txBody>
          </p:sp>
          <p:cxnSp>
            <p:nvCxnSpPr>
              <p:cNvPr id="26" name="Přímá spojnice 25"/>
              <p:cNvCxnSpPr>
                <a:stCxn id="22" idx="1"/>
                <a:endCxn id="17" idx="0"/>
              </p:cNvCxnSpPr>
              <p:nvPr/>
            </p:nvCxnSpPr>
            <p:spPr>
              <a:xfrm flipH="1">
                <a:off x="5437225" y="1530351"/>
                <a:ext cx="404775" cy="3914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>
                <a:stCxn id="23" idx="1"/>
                <a:endCxn id="17" idx="2"/>
              </p:cNvCxnSpPr>
              <p:nvPr/>
            </p:nvCxnSpPr>
            <p:spPr>
              <a:xfrm flipH="1" flipV="1">
                <a:off x="5437225" y="2265592"/>
                <a:ext cx="404775" cy="3252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>
                <a:stCxn id="20" idx="1"/>
                <a:endCxn id="21" idx="2"/>
              </p:cNvCxnSpPr>
              <p:nvPr/>
            </p:nvCxnSpPr>
            <p:spPr>
              <a:xfrm flipH="1" flipV="1">
                <a:off x="7810500" y="1740745"/>
                <a:ext cx="342900" cy="524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bdélník 28"/>
              <p:cNvSpPr/>
              <p:nvPr/>
            </p:nvSpPr>
            <p:spPr>
              <a:xfrm>
                <a:off x="7162800" y="1663701"/>
                <a:ext cx="228599" cy="1562108"/>
              </a:xfrm>
              <a:prstGeom prst="rect">
                <a:avLst/>
              </a:prstGeom>
              <a:pattFill prst="ltUpDiag">
                <a:fgClr>
                  <a:srgbClr val="5ACEF9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0" name="TextovéPole 1"/>
              <p:cNvSpPr txBox="1"/>
              <p:nvPr/>
            </p:nvSpPr>
            <p:spPr>
              <a:xfrm rot="16200000">
                <a:off x="7031077" y="2374180"/>
                <a:ext cx="481014" cy="152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cs-CZ" sz="800" dirty="0">
                    <a:latin typeface="+mj-lt"/>
                  </a:rPr>
                  <a:t>Náklady</a:t>
                </a:r>
                <a:endParaRPr lang="en-GB" sz="800" dirty="0">
                  <a:latin typeface="+mj-lt"/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6172200" y="1688578"/>
                <a:ext cx="95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Část nákladů krytá plánovanými tržbami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172200" y="1446970"/>
                <a:ext cx="95885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Čistý příjem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8464550" y="1447989"/>
                <a:ext cx="958850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Čistý příjem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6157087" y="2321644"/>
                <a:ext cx="95885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Náklady kryté kompenzacemi</a:t>
                </a:r>
              </a:p>
            </p:txBody>
          </p:sp>
        </p:grpSp>
      </p:grpSp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6543" r="4103" b="4421"/>
          <a:stretch/>
        </p:blipFill>
        <p:spPr>
          <a:xfrm>
            <a:off x="5428833" y="3942142"/>
            <a:ext cx="3867297" cy="23591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621280" y="5181600"/>
            <a:ext cx="982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002060"/>
                </a:solidFill>
                <a:latin typeface="+mn-lt"/>
              </a:rPr>
              <a:t>Rozpočtový nárůst pro kraje o  </a:t>
            </a:r>
            <a:br>
              <a:rPr lang="cs-CZ" sz="1000" b="1" dirty="0" smtClean="0">
                <a:solidFill>
                  <a:srgbClr val="002060"/>
                </a:solidFill>
                <a:latin typeface="+mn-lt"/>
              </a:rPr>
            </a:br>
            <a:r>
              <a:rPr lang="cs-CZ" sz="1000" b="1" dirty="0" smtClean="0">
                <a:solidFill>
                  <a:srgbClr val="002060"/>
                </a:solidFill>
                <a:latin typeface="+mn-lt"/>
              </a:rPr>
              <a:t>150-200 </a:t>
            </a:r>
            <a:r>
              <a:rPr lang="cs-CZ" sz="1000" b="1" dirty="0">
                <a:solidFill>
                  <a:srgbClr val="002060"/>
                </a:solidFill>
                <a:latin typeface="+mn-lt"/>
              </a:rPr>
              <a:t>mil. Kč/rok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31702" y="1302459"/>
            <a:ext cx="4464144" cy="232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ČD a </a:t>
            </a:r>
            <a:r>
              <a:rPr lang="cs-CZ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kraje: </a:t>
            </a:r>
            <a:endParaRPr lang="cs-CZ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</a:t>
            </a:r>
            <a:r>
              <a:rPr lang="cs-CZ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ýrazné </a:t>
            </a:r>
            <a:r>
              <a:rPr lang="cs-CZ" sz="1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navýšení počtu smluv </a:t>
            </a:r>
            <a:r>
              <a:rPr lang="cs-CZ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– nárůst administrativní zátěže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minimálně </a:t>
            </a:r>
            <a:r>
              <a:rPr lang="cs-CZ"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 smluv </a:t>
            </a: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 režimu </a:t>
            </a:r>
            <a:r>
              <a:rPr lang="cs-CZ"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netto</a:t>
            </a: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18</a:t>
            </a: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v režimu </a:t>
            </a:r>
            <a:r>
              <a:rPr lang="cs-CZ" sz="1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brutto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</a:t>
            </a:r>
            <a:r>
              <a:rPr lang="cs-CZ" sz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ozhodnutí </a:t>
            </a: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 brutto/netto na objednateli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souběhy </a:t>
            </a:r>
            <a:r>
              <a:rPr lang="cs-CZ"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netto a brutto problematické </a:t>
            </a: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– riziko úniku tržeb (včetně přeshraničních výkonů)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uznávání tarifů při brutto režimu nutno řešit separátní tarifní dohodou </a:t>
            </a:r>
            <a:r>
              <a:rPr lang="cs-CZ" sz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(v jednáních) </a:t>
            </a:r>
          </a:p>
          <a:p>
            <a:pPr algn="ctr">
              <a:lnSpc>
                <a:spcPct val="110000"/>
              </a:lnSpc>
            </a:pPr>
            <a:endParaRPr lang="cs-CZ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quarter" idx="16"/>
          </p:nvPr>
        </p:nvSpPr>
        <p:spPr>
          <a:xfrm>
            <a:off x="5112481" y="838200"/>
            <a:ext cx="4500000" cy="288000"/>
          </a:xfrm>
        </p:spPr>
        <p:txBody>
          <a:bodyPr/>
          <a:lstStyle/>
          <a:p>
            <a:r>
              <a:rPr lang="cs-CZ" dirty="0"/>
              <a:t>Počty smluv v roce 2019/2020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381000" y="152400"/>
            <a:ext cx="9212662" cy="4270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r>
              <a:rPr lang="cs-CZ" kern="0" dirty="0" smtClean="0"/>
              <a:t>Odbavení/tarify v regionální dopravě</a:t>
            </a:r>
            <a:endParaRPr lang="cs-CZ" kern="0" dirty="0"/>
          </a:p>
        </p:txBody>
      </p:sp>
      <p:grpSp>
        <p:nvGrpSpPr>
          <p:cNvPr id="3" name="Skupina 2"/>
          <p:cNvGrpSpPr/>
          <p:nvPr/>
        </p:nvGrpSpPr>
        <p:grpSpPr>
          <a:xfrm>
            <a:off x="609600" y="838200"/>
            <a:ext cx="8534400" cy="5686697"/>
            <a:chOff x="609600" y="838200"/>
            <a:chExt cx="8534400" cy="56866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9" t="2081" r="1739" b="-2081"/>
            <a:stretch/>
          </p:blipFill>
          <p:spPr bwMode="auto">
            <a:xfrm>
              <a:off x="609600" y="838200"/>
              <a:ext cx="8041794" cy="568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5943600" y="838200"/>
              <a:ext cx="3200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890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993" y="152400"/>
            <a:ext cx="9296400" cy="427037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álková doprava 2019-2029</a:t>
            </a:r>
            <a:endParaRPr lang="cs-CZ" dirty="0"/>
          </a:p>
        </p:txBody>
      </p:sp>
      <p:sp>
        <p:nvSpPr>
          <p:cNvPr id="10" name="Zástupný symbol pro obsah 15"/>
          <p:cNvSpPr>
            <a:spLocks noGrp="1"/>
          </p:cNvSpPr>
          <p:nvPr>
            <p:ph sz="quarter" idx="4294967295"/>
          </p:nvPr>
        </p:nvSpPr>
        <p:spPr>
          <a:xfrm>
            <a:off x="376800" y="1272088"/>
            <a:ext cx="4500000" cy="254737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2060"/>
                </a:solidFill>
              </a:rPr>
              <a:t>Dálková doprava </a:t>
            </a:r>
            <a:r>
              <a:rPr lang="cs-CZ" sz="1200" b="1" dirty="0" smtClean="0">
                <a:solidFill>
                  <a:srgbClr val="002060"/>
                </a:solidFill>
              </a:rPr>
              <a:t>ČD:</a:t>
            </a:r>
            <a:endParaRPr lang="cs-CZ" sz="1200" b="1" dirty="0">
              <a:solidFill>
                <a:srgbClr val="002060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" b="1" dirty="0">
                <a:solidFill>
                  <a:srgbClr val="002060"/>
                </a:solidFill>
              </a:rPr>
              <a:t>Závazková </a:t>
            </a:r>
            <a:r>
              <a:rPr lang="cs-CZ" sz="1200" b="1" dirty="0" smtClean="0">
                <a:solidFill>
                  <a:srgbClr val="002060"/>
                </a:solidFill>
              </a:rPr>
              <a:t>54 </a:t>
            </a:r>
            <a:r>
              <a:rPr lang="en-US" sz="1200" b="1" dirty="0" smtClean="0">
                <a:solidFill>
                  <a:srgbClr val="002060"/>
                </a:solidFill>
              </a:rPr>
              <a:t>% </a:t>
            </a:r>
            <a:r>
              <a:rPr lang="cs-CZ" sz="1200" dirty="0" smtClean="0">
                <a:solidFill>
                  <a:srgbClr val="002060"/>
                </a:solidFill>
              </a:rPr>
              <a:t>z celkového </a:t>
            </a:r>
            <a:r>
              <a:rPr lang="cs-CZ" sz="1200" dirty="0">
                <a:solidFill>
                  <a:srgbClr val="002060"/>
                </a:solidFill>
              </a:rPr>
              <a:t>přepravného výkonu v osobní </a:t>
            </a:r>
            <a:r>
              <a:rPr lang="cs-CZ" sz="1200" dirty="0" smtClean="0">
                <a:solidFill>
                  <a:srgbClr val="002060"/>
                </a:solidFill>
              </a:rPr>
              <a:t>dopravě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" b="1" dirty="0" smtClean="0">
                <a:solidFill>
                  <a:srgbClr val="002060"/>
                </a:solidFill>
              </a:rPr>
              <a:t>Komerční doprava 12 % </a:t>
            </a:r>
            <a:r>
              <a:rPr lang="cs-CZ" sz="1200" dirty="0" smtClean="0">
                <a:solidFill>
                  <a:srgbClr val="002060"/>
                </a:solidFill>
              </a:rPr>
              <a:t>z přepravního výkonu</a:t>
            </a:r>
            <a:endParaRPr lang="en-US" sz="1200" b="1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b="1" dirty="0" smtClean="0">
                <a:solidFill>
                  <a:srgbClr val="002060"/>
                </a:solidFill>
              </a:rPr>
              <a:t>Téměř 1/5 tržeb </a:t>
            </a:r>
            <a:r>
              <a:rPr lang="cs-CZ" sz="1200" dirty="0" smtClean="0">
                <a:solidFill>
                  <a:srgbClr val="002060"/>
                </a:solidFill>
              </a:rPr>
              <a:t>v dálkové dopravě </a:t>
            </a:r>
            <a:r>
              <a:rPr lang="cs-CZ" sz="1200" b="1" dirty="0">
                <a:solidFill>
                  <a:srgbClr val="002060"/>
                </a:solidFill>
              </a:rPr>
              <a:t>z</a:t>
            </a:r>
            <a:r>
              <a:rPr lang="cs-CZ" sz="1200" b="1" dirty="0" smtClean="0">
                <a:solidFill>
                  <a:srgbClr val="002060"/>
                </a:solidFill>
              </a:rPr>
              <a:t> komerce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b="1" dirty="0" smtClean="0">
                <a:solidFill>
                  <a:srgbClr val="002060"/>
                </a:solidFill>
              </a:rPr>
              <a:t>Obhájení pozice </a:t>
            </a:r>
            <a:r>
              <a:rPr lang="cs-CZ" sz="1200" dirty="0" smtClean="0">
                <a:solidFill>
                  <a:srgbClr val="002060"/>
                </a:solidFill>
              </a:rPr>
              <a:t>na klíčových linkách </a:t>
            </a:r>
            <a:r>
              <a:rPr lang="cs-CZ" sz="1200" b="1" dirty="0" smtClean="0">
                <a:solidFill>
                  <a:srgbClr val="002060"/>
                </a:solidFill>
              </a:rPr>
              <a:t>Ex2+R18 vs. ztráta </a:t>
            </a:r>
            <a:r>
              <a:rPr lang="cs-CZ" sz="1200" b="1" dirty="0">
                <a:solidFill>
                  <a:srgbClr val="002060"/>
                </a:solidFill>
              </a:rPr>
              <a:t>cekem 6 linek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b="1" dirty="0" smtClean="0">
                <a:solidFill>
                  <a:srgbClr val="002060"/>
                </a:solidFill>
              </a:rPr>
              <a:t>Finalizace „Velké smlouvy“ s </a:t>
            </a:r>
            <a:r>
              <a:rPr lang="cs-CZ" sz="1200" b="1" dirty="0">
                <a:solidFill>
                  <a:srgbClr val="002060"/>
                </a:solidFill>
              </a:rPr>
              <a:t>MD </a:t>
            </a:r>
            <a:r>
              <a:rPr lang="cs-CZ" sz="1200" dirty="0" smtClean="0">
                <a:solidFill>
                  <a:srgbClr val="002060"/>
                </a:solidFill>
              </a:rPr>
              <a:t>(</a:t>
            </a:r>
            <a:r>
              <a:rPr lang="cs-CZ" sz="1200" dirty="0">
                <a:solidFill>
                  <a:srgbClr val="002060"/>
                </a:solidFill>
              </a:rPr>
              <a:t>20 linek) </a:t>
            </a:r>
            <a:r>
              <a:rPr lang="cs-CZ" sz="1200" dirty="0" smtClean="0">
                <a:solidFill>
                  <a:srgbClr val="002060"/>
                </a:solidFill>
              </a:rPr>
              <a:t>– přímé zadání ve prospěch ČD – plánovány významné investice do obnovy vozového parku</a:t>
            </a:r>
            <a:endParaRPr lang="cs-CZ" sz="1000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r="1180" b="11849"/>
          <a:stretch/>
        </p:blipFill>
        <p:spPr bwMode="auto">
          <a:xfrm>
            <a:off x="376800" y="3893558"/>
            <a:ext cx="4542102" cy="253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381000" y="838200"/>
            <a:ext cx="4500000" cy="287338"/>
          </a:xfrm>
        </p:spPr>
        <p:txBody>
          <a:bodyPr/>
          <a:lstStyle/>
          <a:p>
            <a:r>
              <a:rPr lang="cs-CZ" dirty="0"/>
              <a:t>Vývoj v roce 2018/19</a:t>
            </a:r>
          </a:p>
        </p:txBody>
      </p:sp>
      <p:sp>
        <p:nvSpPr>
          <p:cNvPr id="17" name="Zástupný symbol pro text 4"/>
          <p:cNvSpPr txBox="1">
            <a:spLocks/>
          </p:cNvSpPr>
          <p:nvPr/>
        </p:nvSpPr>
        <p:spPr bwMode="auto">
          <a:xfrm>
            <a:off x="376800" y="3556910"/>
            <a:ext cx="4500000" cy="2873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ct val="75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indent="-227013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  <a:cs typeface="+mn-cs"/>
              </a:defRPr>
            </a:lvl2pPr>
            <a:lvl3pPr marL="685800" indent="-2270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  <a:ea typeface="+mn-ea"/>
                <a:cs typeface="+mn-cs"/>
              </a:defRPr>
            </a:lvl3pPr>
            <a:lvl4pPr marL="892175" indent="-204788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  <a:ea typeface="+mn-ea"/>
                <a:cs typeface="+mn-cs"/>
              </a:defRPr>
            </a:lvl4pPr>
            <a:lvl5pPr marL="1143000" indent="-249238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  <a:ea typeface="+mn-ea"/>
                <a:cs typeface="+mn-cs"/>
              </a:defRPr>
            </a:lvl5pPr>
            <a:lvl6pPr marL="16002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6pPr>
            <a:lvl7pPr marL="20574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7pPr>
            <a:lvl8pPr marL="25146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8pPr>
            <a:lvl9pPr marL="2971800" indent="-249238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Plán otevírání trhu 2020-2034</a:t>
            </a:r>
          </a:p>
        </p:txBody>
      </p:sp>
      <p:sp>
        <p:nvSpPr>
          <p:cNvPr id="23" name="Zástupný symbol pro text 4"/>
          <p:cNvSpPr txBox="1">
            <a:spLocks/>
          </p:cNvSpPr>
          <p:nvPr/>
        </p:nvSpPr>
        <p:spPr bwMode="auto">
          <a:xfrm>
            <a:off x="5181600" y="838200"/>
            <a:ext cx="4500000" cy="2873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2175" indent="-20478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492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kern="0" dirty="0" smtClean="0"/>
              <a:t>Projekty mezinárodního významu </a:t>
            </a:r>
            <a:endParaRPr lang="cs-CZ" kern="0" dirty="0"/>
          </a:p>
        </p:txBody>
      </p:sp>
      <p:sp>
        <p:nvSpPr>
          <p:cNvPr id="18" name="Zástupný symbol pro obsah 15"/>
          <p:cNvSpPr txBox="1">
            <a:spLocks/>
          </p:cNvSpPr>
          <p:nvPr/>
        </p:nvSpPr>
        <p:spPr bwMode="auto">
          <a:xfrm>
            <a:off x="5191801" y="1308718"/>
            <a:ext cx="4500000" cy="254737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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2175" indent="-20478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492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-249238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b="1" kern="0" dirty="0">
                <a:solidFill>
                  <a:srgbClr val="002060"/>
                </a:solidFill>
              </a:rPr>
              <a:t>ČD – klíčový hráč v dálkové dopravě ve střední Evropě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kern="0" dirty="0">
                <a:solidFill>
                  <a:srgbClr val="002060"/>
                </a:solidFill>
              </a:rPr>
              <a:t>Silná</a:t>
            </a:r>
            <a:r>
              <a:rPr lang="cs-CZ" sz="1200" b="1" kern="0" dirty="0">
                <a:solidFill>
                  <a:srgbClr val="002060"/>
                </a:solidFill>
              </a:rPr>
              <a:t> synergie </a:t>
            </a:r>
            <a:r>
              <a:rPr lang="cs-CZ" sz="1200" kern="0" dirty="0">
                <a:solidFill>
                  <a:srgbClr val="002060"/>
                </a:solidFill>
              </a:rPr>
              <a:t>mezi vnitrostátním a mezinárodním provozem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200" kern="0" dirty="0">
                <a:solidFill>
                  <a:srgbClr val="002060"/>
                </a:solidFill>
              </a:rPr>
              <a:t>Intenzifikace spolupráce se zahraničními partnery:</a:t>
            </a:r>
          </a:p>
          <a:p>
            <a:pPr marL="457200" lvl="2" indent="-228600" algn="just">
              <a:spcBef>
                <a:spcPts val="0"/>
              </a:spcBef>
              <a:spcAft>
                <a:spcPts val="600"/>
              </a:spcAft>
            </a:pPr>
            <a:r>
              <a:rPr lang="cs-CZ" sz="1200" b="1" kern="0" dirty="0">
                <a:solidFill>
                  <a:srgbClr val="002060"/>
                </a:solidFill>
              </a:rPr>
              <a:t>D</a:t>
            </a:r>
            <a:r>
              <a:rPr lang="en-US" sz="1200" b="1" kern="0" dirty="0">
                <a:solidFill>
                  <a:srgbClr val="002060"/>
                </a:solidFill>
              </a:rPr>
              <a:t>B, ÖBB</a:t>
            </a:r>
            <a:r>
              <a:rPr lang="cs-CZ" sz="1200" b="1" kern="0" dirty="0">
                <a:solidFill>
                  <a:srgbClr val="002060"/>
                </a:solidFill>
              </a:rPr>
              <a:t>, </a:t>
            </a:r>
            <a:r>
              <a:rPr lang="en-US" sz="1200" b="1" kern="0" dirty="0">
                <a:solidFill>
                  <a:srgbClr val="002060"/>
                </a:solidFill>
              </a:rPr>
              <a:t>ZSSK</a:t>
            </a:r>
            <a:r>
              <a:rPr lang="cs-CZ" sz="1200" b="1" kern="0" dirty="0">
                <a:solidFill>
                  <a:srgbClr val="002060"/>
                </a:solidFill>
              </a:rPr>
              <a:t>, </a:t>
            </a:r>
            <a:r>
              <a:rPr lang="cs-CZ" sz="1200" kern="0" dirty="0" smtClean="0">
                <a:solidFill>
                  <a:srgbClr val="002060"/>
                </a:solidFill>
              </a:rPr>
              <a:t>dynamičtěji také </a:t>
            </a:r>
            <a:r>
              <a:rPr lang="cs-CZ" sz="1200" kern="0" dirty="0">
                <a:solidFill>
                  <a:srgbClr val="002060"/>
                </a:solidFill>
              </a:rPr>
              <a:t>s </a:t>
            </a:r>
            <a:r>
              <a:rPr lang="cs-CZ" sz="1200" b="1" kern="0" dirty="0">
                <a:solidFill>
                  <a:srgbClr val="002060"/>
                </a:solidFill>
              </a:rPr>
              <a:t>PKP-IC i MÁV </a:t>
            </a:r>
            <a:endParaRPr lang="cs-CZ" sz="1200" b="1" kern="0" dirty="0" smtClean="0">
              <a:solidFill>
                <a:srgbClr val="002060"/>
              </a:solidFill>
            </a:endParaRPr>
          </a:p>
          <a:p>
            <a:pPr marL="457200" lvl="2" indent="-228600" algn="just">
              <a:spcBef>
                <a:spcPts val="0"/>
              </a:spcBef>
              <a:spcAft>
                <a:spcPts val="600"/>
              </a:spcAft>
            </a:pPr>
            <a:r>
              <a:rPr lang="cs-CZ" sz="1200" b="1" kern="0" dirty="0" smtClean="0">
                <a:solidFill>
                  <a:srgbClr val="002060"/>
                </a:solidFill>
              </a:rPr>
              <a:t>v denní </a:t>
            </a:r>
            <a:r>
              <a:rPr lang="cs-CZ" sz="1200" b="1" kern="0" dirty="0">
                <a:solidFill>
                  <a:srgbClr val="002060"/>
                </a:solidFill>
              </a:rPr>
              <a:t>i noční </a:t>
            </a:r>
            <a:r>
              <a:rPr lang="cs-CZ" sz="1200" b="1" kern="0" dirty="0" smtClean="0">
                <a:solidFill>
                  <a:srgbClr val="002060"/>
                </a:solidFill>
              </a:rPr>
              <a:t>dopravě </a:t>
            </a:r>
            <a:r>
              <a:rPr lang="cs-CZ" sz="1200" kern="0" dirty="0" smtClean="0">
                <a:solidFill>
                  <a:srgbClr val="002060"/>
                </a:solidFill>
              </a:rPr>
              <a:t>(nový spoj </a:t>
            </a:r>
            <a:r>
              <a:rPr lang="cs-CZ" sz="1200" kern="0" dirty="0" err="1" smtClean="0">
                <a:solidFill>
                  <a:srgbClr val="002060"/>
                </a:solidFill>
              </a:rPr>
              <a:t>railjet</a:t>
            </a:r>
            <a:r>
              <a:rPr lang="cs-CZ" sz="1200" kern="0" dirty="0" smtClean="0">
                <a:solidFill>
                  <a:srgbClr val="002060"/>
                </a:solidFill>
              </a:rPr>
              <a:t> Graz – </a:t>
            </a:r>
            <a:r>
              <a:rPr lang="cs-CZ" sz="1200" kern="0" dirty="0" err="1" smtClean="0">
                <a:solidFill>
                  <a:srgbClr val="002060"/>
                </a:solidFill>
              </a:rPr>
              <a:t>Wien</a:t>
            </a:r>
            <a:r>
              <a:rPr lang="cs-CZ" sz="1200" kern="0" dirty="0" smtClean="0">
                <a:solidFill>
                  <a:srgbClr val="002060"/>
                </a:solidFill>
              </a:rPr>
              <a:t> – Praha – </a:t>
            </a:r>
            <a:r>
              <a:rPr lang="cs-CZ" sz="1200" kern="0" dirty="0" err="1" smtClean="0">
                <a:solidFill>
                  <a:srgbClr val="002060"/>
                </a:solidFill>
              </a:rPr>
              <a:t>Berlin</a:t>
            </a:r>
            <a:r>
              <a:rPr lang="cs-CZ" sz="1200" kern="0" dirty="0" smtClean="0">
                <a:solidFill>
                  <a:srgbClr val="002060"/>
                </a:solidFill>
              </a:rPr>
              <a:t>)</a:t>
            </a:r>
            <a:endParaRPr lang="cs-CZ" sz="1200" kern="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t="8185" r="16213" b="6300"/>
          <a:stretch/>
        </p:blipFill>
        <p:spPr bwMode="auto">
          <a:xfrm>
            <a:off x="5192735" y="2971799"/>
            <a:ext cx="4477729" cy="338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17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81000" y="4942582"/>
            <a:ext cx="88392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cs-CZ" kern="0" dirty="0" smtClean="0"/>
              <a:t>České dráhy připraveny</a:t>
            </a:r>
            <a:endParaRPr lang="cs-CZ" kern="0" dirty="0"/>
          </a:p>
          <a:p>
            <a:pPr algn="l"/>
            <a:endParaRPr lang="cs-CZ" kern="0" dirty="0" smtClean="0"/>
          </a:p>
          <a:p>
            <a:pPr algn="l"/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2316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04800" y="5519853"/>
            <a:ext cx="48768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422" y="152400"/>
            <a:ext cx="9296400" cy="427037"/>
          </a:xfrm>
        </p:spPr>
        <p:txBody>
          <a:bodyPr/>
          <a:lstStyle/>
          <a:p>
            <a:r>
              <a:rPr lang="cs-CZ" dirty="0" smtClean="0"/>
              <a:t>Investujeme do segmentu regionální dopravy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179808"/>
            <a:ext cx="4876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Prioritou je nákup nových ŽKV a modernizace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Investice do nových vozidel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2060"/>
                </a:solidFill>
                <a:latin typeface="+mn-lt"/>
              </a:rPr>
              <a:t>až 50 elektrických jednotek EMU160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2060"/>
                </a:solidFill>
                <a:latin typeface="+mn-lt"/>
              </a:rPr>
              <a:t>až 60 ks elektrických jednotek EMU240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2060"/>
                </a:solidFill>
                <a:latin typeface="+mn-lt"/>
              </a:rPr>
              <a:t>až 60 ks motorových jednotek DMU120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err="1">
                <a:solidFill>
                  <a:srgbClr val="002060"/>
                </a:solidFill>
                <a:latin typeface="+mn-lt"/>
              </a:rPr>
              <a:t>Push-pull</a:t>
            </a:r>
            <a:r>
              <a:rPr lang="cs-CZ" sz="1400" dirty="0">
                <a:solidFill>
                  <a:srgbClr val="002060"/>
                </a:solidFill>
                <a:latin typeface="+mn-lt"/>
              </a:rPr>
              <a:t> jednotky (5 ks</a:t>
            </a: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Zdrženlivý </a:t>
            </a:r>
            <a:r>
              <a:rPr lang="cs-CZ" sz="1400" b="1" dirty="0">
                <a:solidFill>
                  <a:srgbClr val="002060"/>
                </a:solidFill>
                <a:latin typeface="+mn-lt"/>
              </a:rPr>
              <a:t>přístup objednatelů 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– nákup nových vozidel v objemu jen </a:t>
            </a:r>
            <a:r>
              <a:rPr lang="cs-CZ" sz="1400" b="1" dirty="0">
                <a:solidFill>
                  <a:srgbClr val="002060"/>
                </a:solidFill>
                <a:latin typeface="+mn-lt"/>
              </a:rPr>
              <a:t>5 % z celkového 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počtu</a:t>
            </a:r>
            <a:r>
              <a:rPr lang="cs-CZ" sz="1400" b="1" dirty="0">
                <a:solidFill>
                  <a:srgbClr val="002060"/>
                </a:solidFill>
                <a:latin typeface="+mn-lt"/>
              </a:rPr>
              <a:t>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Modernizace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2060"/>
                </a:solidFill>
                <a:latin typeface="+mn-lt"/>
              </a:rPr>
              <a:t>Alternativa k nákladnějším nákupům </a:t>
            </a:r>
            <a:r>
              <a:rPr lang="cs-CZ" sz="1400" dirty="0">
                <a:solidFill>
                  <a:srgbClr val="002060"/>
                </a:solidFill>
                <a:latin typeface="+mn-lt"/>
              </a:rPr>
              <a:t>nových vozidel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Celkem </a:t>
            </a:r>
            <a:r>
              <a:rPr lang="cs-CZ" sz="1400" b="1" dirty="0">
                <a:solidFill>
                  <a:srgbClr val="002060"/>
                </a:solidFill>
                <a:latin typeface="+mn-lt"/>
              </a:rPr>
              <a:t>k 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modernizaci 332 vozidel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Všechny </a:t>
            </a:r>
            <a:r>
              <a:rPr lang="cs-CZ" sz="1400" dirty="0">
                <a:solidFill>
                  <a:srgbClr val="002060"/>
                </a:solidFill>
                <a:latin typeface="+mn-lt"/>
              </a:rPr>
              <a:t>zakázky soutěženy jako rámcové smlouvy s </a:t>
            </a:r>
            <a:r>
              <a:rPr lang="cs-CZ" sz="1400" dirty="0" err="1">
                <a:solidFill>
                  <a:srgbClr val="002060"/>
                </a:solidFill>
                <a:latin typeface="+mn-lt"/>
              </a:rPr>
              <a:t>provazbou</a:t>
            </a:r>
            <a:r>
              <a:rPr lang="cs-CZ" sz="1400" dirty="0">
                <a:solidFill>
                  <a:srgbClr val="002060"/>
                </a:solidFill>
                <a:latin typeface="+mn-lt"/>
              </a:rPr>
              <a:t> konkrétních investic na smlouvy ZVS</a:t>
            </a:r>
          </a:p>
          <a:p>
            <a:pPr algn="ctr">
              <a:spcAft>
                <a:spcPts val="600"/>
              </a:spcAft>
            </a:pPr>
            <a:endParaRPr lang="cs-CZ" sz="14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Budoucnost regionální dopravy - baterie, vodík – </a:t>
            </a:r>
            <a:br>
              <a:rPr lang="cs-CZ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ČD připraveny, mají zájem, ale budou finanční prostředky na straně objednatelů?</a:t>
            </a:r>
          </a:p>
          <a:p>
            <a:endParaRPr lang="cs-CZ" sz="1400" dirty="0"/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381000" y="850786"/>
            <a:ext cx="4648200" cy="287338"/>
          </a:xfrm>
        </p:spPr>
        <p:txBody>
          <a:bodyPr/>
          <a:lstStyle/>
          <a:p>
            <a:r>
              <a:rPr lang="cs-CZ" dirty="0" smtClean="0"/>
              <a:t>Regionální doprava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431800" y="914400"/>
            <a:ext cx="4321800" cy="5079228"/>
            <a:chOff x="5486400" y="914400"/>
            <a:chExt cx="4321800" cy="507922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8" b="10484"/>
            <a:stretch/>
          </p:blipFill>
          <p:spPr>
            <a:xfrm>
              <a:off x="5486400" y="3193278"/>
              <a:ext cx="4321800" cy="280035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="" xmlns:a16="http://schemas.microsoft.com/office/drawing/2014/main" id="{52191A63-C366-4DE2-8C96-7E14872CC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90" t="18258" r="3056" b="13725"/>
            <a:stretch/>
          </p:blipFill>
          <p:spPr>
            <a:xfrm>
              <a:off x="5571573" y="1104908"/>
              <a:ext cx="4182839" cy="2545570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5514191" y="3589472"/>
              <a:ext cx="1447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>
                  <a:solidFill>
                    <a:srgbClr val="002060"/>
                  </a:solidFill>
                  <a:latin typeface="+mn-lt"/>
                </a:rPr>
                <a:t>Modernizace</a:t>
              </a:r>
              <a:endParaRPr lang="cs-CZ" sz="11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4" name="Obdélník 3"/>
            <p:cNvSpPr/>
            <p:nvPr/>
          </p:nvSpPr>
          <p:spPr>
            <a:xfrm>
              <a:off x="8305800" y="1066800"/>
              <a:ext cx="1295400" cy="547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5514191" y="914400"/>
              <a:ext cx="1102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rgbClr val="002060"/>
                  </a:solidFill>
                  <a:latin typeface="+mn-lt"/>
                </a:rPr>
                <a:t>Nová </a:t>
              </a:r>
              <a:r>
                <a:rPr lang="cs-CZ" sz="1100" b="1" dirty="0" smtClean="0">
                  <a:solidFill>
                    <a:srgbClr val="002060"/>
                  </a:solidFill>
                  <a:latin typeface="+mn-lt"/>
                </a:rPr>
                <a:t>vozidla </a:t>
              </a:r>
              <a:endParaRPr lang="cs-CZ" sz="1100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33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381000" y="850786"/>
            <a:ext cx="4500000" cy="287338"/>
          </a:xfrm>
        </p:spPr>
        <p:txBody>
          <a:bodyPr/>
          <a:lstStyle/>
          <a:p>
            <a:r>
              <a:rPr lang="cs-CZ" dirty="0" smtClean="0"/>
              <a:t>Dálková doprava</a:t>
            </a:r>
            <a:endParaRPr lang="cs-CZ" dirty="0"/>
          </a:p>
        </p:txBody>
      </p:sp>
      <p:pic>
        <p:nvPicPr>
          <p:cNvPr id="3074" name="Picture 2" descr="Vůz Ampz, vizualizace. Pramen: Č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53" y="5179893"/>
            <a:ext cx="2884940" cy="12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28600" y="1219200"/>
            <a:ext cx="452325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Preference nákupu nových vozidel – </a:t>
            </a: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technická unifikace, snazší standardizace a srozumitelnost produktu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2060"/>
                </a:solidFill>
                <a:latin typeface="+mn-lt"/>
              </a:rPr>
              <a:t>M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odernizace</a:t>
            </a: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 stávající flotily 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2nd </a:t>
            </a:r>
            <a:r>
              <a:rPr lang="cs-CZ" sz="1400" b="1" dirty="0" err="1" smtClean="0">
                <a:solidFill>
                  <a:srgbClr val="002060"/>
                </a:solidFill>
                <a:latin typeface="+mn-lt"/>
              </a:rPr>
              <a:t>handových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 vozidel </a:t>
            </a: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(1. i 2. třídy, lehátkových vozů) – zvýšení standardu a užitných vlastností, prodloužení životnosti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Opatření ke </a:t>
            </a: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zvýšení bezpečnosti </a:t>
            </a: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– stranově selektivní blokování dveří a při v = 0 km/h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Klíčové projekty nákupů nových vozidel: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50 vozů pro rychlost 200 km/h – v realizaci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Pořízení až 65 lokomotiv pro rychlost 200 a 230 km/h</a:t>
            </a:r>
            <a:endParaRPr lang="cs-CZ" sz="1400" dirty="0">
              <a:solidFill>
                <a:srgbClr val="002060"/>
              </a:solidFill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  <a:latin typeface="+mn-lt"/>
              </a:rPr>
              <a:t>180 vozů pro rychlost 230 km/h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400" b="1" dirty="0" smtClean="0">
                <a:solidFill>
                  <a:srgbClr val="002060"/>
                </a:solidFill>
                <a:latin typeface="+mn-lt"/>
              </a:rPr>
              <a:t>Zázemí pro údržbu nových vozidel</a:t>
            </a:r>
          </a:p>
        </p:txBody>
      </p:sp>
      <p:pic>
        <p:nvPicPr>
          <p:cNvPr id="10" name="Picture 2" descr="D:\DATA_OLD\D\vondracekp\Dokumenty\2020\MD ČR\Nabídka\Grafika\IMG_24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17443" r="4556" b="25331"/>
          <a:stretch/>
        </p:blipFill>
        <p:spPr bwMode="auto">
          <a:xfrm>
            <a:off x="5298420" y="1240527"/>
            <a:ext cx="4302780" cy="2026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DATA_OLD\D\vondracekp\Dokumenty\2020\MD ČR\Nabídka\Grafika\IMG_2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2925" r="14240" b="30987"/>
          <a:stretch/>
        </p:blipFill>
        <p:spPr bwMode="auto">
          <a:xfrm>
            <a:off x="5298420" y="3124200"/>
            <a:ext cx="4302780" cy="30497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49422" y="152400"/>
            <a:ext cx="9296400" cy="427037"/>
          </a:xfrm>
        </p:spPr>
        <p:txBody>
          <a:bodyPr/>
          <a:lstStyle/>
          <a:p>
            <a:r>
              <a:rPr lang="cs-CZ" dirty="0" smtClean="0"/>
              <a:t>Investujeme do segmentu dálkové dopravy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41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emplate">
  <a:themeElements>
    <a:clrScheme name="Custom Template 1">
      <a:dk1>
        <a:srgbClr val="000000"/>
      </a:dk1>
      <a:lt1>
        <a:srgbClr val="FFFFFF"/>
      </a:lt1>
      <a:dk2>
        <a:srgbClr val="4E728F"/>
      </a:dk2>
      <a:lt2>
        <a:srgbClr val="969696"/>
      </a:lt2>
      <a:accent1>
        <a:srgbClr val="CFDEF2"/>
      </a:accent1>
      <a:accent2>
        <a:srgbClr val="202D61"/>
      </a:accent2>
      <a:accent3>
        <a:srgbClr val="FFFFFF"/>
      </a:accent3>
      <a:accent4>
        <a:srgbClr val="000000"/>
      </a:accent4>
      <a:accent5>
        <a:srgbClr val="E4ECF7"/>
      </a:accent5>
      <a:accent6>
        <a:srgbClr val="1C2857"/>
      </a:accent6>
      <a:hlink>
        <a:srgbClr val="E98A24"/>
      </a:hlink>
      <a:folHlink>
        <a:srgbClr val="189BD7"/>
      </a:folHlink>
    </a:clrScheme>
    <a:fontScheme name="Custom Template">
      <a:majorFont>
        <a:latin typeface="Arial"/>
        <a:ea typeface=""/>
        <a:cs typeface=""/>
      </a:majorFont>
      <a:minorFont>
        <a:latin typeface="Arial"/>
        <a:ea typeface="STKaiti"/>
        <a:cs typeface="STKai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Template 1">
        <a:dk1>
          <a:srgbClr val="000000"/>
        </a:dk1>
        <a:lt1>
          <a:srgbClr val="FFFFFF"/>
        </a:lt1>
        <a:dk2>
          <a:srgbClr val="4E728F"/>
        </a:dk2>
        <a:lt2>
          <a:srgbClr val="969696"/>
        </a:lt2>
        <a:accent1>
          <a:srgbClr val="CFDEF2"/>
        </a:accent1>
        <a:accent2>
          <a:srgbClr val="202D61"/>
        </a:accent2>
        <a:accent3>
          <a:srgbClr val="FFFFFF"/>
        </a:accent3>
        <a:accent4>
          <a:srgbClr val="000000"/>
        </a:accent4>
        <a:accent5>
          <a:srgbClr val="E4ECF7"/>
        </a:accent5>
        <a:accent6>
          <a:srgbClr val="1C2857"/>
        </a:accent6>
        <a:hlink>
          <a:srgbClr val="E98A24"/>
        </a:hlink>
        <a:folHlink>
          <a:srgbClr val="189B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Template">
  <a:themeElements>
    <a:clrScheme name="Custom Template 1">
      <a:dk1>
        <a:srgbClr val="000000"/>
      </a:dk1>
      <a:lt1>
        <a:srgbClr val="FFFFFF"/>
      </a:lt1>
      <a:dk2>
        <a:srgbClr val="4E728F"/>
      </a:dk2>
      <a:lt2>
        <a:srgbClr val="969696"/>
      </a:lt2>
      <a:accent1>
        <a:srgbClr val="CFDEF2"/>
      </a:accent1>
      <a:accent2>
        <a:srgbClr val="202D61"/>
      </a:accent2>
      <a:accent3>
        <a:srgbClr val="FFFFFF"/>
      </a:accent3>
      <a:accent4>
        <a:srgbClr val="000000"/>
      </a:accent4>
      <a:accent5>
        <a:srgbClr val="E4ECF7"/>
      </a:accent5>
      <a:accent6>
        <a:srgbClr val="1C2857"/>
      </a:accent6>
      <a:hlink>
        <a:srgbClr val="E98A24"/>
      </a:hlink>
      <a:folHlink>
        <a:srgbClr val="189BD7"/>
      </a:folHlink>
    </a:clrScheme>
    <a:fontScheme name="Custom Template">
      <a:majorFont>
        <a:latin typeface="Arial"/>
        <a:ea typeface=""/>
        <a:cs typeface=""/>
      </a:majorFont>
      <a:minorFont>
        <a:latin typeface="Arial"/>
        <a:ea typeface="STKaiti"/>
        <a:cs typeface="STKai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Template 1">
        <a:dk1>
          <a:srgbClr val="000000"/>
        </a:dk1>
        <a:lt1>
          <a:srgbClr val="FFFFFF"/>
        </a:lt1>
        <a:dk2>
          <a:srgbClr val="4E728F"/>
        </a:dk2>
        <a:lt2>
          <a:srgbClr val="969696"/>
        </a:lt2>
        <a:accent1>
          <a:srgbClr val="CFDEF2"/>
        </a:accent1>
        <a:accent2>
          <a:srgbClr val="202D61"/>
        </a:accent2>
        <a:accent3>
          <a:srgbClr val="FFFFFF"/>
        </a:accent3>
        <a:accent4>
          <a:srgbClr val="000000"/>
        </a:accent4>
        <a:accent5>
          <a:srgbClr val="E4ECF7"/>
        </a:accent5>
        <a:accent6>
          <a:srgbClr val="1C2857"/>
        </a:accent6>
        <a:hlink>
          <a:srgbClr val="E98A24"/>
        </a:hlink>
        <a:folHlink>
          <a:srgbClr val="189B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Template">
  <a:themeElements>
    <a:clrScheme name="Custom Template 1">
      <a:dk1>
        <a:srgbClr val="000000"/>
      </a:dk1>
      <a:lt1>
        <a:srgbClr val="FFFFFF"/>
      </a:lt1>
      <a:dk2>
        <a:srgbClr val="4E728F"/>
      </a:dk2>
      <a:lt2>
        <a:srgbClr val="969696"/>
      </a:lt2>
      <a:accent1>
        <a:srgbClr val="CFDEF2"/>
      </a:accent1>
      <a:accent2>
        <a:srgbClr val="202D61"/>
      </a:accent2>
      <a:accent3>
        <a:srgbClr val="FFFFFF"/>
      </a:accent3>
      <a:accent4>
        <a:srgbClr val="000000"/>
      </a:accent4>
      <a:accent5>
        <a:srgbClr val="E4ECF7"/>
      </a:accent5>
      <a:accent6>
        <a:srgbClr val="1C2857"/>
      </a:accent6>
      <a:hlink>
        <a:srgbClr val="E98A24"/>
      </a:hlink>
      <a:folHlink>
        <a:srgbClr val="189BD7"/>
      </a:folHlink>
    </a:clrScheme>
    <a:fontScheme name="Custom Template">
      <a:majorFont>
        <a:latin typeface="Arial"/>
        <a:ea typeface=""/>
        <a:cs typeface=""/>
      </a:majorFont>
      <a:minorFont>
        <a:latin typeface="Arial"/>
        <a:ea typeface="STKaiti"/>
        <a:cs typeface="STKai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Template 1">
        <a:dk1>
          <a:srgbClr val="000000"/>
        </a:dk1>
        <a:lt1>
          <a:srgbClr val="FFFFFF"/>
        </a:lt1>
        <a:dk2>
          <a:srgbClr val="4E728F"/>
        </a:dk2>
        <a:lt2>
          <a:srgbClr val="969696"/>
        </a:lt2>
        <a:accent1>
          <a:srgbClr val="CFDEF2"/>
        </a:accent1>
        <a:accent2>
          <a:srgbClr val="202D61"/>
        </a:accent2>
        <a:accent3>
          <a:srgbClr val="FFFFFF"/>
        </a:accent3>
        <a:accent4>
          <a:srgbClr val="000000"/>
        </a:accent4>
        <a:accent5>
          <a:srgbClr val="E4ECF7"/>
        </a:accent5>
        <a:accent6>
          <a:srgbClr val="1C2857"/>
        </a:accent6>
        <a:hlink>
          <a:srgbClr val="E98A24"/>
        </a:hlink>
        <a:folHlink>
          <a:srgbClr val="189B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87947</TotalTime>
  <Words>944</Words>
  <Application>Microsoft Office PowerPoint</Application>
  <PresentationFormat>A4 (210 x 297 mm)</PresentationFormat>
  <Paragraphs>199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Custom Template</vt:lpstr>
      <vt:lpstr>2_Custom Template</vt:lpstr>
      <vt:lpstr>1_Custom Template</vt:lpstr>
      <vt:lpstr>Prezentace aplikace PowerPoint</vt:lpstr>
      <vt:lpstr>Všechny klíčové parametry se trvale zlepšují</vt:lpstr>
      <vt:lpstr>ČD obhájily většinu výkonů v regionální dopravě po roce 2019</vt:lpstr>
      <vt:lpstr>Nové smlouvy v regionální dopravě – brutto i netto </vt:lpstr>
      <vt:lpstr>Prezentace aplikace PowerPoint</vt:lpstr>
      <vt:lpstr>Dálková doprava 2019-2029</vt:lpstr>
      <vt:lpstr>Prezentace aplikace PowerPoint</vt:lpstr>
      <vt:lpstr>Investujeme do segmentu regionální dopravy </vt:lpstr>
      <vt:lpstr>Investujeme do segmentu dálkové dopravy </vt:lpstr>
      <vt:lpstr>Prezentace aplikace PowerPoint</vt:lpstr>
      <vt:lpstr>Prezentace aplikace PowerPoint</vt:lpstr>
      <vt:lpstr>Prezentace aplikace PowerPoint</vt:lpstr>
      <vt:lpstr>Dlouhodobá perspektiva rozvoje železniční dopravy</vt:lpstr>
      <vt:lpstr>Hlavní cíl železniční přepravy přetrvává…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 Fort Re High Layer</dc:title>
  <dc:creator>tboss</dc:creator>
  <cp:lastModifiedBy>Voplatková Lenka, Bc.</cp:lastModifiedBy>
  <cp:revision>5722</cp:revision>
  <cp:lastPrinted>2019-11-07T08:13:58Z</cp:lastPrinted>
  <dcterms:created xsi:type="dcterms:W3CDTF">2006-02-14T15:46:56Z</dcterms:created>
  <dcterms:modified xsi:type="dcterms:W3CDTF">2019-11-11T05:57:42Z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GlobalPowerPoint</vt:lpwstr>
  </property>
  <property fmtid="{D5CDD505-2E9C-101B-9397-08002B2CF9AE}" pid="3" name="Version">
    <vt:lpwstr>Version 3.08 (20071005)</vt:lpwstr>
  </property>
  <property fmtid="{D5CDD505-2E9C-101B-9397-08002B2CF9AE}" pid="4" name="Design">
    <vt:lpwstr>M&amp;B_Pres.pot</vt:lpwstr>
  </property>
  <property fmtid="{D5CDD505-2E9C-101B-9397-08002B2CF9AE}" pid="5" name="TOCOpt">
    <vt:lpwstr>0</vt:lpwstr>
  </property>
  <property fmtid="{D5CDD505-2E9C-101B-9397-08002B2CF9AE}" pid="6" name="PNSOpt">
    <vt:lpwstr>0</vt:lpwstr>
  </property>
  <property fmtid="{D5CDD505-2E9C-101B-9397-08002B2CF9AE}" pid="7" name="MSIP_Label_2b3a104e-2916-42dc-a2f6-6210338509ed_Enabled">
    <vt:lpwstr>True</vt:lpwstr>
  </property>
  <property fmtid="{D5CDD505-2E9C-101B-9397-08002B2CF9AE}" pid="8" name="MSIP_Label_2b3a104e-2916-42dc-a2f6-6210338509ed_SiteId">
    <vt:lpwstr>e70aafb3-2e89-46a5-ba50-66803e8a4411</vt:lpwstr>
  </property>
  <property fmtid="{D5CDD505-2E9C-101B-9397-08002B2CF9AE}" pid="9" name="MSIP_Label_2b3a104e-2916-42dc-a2f6-6210338509ed_Owner">
    <vt:lpwstr>cen62101@csin.cz</vt:lpwstr>
  </property>
  <property fmtid="{D5CDD505-2E9C-101B-9397-08002B2CF9AE}" pid="10" name="MSIP_Label_2b3a104e-2916-42dc-a2f6-6210338509ed_SetDate">
    <vt:lpwstr>2019-02-19T12:55:15.3453584Z</vt:lpwstr>
  </property>
  <property fmtid="{D5CDD505-2E9C-101B-9397-08002B2CF9AE}" pid="11" name="MSIP_Label_2b3a104e-2916-42dc-a2f6-6210338509ed_Name">
    <vt:lpwstr>CS Internal</vt:lpwstr>
  </property>
  <property fmtid="{D5CDD505-2E9C-101B-9397-08002B2CF9AE}" pid="12" name="MSIP_Label_2b3a104e-2916-42dc-a2f6-6210338509ed_Application">
    <vt:lpwstr>Microsoft Azure Information Protection</vt:lpwstr>
  </property>
  <property fmtid="{D5CDD505-2E9C-101B-9397-08002B2CF9AE}" pid="13" name="MSIP_Label_2b3a104e-2916-42dc-a2f6-6210338509ed_Extended_MSFT_Method">
    <vt:lpwstr>Automatic</vt:lpwstr>
  </property>
  <property fmtid="{D5CDD505-2E9C-101B-9397-08002B2CF9AE}" pid="14" name="Sensitivity">
    <vt:lpwstr>CS Internal</vt:lpwstr>
  </property>
</Properties>
</file>