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9" r:id="rId2"/>
    <p:sldId id="458" r:id="rId3"/>
    <p:sldId id="442" r:id="rId4"/>
    <p:sldId id="449" r:id="rId5"/>
    <p:sldId id="451" r:id="rId6"/>
    <p:sldId id="459" r:id="rId7"/>
    <p:sldId id="460" r:id="rId8"/>
    <p:sldId id="298" r:id="rId9"/>
    <p:sldId id="435" r:id="rId10"/>
    <p:sldId id="445" r:id="rId11"/>
    <p:sldId id="437" r:id="rId12"/>
    <p:sldId id="461" r:id="rId1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ne Bastin" initials="AB" lastIdx="1" clrIdx="0">
    <p:extLst>
      <p:ext uri="{19B8F6BF-5375-455C-9EA6-DF929625EA0E}">
        <p15:presenceInfo xmlns:p15="http://schemas.microsoft.com/office/powerpoint/2012/main" userId="S-1-5-21-3168654282-3805794219-3095318942-1313" providerId="AD"/>
      </p:ext>
    </p:extLst>
  </p:cmAuthor>
  <p:cmAuthor id="2" name="Page Inextremis" initials="PI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5C87"/>
    <a:srgbClr val="D3BF8E"/>
    <a:srgbClr val="A200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34" autoAdjust="0"/>
    <p:restoredTop sz="94545"/>
  </p:normalViewPr>
  <p:slideViewPr>
    <p:cSldViewPr snapToGrid="0" snapToObjects="1">
      <p:cViewPr varScale="1">
        <p:scale>
          <a:sx n="66" d="100"/>
          <a:sy n="66" d="100"/>
        </p:scale>
        <p:origin x="82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8AD64-758F-1A4A-BCF2-E0DACA784222}" type="datetime1">
              <a:rPr lang="fr-FR" smtClean="0"/>
              <a:pPr/>
              <a:t>03/11/2019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50F6E-DE97-9645-96E1-B738C6E5268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62564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584C0-4CC8-324B-A862-813B5D776F84}" type="datetime1">
              <a:rPr lang="fr-FR" smtClean="0"/>
              <a:pPr/>
              <a:t>03/11/2019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1F3ED-8D58-2945-A1B1-042DF02BC25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35293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1F3ED-8D58-2945-A1B1-042DF02BC25F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535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 userDrawn="1"/>
        </p:nvSpPr>
        <p:spPr>
          <a:xfrm>
            <a:off x="0" y="0"/>
            <a:ext cx="9144000" cy="688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52" name="Image 51" descr="banner_blue_red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886268"/>
            <a:ext cx="9144000" cy="299713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728132" y="1765826"/>
            <a:ext cx="7826317" cy="1138773"/>
          </a:xfrm>
        </p:spPr>
        <p:txBody>
          <a:bodyPr wrap="square" anchor="t">
            <a:spAutoFit/>
          </a:bodyPr>
          <a:lstStyle>
            <a:lvl1pPr algn="l">
              <a:defRPr sz="3400" b="1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a title - Verdana 34 * RGB 0/95/170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728136" y="4277594"/>
            <a:ext cx="7826313" cy="36566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B30E0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Name of the meeting – Verdana 20 * RGB 179/14/10</a:t>
            </a:r>
          </a:p>
        </p:txBody>
      </p:sp>
      <p:pic>
        <p:nvPicPr>
          <p:cNvPr id="12" name="Image 11" descr="CER Logo_Main_transparenc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065" y="424392"/>
            <a:ext cx="1781384" cy="871007"/>
          </a:xfrm>
          <a:prstGeom prst="rect">
            <a:avLst/>
          </a:prstGeom>
        </p:spPr>
      </p:pic>
      <p:sp>
        <p:nvSpPr>
          <p:cNvPr id="17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728134" y="4649083"/>
            <a:ext cx="7826315" cy="408802"/>
          </a:xfrm>
          <a:prstGeom prst="rect">
            <a:avLst/>
          </a:prstGeo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chemeClr val="accent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/>
              <a:t>Date, place - Verdana 20 * RGB 179/14/10</a:t>
            </a:r>
          </a:p>
          <a:p>
            <a:pPr lvl="0"/>
            <a:endParaRPr lang="en-GB" noProof="0" dirty="0"/>
          </a:p>
        </p:txBody>
      </p:sp>
      <p:sp>
        <p:nvSpPr>
          <p:cNvPr id="18" name="Espace réservé du texte 2"/>
          <p:cNvSpPr>
            <a:spLocks noGrp="1"/>
          </p:cNvSpPr>
          <p:nvPr>
            <p:ph type="body" idx="15" hasCustomPrompt="1"/>
          </p:nvPr>
        </p:nvSpPr>
        <p:spPr>
          <a:xfrm>
            <a:off x="728135" y="3856092"/>
            <a:ext cx="7826314" cy="40880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Name, title - Verdana 34 * RGB 0/95/170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_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262467" y="170257"/>
            <a:ext cx="6383866" cy="118441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400" b="1" baseline="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SmartArt – Click to add a title</a:t>
            </a:r>
          </a:p>
        </p:txBody>
      </p:sp>
      <p:pic>
        <p:nvPicPr>
          <p:cNvPr id="4" name="Image 7" descr="CER Logo_Main_transparenc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7944" y="218266"/>
            <a:ext cx="1372134" cy="670905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8776005" y="6537250"/>
            <a:ext cx="147107" cy="1471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" name="ZoneTexte 48"/>
          <p:cNvSpPr txBox="1"/>
          <p:nvPr userDrawn="1"/>
        </p:nvSpPr>
        <p:spPr>
          <a:xfrm>
            <a:off x="8633924" y="6499742"/>
            <a:ext cx="4286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FC6BE-8529-4A40-BD32-6FBEF43C03E3}" type="slidenum">
              <a:rPr lang="en-GB" sz="700" noProof="0" smtClean="0">
                <a:solidFill>
                  <a:schemeClr val="bg1"/>
                </a:solidFill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noProof="0" dirty="0">
              <a:solidFill>
                <a:schemeClr val="bg1"/>
              </a:solidFill>
            </a:endParaRP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45859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248785" y="211726"/>
            <a:ext cx="6927622" cy="15001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400" b="1" baseline="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Box - Click to add a title</a:t>
            </a:r>
          </a:p>
        </p:txBody>
      </p:sp>
      <p:pic>
        <p:nvPicPr>
          <p:cNvPr id="5" name="Image 7" descr="CER Logo_Main_transparenc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7944" y="218266"/>
            <a:ext cx="1372134" cy="670905"/>
          </a:xfrm>
          <a:prstGeom prst="rect">
            <a:avLst/>
          </a:prstGeom>
        </p:spPr>
      </p:pic>
      <p:sp>
        <p:nvSpPr>
          <p:cNvPr id="6" name="Espace réservé du contenu 14"/>
          <p:cNvSpPr>
            <a:spLocks noGrp="1"/>
          </p:cNvSpPr>
          <p:nvPr>
            <p:ph sz="quarter" idx="15" hasCustomPrompt="1"/>
          </p:nvPr>
        </p:nvSpPr>
        <p:spPr>
          <a:xfrm>
            <a:off x="832986" y="2810933"/>
            <a:ext cx="7339158" cy="3457271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4"/>
              </a:buClr>
              <a:buFont typeface="Wingdings" charset="2"/>
              <a:buChar char="§"/>
              <a:defRPr sz="3000" baseline="0">
                <a:solidFill>
                  <a:srgbClr val="3C5C87"/>
                </a:solidFill>
              </a:defRPr>
            </a:lvl1pPr>
            <a:lvl2pPr>
              <a:buClr>
                <a:schemeClr val="accent4"/>
              </a:buClr>
              <a:buFont typeface="Wingdings" charset="2"/>
              <a:buChar char="§"/>
              <a:defRPr sz="2400">
                <a:solidFill>
                  <a:srgbClr val="3C5C87"/>
                </a:solidFill>
              </a:defRPr>
            </a:lvl2pPr>
            <a:lvl3pPr>
              <a:buClr>
                <a:schemeClr val="accent4"/>
              </a:buClr>
              <a:buFont typeface="Wingdings" charset="2"/>
              <a:buChar char="§"/>
              <a:defRPr sz="1600">
                <a:solidFill>
                  <a:srgbClr val="3C5C87"/>
                </a:solidFill>
              </a:defRPr>
            </a:lvl3pPr>
            <a:lvl4pPr>
              <a:buClr>
                <a:schemeClr val="accent4"/>
              </a:buClr>
              <a:buFont typeface="Wingdings" charset="2"/>
              <a:buChar char="§"/>
              <a:defRPr sz="1400">
                <a:solidFill>
                  <a:srgbClr val="3C5C87"/>
                </a:solidFill>
              </a:defRPr>
            </a:lvl4pPr>
            <a:lvl5pPr>
              <a:buClr>
                <a:schemeClr val="accent4"/>
              </a:buClr>
              <a:buFont typeface="Wingdings" charset="2"/>
              <a:buChar char="§"/>
              <a:defRPr sz="1200">
                <a:solidFill>
                  <a:srgbClr val="3C5C87"/>
                </a:solidFill>
              </a:defRPr>
            </a:lvl5pPr>
          </a:lstStyle>
          <a:p>
            <a:pPr lvl="0"/>
            <a:r>
              <a:rPr lang="en-GB" noProof="0" dirty="0"/>
              <a:t>Level 1 bullet point</a:t>
            </a:r>
          </a:p>
          <a:p>
            <a:pPr lvl="1"/>
            <a:r>
              <a:rPr lang="en-GB" noProof="0" dirty="0"/>
              <a:t>Level 2 bullet point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32986" y="2099429"/>
            <a:ext cx="7339158" cy="6096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Box title</a:t>
            </a:r>
          </a:p>
        </p:txBody>
      </p:sp>
      <p:sp>
        <p:nvSpPr>
          <p:cNvPr id="8" name="ZoneTexte 48"/>
          <p:cNvSpPr txBox="1"/>
          <p:nvPr userDrawn="1"/>
        </p:nvSpPr>
        <p:spPr>
          <a:xfrm>
            <a:off x="8633924" y="6499742"/>
            <a:ext cx="4286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FC6BE-8529-4A40-BD32-6FBEF43C03E3}" type="slidenum">
              <a:rPr lang="en-GB" sz="700" noProof="0" smtClean="0">
                <a:solidFill>
                  <a:schemeClr val="bg1"/>
                </a:solidFill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noProof="0" dirty="0">
              <a:solidFill>
                <a:schemeClr val="bg1"/>
              </a:solidFill>
            </a:endParaRPr>
          </a:p>
          <a:p>
            <a:endParaRPr lang="en-GB" noProof="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776005" y="6537250"/>
            <a:ext cx="147107" cy="1471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0" name="ZoneTexte 48"/>
          <p:cNvSpPr txBox="1"/>
          <p:nvPr userDrawn="1"/>
        </p:nvSpPr>
        <p:spPr>
          <a:xfrm>
            <a:off x="8633924" y="6499742"/>
            <a:ext cx="4286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FC6BE-8529-4A40-BD32-6FBEF43C03E3}" type="slidenum">
              <a:rPr lang="en-GB" sz="700" noProof="0" smtClean="0">
                <a:solidFill>
                  <a:schemeClr val="bg1"/>
                </a:solidFill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noProof="0" dirty="0">
              <a:solidFill>
                <a:schemeClr val="bg1"/>
              </a:solidFill>
            </a:endParaRP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43232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262467" y="170257"/>
            <a:ext cx="6383866" cy="118441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400" b="1" baseline="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Box – Click to add a title</a:t>
            </a:r>
          </a:p>
        </p:txBody>
      </p:sp>
      <p:pic>
        <p:nvPicPr>
          <p:cNvPr id="4" name="Image 7" descr="CER Logo_Main_transparenc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7944" y="218266"/>
            <a:ext cx="1372134" cy="670905"/>
          </a:xfrm>
          <a:prstGeom prst="rect">
            <a:avLst/>
          </a:prstGeom>
        </p:spPr>
      </p:pic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53533" y="2057400"/>
            <a:ext cx="7391400" cy="609600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Box title</a:t>
            </a:r>
          </a:p>
        </p:txBody>
      </p:sp>
      <p:sp>
        <p:nvSpPr>
          <p:cNvPr id="7" name="Espace réservé du contenu 14"/>
          <p:cNvSpPr>
            <a:spLocks noGrp="1"/>
          </p:cNvSpPr>
          <p:nvPr>
            <p:ph sz="quarter" idx="15" hasCustomPrompt="1"/>
          </p:nvPr>
        </p:nvSpPr>
        <p:spPr>
          <a:xfrm>
            <a:off x="753533" y="2777067"/>
            <a:ext cx="7391400" cy="3449108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4"/>
              </a:buClr>
              <a:buFont typeface="Wingdings" charset="2"/>
              <a:buChar char="§"/>
              <a:defRPr sz="3000" baseline="0">
                <a:solidFill>
                  <a:srgbClr val="3C5C87"/>
                </a:solidFill>
              </a:defRPr>
            </a:lvl1pPr>
            <a:lvl2pPr>
              <a:buClr>
                <a:schemeClr val="accent4"/>
              </a:buClr>
              <a:buFont typeface="Wingdings" charset="2"/>
              <a:buChar char="§"/>
              <a:defRPr sz="2400">
                <a:solidFill>
                  <a:srgbClr val="3C5C87"/>
                </a:solidFill>
              </a:defRPr>
            </a:lvl2pPr>
            <a:lvl3pPr>
              <a:buClr>
                <a:schemeClr val="accent4"/>
              </a:buClr>
              <a:buFont typeface="Wingdings" charset="2"/>
              <a:buChar char="§"/>
              <a:defRPr sz="1600">
                <a:solidFill>
                  <a:srgbClr val="3C5C87"/>
                </a:solidFill>
              </a:defRPr>
            </a:lvl3pPr>
            <a:lvl4pPr>
              <a:buClr>
                <a:schemeClr val="accent4"/>
              </a:buClr>
              <a:buFont typeface="Wingdings" charset="2"/>
              <a:buChar char="§"/>
              <a:defRPr sz="1400">
                <a:solidFill>
                  <a:srgbClr val="3C5C87"/>
                </a:solidFill>
              </a:defRPr>
            </a:lvl4pPr>
            <a:lvl5pPr>
              <a:buClr>
                <a:schemeClr val="accent4"/>
              </a:buClr>
              <a:buFont typeface="Wingdings" charset="2"/>
              <a:buChar char="§"/>
              <a:defRPr sz="1200">
                <a:solidFill>
                  <a:srgbClr val="3C5C87"/>
                </a:solidFill>
              </a:defRPr>
            </a:lvl5pPr>
          </a:lstStyle>
          <a:p>
            <a:pPr lvl="0"/>
            <a:r>
              <a:rPr lang="en-GB" noProof="0" dirty="0"/>
              <a:t>Level 1 bullet point</a:t>
            </a:r>
          </a:p>
          <a:p>
            <a:pPr lvl="1"/>
            <a:r>
              <a:rPr lang="en-GB" noProof="0" dirty="0"/>
              <a:t>Level 2 bullet point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776005" y="6537250"/>
            <a:ext cx="147107" cy="1471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0" name="ZoneTexte 48"/>
          <p:cNvSpPr txBox="1"/>
          <p:nvPr userDrawn="1"/>
        </p:nvSpPr>
        <p:spPr>
          <a:xfrm>
            <a:off x="8633924" y="6499742"/>
            <a:ext cx="4286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FC6BE-8529-4A40-BD32-6FBEF43C03E3}" type="slidenum">
              <a:rPr lang="en-GB" sz="700" noProof="0" smtClean="0">
                <a:solidFill>
                  <a:schemeClr val="bg1"/>
                </a:solidFill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noProof="0" dirty="0">
              <a:solidFill>
                <a:schemeClr val="bg1"/>
              </a:solidFill>
            </a:endParaRP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04114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25400"/>
            <a:ext cx="9144000" cy="688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Image 6" descr="banner_blue_red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886268"/>
            <a:ext cx="9144000" cy="2997132"/>
          </a:xfrm>
          <a:prstGeom prst="rect">
            <a:avLst/>
          </a:prstGeom>
        </p:spPr>
      </p:pic>
      <p:sp>
        <p:nvSpPr>
          <p:cNvPr id="16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1765413" y="1845312"/>
            <a:ext cx="5613174" cy="1505091"/>
          </a:xfrm>
          <a:prstGeom prst="rect">
            <a:avLst/>
          </a:prstGeo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b="1" noProof="0" dirty="0"/>
              <a:t>First name Last name</a:t>
            </a:r>
          </a:p>
          <a:p>
            <a:r>
              <a:rPr lang="en-GB" noProof="0" dirty="0"/>
              <a:t>Title</a:t>
            </a:r>
          </a:p>
          <a:p>
            <a:r>
              <a:rPr lang="en-GB" noProof="0" dirty="0"/>
              <a:t>Tel: +32 (0)2 213 xx </a:t>
            </a:r>
            <a:r>
              <a:rPr lang="en-GB" noProof="0" dirty="0" err="1"/>
              <a:t>xx</a:t>
            </a:r>
            <a:endParaRPr lang="en-GB" noProof="0" dirty="0"/>
          </a:p>
          <a:p>
            <a:r>
              <a:rPr lang="en-GB" noProof="0" dirty="0"/>
              <a:t>E-mail: firstname.lastname@cer.be</a:t>
            </a:r>
          </a:p>
          <a:p>
            <a:endParaRPr lang="en-GB" noProof="0" dirty="0"/>
          </a:p>
          <a:p>
            <a:endParaRPr lang="en-GB" noProof="0" dirty="0"/>
          </a:p>
          <a:p>
            <a:endParaRPr lang="en-GB" b="1" noProof="0" dirty="0"/>
          </a:p>
        </p:txBody>
      </p:sp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1765413" y="3620125"/>
            <a:ext cx="561317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GB" sz="2000" b="0" noProof="0" dirty="0">
                <a:solidFill>
                  <a:schemeClr val="tx1"/>
                </a:solidFill>
                <a:latin typeface="+mj-lt"/>
              </a:rPr>
              <a:t>For regular updates on CER activities, </a:t>
            </a:r>
          </a:p>
          <a:p>
            <a:pPr eaLnBrk="1" hangingPunct="1">
              <a:lnSpc>
                <a:spcPct val="120000"/>
              </a:lnSpc>
            </a:pPr>
            <a:r>
              <a:rPr lang="en-GB" sz="2000" b="0" noProof="0" dirty="0">
                <a:solidFill>
                  <a:schemeClr val="tx1"/>
                </a:solidFill>
                <a:latin typeface="+mj-lt"/>
              </a:rPr>
              <a:t>visit our website: </a:t>
            </a:r>
            <a:r>
              <a:rPr lang="en-GB" sz="2000" noProof="0" dirty="0" err="1">
                <a:solidFill>
                  <a:schemeClr val="tx1"/>
                </a:solidFill>
                <a:latin typeface="+mj-lt"/>
              </a:rPr>
              <a:t>www.cer.be</a:t>
            </a:r>
            <a:endParaRPr lang="en-GB" sz="2000" noProof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20000"/>
              </a:lnSpc>
            </a:pPr>
            <a:r>
              <a:rPr lang="en-GB" sz="2000" b="0" noProof="0" dirty="0">
                <a:solidFill>
                  <a:schemeClr val="tx1"/>
                </a:solidFill>
                <a:latin typeface="+mj-lt"/>
              </a:rPr>
              <a:t>or follow</a:t>
            </a:r>
            <a:r>
              <a:rPr lang="en-GB" sz="2000" b="0" baseline="0" noProof="0" dirty="0">
                <a:solidFill>
                  <a:schemeClr val="tx1"/>
                </a:solidFill>
                <a:latin typeface="+mj-lt"/>
              </a:rPr>
              <a:t>     </a:t>
            </a:r>
            <a:r>
              <a:rPr lang="en-GB" sz="2000" u="none" noProof="0" dirty="0">
                <a:solidFill>
                  <a:schemeClr val="tx1"/>
                </a:solidFill>
                <a:latin typeface="+mj-lt"/>
              </a:rPr>
              <a:t>@</a:t>
            </a:r>
            <a:r>
              <a:rPr lang="en-GB" sz="2000" u="none" noProof="0" dirty="0" err="1">
                <a:solidFill>
                  <a:schemeClr val="tx1"/>
                </a:solidFill>
                <a:latin typeface="+mj-lt"/>
              </a:rPr>
              <a:t>CER_railways</a:t>
            </a:r>
            <a:r>
              <a:rPr lang="en-GB" sz="2000" u="none" noProof="0" dirty="0">
                <a:solidFill>
                  <a:schemeClr val="tx1"/>
                </a:solidFill>
                <a:latin typeface="+mj-lt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5656014"/>
            <a:ext cx="1905001" cy="931451"/>
          </a:xfrm>
          <a:prstGeom prst="rect">
            <a:avLst/>
          </a:prstGeom>
        </p:spPr>
      </p:pic>
      <p:pic>
        <p:nvPicPr>
          <p:cNvPr id="13" name="Picture 12" descr="https://g.twimg.com/Twitter_logo_blue.png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833" y="4515502"/>
            <a:ext cx="273800" cy="21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499155" y="659090"/>
            <a:ext cx="6367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noProof="0" dirty="0">
                <a:solidFill>
                  <a:srgbClr val="C00000"/>
                </a:solidFill>
              </a:rPr>
              <a:t>For further information:</a:t>
            </a:r>
          </a:p>
          <a:p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first_cover_back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50438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06502" y="1558924"/>
            <a:ext cx="3689348" cy="385192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680490" y="2997200"/>
            <a:ext cx="3249797" cy="21844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2800">
                <a:solidFill>
                  <a:schemeClr val="accent6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COMMUNITY OF EUROPEAN RAILWAY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 INFRASTRUCTURE COMPANIES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CER </a:t>
            </a:r>
            <a:r>
              <a:rPr kumimoji="0" lang="fr-FR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aisbl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Avenue des Arts, 53 - 1000 Bruxelles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Tel: +32 2 213 08 70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Fax: +32 2 512 52 31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contact@cer.be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@</a:t>
            </a:r>
            <a:r>
              <a:rPr kumimoji="0" lang="fr-FR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CER_railways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A2000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www.cer.be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A2000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Image 10" descr="CER Logo_Main_transparenc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094" y="1852965"/>
            <a:ext cx="1782243" cy="871428"/>
          </a:xfrm>
          <a:prstGeom prst="rect">
            <a:avLst/>
          </a:prstGeom>
        </p:spPr>
      </p:pic>
      <p:pic>
        <p:nvPicPr>
          <p:cNvPr id="14" name="Image 13" descr="Twitter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4785" y="4660848"/>
            <a:ext cx="161006" cy="135435"/>
          </a:xfrm>
          <a:prstGeom prst="rect">
            <a:avLst/>
          </a:prstGeom>
        </p:spPr>
      </p:pic>
      <p:sp>
        <p:nvSpPr>
          <p:cNvPr id="15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5637213" y="1558924"/>
            <a:ext cx="2973387" cy="100409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dirty="0"/>
              <a:t>Thank you</a:t>
            </a:r>
          </a:p>
        </p:txBody>
      </p:sp>
      <p:sp>
        <p:nvSpPr>
          <p:cNvPr id="16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5637213" y="3378199"/>
            <a:ext cx="2973387" cy="203264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dirty="0"/>
              <a:t>Name, function</a:t>
            </a:r>
          </a:p>
          <a:p>
            <a:pPr lvl="0"/>
            <a:r>
              <a:rPr lang="nl-BE" dirty="0"/>
              <a:t>email</a:t>
            </a: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5637213" y="2563018"/>
            <a:ext cx="3249797" cy="5504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800">
                <a:solidFill>
                  <a:schemeClr val="accent6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 more information: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7291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424779" y="1735668"/>
            <a:ext cx="6389953" cy="18418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Chapter - Click to add a title – Verdana 36 * RGB 0/95/170</a:t>
            </a:r>
          </a:p>
        </p:txBody>
      </p:sp>
      <p:sp>
        <p:nvSpPr>
          <p:cNvPr id="9" name="Rectangle 8"/>
          <p:cNvSpPr/>
          <p:nvPr/>
        </p:nvSpPr>
        <p:spPr>
          <a:xfrm>
            <a:off x="570975" y="1868337"/>
            <a:ext cx="566207" cy="56620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519115" y="1868337"/>
            <a:ext cx="618067" cy="485247"/>
          </a:xfrm>
          <a:prstGeom prst="rect">
            <a:avLst/>
          </a:prstGeom>
        </p:spPr>
        <p:txBody>
          <a:bodyPr vert="horz" wrap="none" anchor="t"/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/>
              <a:t>#°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1424779" y="3673871"/>
            <a:ext cx="6389953" cy="1500187"/>
          </a:xfrm>
          <a:prstGeom prst="rect">
            <a:avLst/>
          </a:prstGeom>
        </p:spPr>
        <p:txBody>
          <a:bodyPr wrap="square" anchor="t"/>
          <a:lstStyle>
            <a:lvl1pPr marL="0" indent="0">
              <a:buNone/>
              <a:defRPr sz="20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Click here to add a description or subtitle </a:t>
            </a:r>
          </a:p>
          <a:p>
            <a:pPr lvl="0"/>
            <a:r>
              <a:rPr lang="en-GB" noProof="0" dirty="0"/>
              <a:t>– Verdana 20 * RGB 0/95/170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776005" y="6537250"/>
            <a:ext cx="147107" cy="1471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4" name="ZoneTexte 48"/>
          <p:cNvSpPr txBox="1"/>
          <p:nvPr userDrawn="1"/>
        </p:nvSpPr>
        <p:spPr>
          <a:xfrm>
            <a:off x="8633924" y="6499742"/>
            <a:ext cx="4286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FC6BE-8529-4A40-BD32-6FBEF43C03E3}" type="slidenum">
              <a:rPr lang="en-GB" sz="700" noProof="0" smtClean="0">
                <a:solidFill>
                  <a:schemeClr val="bg1"/>
                </a:solidFill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noProof="0" dirty="0">
              <a:solidFill>
                <a:schemeClr val="bg1"/>
              </a:solidFill>
            </a:endParaRPr>
          </a:p>
          <a:p>
            <a:endParaRPr lang="en-GB" noProof="0" dirty="0"/>
          </a:p>
        </p:txBody>
      </p:sp>
      <p:pic>
        <p:nvPicPr>
          <p:cNvPr id="13" name="Image 7" descr="CER Logo_Main_transparenc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7944" y="218266"/>
            <a:ext cx="1372134" cy="6709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248785" y="211726"/>
            <a:ext cx="6927622" cy="15001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400" b="1" baseline="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Bullet points - Click to add a title </a:t>
            </a:r>
            <a:r>
              <a:rPr lang="en-GB" noProof="0" dirty="0" err="1"/>
              <a:t>xxxxxxx</a:t>
            </a:r>
            <a:r>
              <a:rPr lang="en-GB" noProof="0" dirty="0"/>
              <a:t> </a:t>
            </a:r>
            <a:r>
              <a:rPr lang="en-GB" noProof="0" dirty="0" err="1"/>
              <a:t>xxxx</a:t>
            </a:r>
            <a:endParaRPr lang="en-GB" noProof="0" dirty="0"/>
          </a:p>
        </p:txBody>
      </p:sp>
      <p:pic>
        <p:nvPicPr>
          <p:cNvPr id="5" name="Image 7" descr="CER Logo_Main_transparenc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7944" y="218266"/>
            <a:ext cx="1372134" cy="670905"/>
          </a:xfrm>
          <a:prstGeom prst="rect">
            <a:avLst/>
          </a:prstGeom>
        </p:spPr>
      </p:pic>
      <p:sp>
        <p:nvSpPr>
          <p:cNvPr id="6" name="Espace réservé du contenu 14"/>
          <p:cNvSpPr>
            <a:spLocks noGrp="1"/>
          </p:cNvSpPr>
          <p:nvPr>
            <p:ph sz="quarter" idx="15" hasCustomPrompt="1"/>
          </p:nvPr>
        </p:nvSpPr>
        <p:spPr>
          <a:xfrm>
            <a:off x="248786" y="2201181"/>
            <a:ext cx="8269286" cy="355917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4"/>
              </a:buClr>
              <a:buFont typeface="Wingdings" charset="2"/>
              <a:buChar char="§"/>
              <a:defRPr sz="3000" baseline="0">
                <a:solidFill>
                  <a:srgbClr val="3C5C87"/>
                </a:solidFill>
              </a:defRPr>
            </a:lvl1pPr>
            <a:lvl2pPr>
              <a:buClr>
                <a:schemeClr val="accent4"/>
              </a:buClr>
              <a:buFont typeface="Wingdings" charset="2"/>
              <a:buChar char="§"/>
              <a:defRPr sz="2400">
                <a:solidFill>
                  <a:srgbClr val="3C5C87"/>
                </a:solidFill>
              </a:defRPr>
            </a:lvl2pPr>
            <a:lvl3pPr>
              <a:buClr>
                <a:schemeClr val="accent4"/>
              </a:buClr>
              <a:buFont typeface="Wingdings" charset="2"/>
              <a:buChar char="§"/>
              <a:defRPr sz="1600">
                <a:solidFill>
                  <a:srgbClr val="3C5C87"/>
                </a:solidFill>
              </a:defRPr>
            </a:lvl3pPr>
            <a:lvl4pPr>
              <a:buClr>
                <a:schemeClr val="accent4"/>
              </a:buClr>
              <a:buFont typeface="Wingdings" charset="2"/>
              <a:buChar char="§"/>
              <a:defRPr sz="1400">
                <a:solidFill>
                  <a:srgbClr val="3C5C87"/>
                </a:solidFill>
              </a:defRPr>
            </a:lvl4pPr>
            <a:lvl5pPr>
              <a:buClr>
                <a:schemeClr val="accent4"/>
              </a:buClr>
              <a:buFont typeface="Wingdings" charset="2"/>
              <a:buChar char="§"/>
              <a:defRPr sz="1200">
                <a:solidFill>
                  <a:srgbClr val="3C5C87"/>
                </a:solidFill>
              </a:defRPr>
            </a:lvl5pPr>
          </a:lstStyle>
          <a:p>
            <a:pPr lvl="0"/>
            <a:r>
              <a:rPr lang="en-GB" noProof="0" dirty="0"/>
              <a:t>Level 1 bullet point</a:t>
            </a:r>
          </a:p>
          <a:p>
            <a:pPr lvl="1"/>
            <a:r>
              <a:rPr lang="en-GB" noProof="0" dirty="0"/>
              <a:t>Level 2 bullet point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776005" y="6537250"/>
            <a:ext cx="147107" cy="1471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ZoneTexte 48"/>
          <p:cNvSpPr txBox="1"/>
          <p:nvPr userDrawn="1"/>
        </p:nvSpPr>
        <p:spPr>
          <a:xfrm>
            <a:off x="8633924" y="6499742"/>
            <a:ext cx="4286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FC6BE-8529-4A40-BD32-6FBEF43C03E3}" type="slidenum">
              <a:rPr lang="en-GB" sz="700" noProof="0" smtClean="0">
                <a:solidFill>
                  <a:schemeClr val="bg1"/>
                </a:solidFill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noProof="0" dirty="0">
              <a:solidFill>
                <a:schemeClr val="bg1"/>
              </a:solidFill>
            </a:endParaRP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37418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graphique 16"/>
          <p:cNvSpPr>
            <a:spLocks noGrp="1"/>
          </p:cNvSpPr>
          <p:nvPr>
            <p:ph type="chart" sz="quarter" idx="19"/>
          </p:nvPr>
        </p:nvSpPr>
        <p:spPr>
          <a:xfrm>
            <a:off x="248785" y="2134080"/>
            <a:ext cx="8245928" cy="4004808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2400" b="0">
                <a:solidFill>
                  <a:srgbClr val="3C5C86"/>
                </a:solidFill>
              </a:defRPr>
            </a:lvl1pPr>
            <a:lvl2pPr marL="685800" indent="-457200">
              <a:buFont typeface="Wingdings" panose="05000000000000000000" pitchFamily="2" charset="2"/>
              <a:buNone/>
              <a:defRPr/>
            </a:lvl2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noProof="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776005" y="6528431"/>
            <a:ext cx="147107" cy="1471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2" name="ZoneTexte 48"/>
          <p:cNvSpPr txBox="1"/>
          <p:nvPr userDrawn="1"/>
        </p:nvSpPr>
        <p:spPr>
          <a:xfrm>
            <a:off x="8635171" y="6502427"/>
            <a:ext cx="4286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FC6BE-8529-4A40-BD32-6FBEF43C03E3}" type="slidenum">
              <a:rPr lang="en-GB" sz="700" noProof="0" smtClean="0">
                <a:solidFill>
                  <a:schemeClr val="bg1"/>
                </a:solidFill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noProof="0" dirty="0">
              <a:solidFill>
                <a:schemeClr val="bg1"/>
              </a:solidFill>
            </a:endParaRPr>
          </a:p>
          <a:p>
            <a:endParaRPr lang="en-GB" noProof="0" dirty="0"/>
          </a:p>
        </p:txBody>
      </p:sp>
      <p:sp>
        <p:nvSpPr>
          <p:cNvPr id="9" name="Espace réservé du texte 2"/>
          <p:cNvSpPr>
            <a:spLocks noGrp="1"/>
          </p:cNvSpPr>
          <p:nvPr>
            <p:ph type="body" idx="20" hasCustomPrompt="1"/>
          </p:nvPr>
        </p:nvSpPr>
        <p:spPr>
          <a:xfrm>
            <a:off x="248785" y="202907"/>
            <a:ext cx="6927622" cy="15001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400" b="1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Graph - Click to add a title </a:t>
            </a:r>
            <a:r>
              <a:rPr lang="en-GB" noProof="0" dirty="0" err="1"/>
              <a:t>xxxxxxx</a:t>
            </a:r>
            <a:r>
              <a:rPr lang="en-GB" noProof="0" dirty="0"/>
              <a:t> </a:t>
            </a:r>
            <a:r>
              <a:rPr lang="en-GB" noProof="0" dirty="0" err="1"/>
              <a:t>xxxx</a:t>
            </a:r>
            <a:endParaRPr lang="en-GB" noProof="0" dirty="0"/>
          </a:p>
        </p:txBody>
      </p:sp>
      <p:pic>
        <p:nvPicPr>
          <p:cNvPr id="13" name="Image 7" descr="CER Logo_Main_transparenc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7944" y="209447"/>
            <a:ext cx="1372134" cy="6709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585915" y="3461411"/>
            <a:ext cx="6743698" cy="1359652"/>
          </a:xfrm>
          <a:prstGeom prst="rect">
            <a:avLst/>
          </a:prstGeom>
        </p:spPr>
        <p:txBody>
          <a:bodyPr wrap="square"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i="1">
                <a:solidFill>
                  <a:srgbClr val="3C5C8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/>
              <a:t>Type your quote here</a:t>
            </a:r>
          </a:p>
        </p:txBody>
      </p:sp>
      <p:sp>
        <p:nvSpPr>
          <p:cNvPr id="20" name="Espace réservé du texte 2"/>
          <p:cNvSpPr>
            <a:spLocks noGrp="1"/>
          </p:cNvSpPr>
          <p:nvPr>
            <p:ph type="body" idx="24" hasCustomPrompt="1"/>
          </p:nvPr>
        </p:nvSpPr>
        <p:spPr>
          <a:xfrm>
            <a:off x="1585915" y="4986162"/>
            <a:ext cx="2248954" cy="345544"/>
          </a:xfrm>
          <a:prstGeom prst="rect">
            <a:avLst/>
          </a:prstGeom>
        </p:spPr>
        <p:txBody>
          <a:bodyPr wrap="square"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baseline="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/>
              <a:t>Name</a:t>
            </a:r>
          </a:p>
        </p:txBody>
      </p:sp>
      <p:sp>
        <p:nvSpPr>
          <p:cNvPr id="16" name="Espace réservé du texte 2"/>
          <p:cNvSpPr>
            <a:spLocks noGrp="1"/>
          </p:cNvSpPr>
          <p:nvPr>
            <p:ph type="body" idx="25" hasCustomPrompt="1"/>
          </p:nvPr>
        </p:nvSpPr>
        <p:spPr>
          <a:xfrm>
            <a:off x="1585915" y="5331706"/>
            <a:ext cx="2248954" cy="345544"/>
          </a:xfrm>
          <a:prstGeom prst="rect">
            <a:avLst/>
          </a:prstGeom>
        </p:spPr>
        <p:txBody>
          <a:bodyPr wrap="square"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i="1" baseline="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/>
              <a:t>Function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776005" y="6519612"/>
            <a:ext cx="147107" cy="1471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2" name="ZoneTexte 48"/>
          <p:cNvSpPr txBox="1"/>
          <p:nvPr userDrawn="1"/>
        </p:nvSpPr>
        <p:spPr>
          <a:xfrm>
            <a:off x="8635245" y="6489754"/>
            <a:ext cx="4286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FC6BE-8529-4A40-BD32-6FBEF43C03E3}" type="slidenum">
              <a:rPr lang="en-GB" sz="700" noProof="0" smtClean="0">
                <a:solidFill>
                  <a:schemeClr val="bg1"/>
                </a:solidFill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noProof="0" dirty="0">
              <a:solidFill>
                <a:schemeClr val="bg1"/>
              </a:solidFill>
            </a:endParaRPr>
          </a:p>
          <a:p>
            <a:endParaRPr lang="en-GB" noProof="0" dirty="0"/>
          </a:p>
        </p:txBody>
      </p:sp>
      <p:pic>
        <p:nvPicPr>
          <p:cNvPr id="11" name="Image 7" descr="CER Logo_Main_transparenc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7944" y="200628"/>
            <a:ext cx="1372134" cy="67090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605348" y="2991205"/>
            <a:ext cx="95410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sz="12000" b="1" noProof="0" dirty="0">
                <a:solidFill>
                  <a:srgbClr val="B30E0A"/>
                </a:solidFill>
                <a:latin typeface="Helvetica"/>
                <a:cs typeface="Helvetica"/>
              </a:rPr>
              <a:t>“</a:t>
            </a:r>
          </a:p>
        </p:txBody>
      </p:sp>
      <p:sp>
        <p:nvSpPr>
          <p:cNvPr id="17" name="Espace réservé pour une image  16"/>
          <p:cNvSpPr>
            <a:spLocks noGrp="1"/>
          </p:cNvSpPr>
          <p:nvPr>
            <p:ph type="pic" sz="quarter" idx="26" hasCustomPrompt="1"/>
          </p:nvPr>
        </p:nvSpPr>
        <p:spPr>
          <a:xfrm>
            <a:off x="605348" y="736735"/>
            <a:ext cx="3700462" cy="2222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Add your image here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4775200" y="3570837"/>
            <a:ext cx="3581400" cy="2803525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dirty="0"/>
              <a:t>Click here to add text</a:t>
            </a:r>
          </a:p>
        </p:txBody>
      </p:sp>
      <p:sp>
        <p:nvSpPr>
          <p:cNvPr id="11" name="Titre 1"/>
          <p:cNvSpPr>
            <a:spLocks noGrp="1"/>
          </p:cNvSpPr>
          <p:nvPr>
            <p:ph type="ctrTitle" hasCustomPrompt="1"/>
          </p:nvPr>
        </p:nvSpPr>
        <p:spPr>
          <a:xfrm>
            <a:off x="825502" y="524370"/>
            <a:ext cx="3581397" cy="2803029"/>
          </a:xfrm>
          <a:solidFill>
            <a:schemeClr val="tx1"/>
          </a:solidFill>
          <a:ln>
            <a:noFill/>
          </a:ln>
        </p:spPr>
        <p:txBody>
          <a:bodyPr anchor="t"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text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775200" y="524370"/>
            <a:ext cx="3581400" cy="2803525"/>
          </a:xfrm>
          <a:prstGeom prst="rect">
            <a:avLst/>
          </a:prstGeom>
          <a:solidFill>
            <a:schemeClr val="accent4">
              <a:alpha val="90000"/>
            </a:schemeClr>
          </a:solidFill>
        </p:spPr>
        <p:txBody>
          <a:bodyPr vert="horz"/>
          <a:lstStyle>
            <a:lvl1pPr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dirty="0"/>
              <a:t>Click here to add text</a:t>
            </a:r>
          </a:p>
        </p:txBody>
      </p:sp>
      <p:sp>
        <p:nvSpPr>
          <p:cNvPr id="13" name="Espace réservé pour une image  12"/>
          <p:cNvSpPr>
            <a:spLocks noGrp="1"/>
          </p:cNvSpPr>
          <p:nvPr>
            <p:ph type="pic" sz="quarter" idx="15" hasCustomPrompt="1"/>
          </p:nvPr>
        </p:nvSpPr>
        <p:spPr>
          <a:xfrm>
            <a:off x="825500" y="3570288"/>
            <a:ext cx="3581400" cy="2803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en-GB" noProof="0" dirty="0"/>
              <a:t>Add your image here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776005" y="6537250"/>
            <a:ext cx="147107" cy="1471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" name="ZoneTexte 48"/>
          <p:cNvSpPr txBox="1"/>
          <p:nvPr userDrawn="1"/>
        </p:nvSpPr>
        <p:spPr>
          <a:xfrm>
            <a:off x="8633924" y="6499742"/>
            <a:ext cx="4286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FC6BE-8529-4A40-BD32-6FBEF43C03E3}" type="slidenum">
              <a:rPr lang="en-GB" sz="700" noProof="0" smtClean="0">
                <a:solidFill>
                  <a:schemeClr val="bg1"/>
                </a:solidFill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noProof="0" dirty="0">
              <a:solidFill>
                <a:schemeClr val="bg1"/>
              </a:solidFill>
            </a:endParaRPr>
          </a:p>
          <a:p>
            <a:endParaRPr lang="en-GB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297770" y="235479"/>
            <a:ext cx="6383866" cy="15001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400" b="1" baseline="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Pictures + bullet points – Click to add a title</a:t>
            </a:r>
          </a:p>
        </p:txBody>
      </p:sp>
      <p:sp>
        <p:nvSpPr>
          <p:cNvPr id="10" name="Espace réservé pour une image  9"/>
          <p:cNvSpPr>
            <a:spLocks noGrp="1"/>
          </p:cNvSpPr>
          <p:nvPr>
            <p:ph type="pic" sz="quarter" idx="14" hasCustomPrompt="1"/>
          </p:nvPr>
        </p:nvSpPr>
        <p:spPr>
          <a:xfrm>
            <a:off x="297770" y="2425700"/>
            <a:ext cx="4722963" cy="3695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en-GB" noProof="0" dirty="0"/>
              <a:t>Insert your image here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776005" y="6537250"/>
            <a:ext cx="147107" cy="1471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ZoneTexte 48"/>
          <p:cNvSpPr txBox="1"/>
          <p:nvPr userDrawn="1"/>
        </p:nvSpPr>
        <p:spPr>
          <a:xfrm>
            <a:off x="8635245" y="6507392"/>
            <a:ext cx="4286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FC6BE-8529-4A40-BD32-6FBEF43C03E3}" type="slidenum">
              <a:rPr lang="en-GB" sz="700" noProof="0" smtClean="0">
                <a:solidFill>
                  <a:schemeClr val="bg1"/>
                </a:solidFill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noProof="0" dirty="0">
              <a:solidFill>
                <a:schemeClr val="bg1"/>
              </a:solidFill>
            </a:endParaRPr>
          </a:p>
          <a:p>
            <a:endParaRPr lang="en-GB" noProof="0" dirty="0"/>
          </a:p>
        </p:txBody>
      </p:sp>
      <p:pic>
        <p:nvPicPr>
          <p:cNvPr id="12" name="Image 7" descr="CER Logo_Main_transparenc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7944" y="218266"/>
            <a:ext cx="1372134" cy="670905"/>
          </a:xfrm>
          <a:prstGeom prst="rect">
            <a:avLst/>
          </a:prstGeom>
        </p:spPr>
      </p:pic>
      <p:sp>
        <p:nvSpPr>
          <p:cNvPr id="14" name="Espace réservé du contenu 14"/>
          <p:cNvSpPr>
            <a:spLocks noGrp="1"/>
          </p:cNvSpPr>
          <p:nvPr>
            <p:ph sz="quarter" idx="15" hasCustomPrompt="1"/>
          </p:nvPr>
        </p:nvSpPr>
        <p:spPr>
          <a:xfrm>
            <a:off x="5249333" y="2425701"/>
            <a:ext cx="3385912" cy="3695700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4"/>
              </a:buClr>
              <a:buFont typeface="Wingdings" charset="2"/>
              <a:buChar char="§"/>
              <a:defRPr sz="2000">
                <a:solidFill>
                  <a:srgbClr val="3C5C87"/>
                </a:solidFill>
              </a:defRPr>
            </a:lvl1pPr>
            <a:lvl2pPr>
              <a:buClr>
                <a:schemeClr val="accent4"/>
              </a:buClr>
              <a:buFont typeface="Wingdings" charset="2"/>
              <a:buChar char="§"/>
              <a:defRPr sz="1400">
                <a:solidFill>
                  <a:srgbClr val="3C5C87"/>
                </a:solidFill>
              </a:defRPr>
            </a:lvl2pPr>
            <a:lvl3pPr marL="914400" indent="0">
              <a:buClr>
                <a:schemeClr val="accent4"/>
              </a:buClr>
              <a:buFont typeface="Wingdings" charset="2"/>
              <a:buNone/>
              <a:defRPr sz="1600">
                <a:solidFill>
                  <a:srgbClr val="3C5C87"/>
                </a:solidFill>
              </a:defRPr>
            </a:lvl3pPr>
            <a:lvl4pPr>
              <a:buClr>
                <a:schemeClr val="accent4"/>
              </a:buClr>
              <a:buFont typeface="Wingdings" charset="2"/>
              <a:buChar char="§"/>
              <a:defRPr sz="1400">
                <a:solidFill>
                  <a:srgbClr val="3C5C87"/>
                </a:solidFill>
              </a:defRPr>
            </a:lvl4pPr>
            <a:lvl5pPr>
              <a:buClr>
                <a:schemeClr val="accent4"/>
              </a:buClr>
              <a:buFont typeface="Wingdings" charset="2"/>
              <a:buChar char="§"/>
              <a:defRPr sz="1200">
                <a:solidFill>
                  <a:srgbClr val="3C5C87"/>
                </a:solidFill>
              </a:defRPr>
            </a:lvl5pPr>
          </a:lstStyle>
          <a:p>
            <a:pPr lvl="0"/>
            <a:r>
              <a:rPr lang="en-GB" noProof="0" dirty="0"/>
              <a:t>Text</a:t>
            </a:r>
          </a:p>
          <a:p>
            <a:pPr lvl="0"/>
            <a:r>
              <a:rPr lang="en-GB" noProof="0" dirty="0"/>
              <a:t>Text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Espace réservé du texte 31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0" y="5274733"/>
            <a:ext cx="1295400" cy="364067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/>
              <a:t>2014 – Q4</a:t>
            </a:r>
          </a:p>
        </p:txBody>
      </p:sp>
      <p:sp>
        <p:nvSpPr>
          <p:cNvPr id="15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262467" y="170257"/>
            <a:ext cx="6383866" cy="92789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400" b="1" baseline="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Example of timeline 1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735658" y="5816601"/>
            <a:ext cx="1233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noProof="0" dirty="0">
                <a:solidFill>
                  <a:schemeClr val="bg1"/>
                </a:solidFill>
              </a:rPr>
              <a:t>2014 – Q2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3626383" y="5290170"/>
            <a:ext cx="1233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noProof="0" dirty="0">
                <a:solidFill>
                  <a:schemeClr val="bg1"/>
                </a:solidFill>
              </a:rPr>
              <a:t>2014 – Q4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531259" y="5816601"/>
            <a:ext cx="1233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noProof="0" dirty="0">
                <a:solidFill>
                  <a:schemeClr val="bg1"/>
                </a:solidFill>
              </a:rPr>
              <a:t>2015 – Q1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7062792" y="5298637"/>
            <a:ext cx="1233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noProof="0" dirty="0">
                <a:solidFill>
                  <a:schemeClr val="bg1"/>
                </a:solidFill>
              </a:rPr>
              <a:t>2015 – Q3</a:t>
            </a:r>
          </a:p>
        </p:txBody>
      </p:sp>
      <p:sp>
        <p:nvSpPr>
          <p:cNvPr id="32" name="Espace réservé du texte 31"/>
          <p:cNvSpPr>
            <a:spLocks noGrp="1"/>
          </p:cNvSpPr>
          <p:nvPr>
            <p:ph type="body" sz="quarter" idx="19" hasCustomPrompt="1"/>
          </p:nvPr>
        </p:nvSpPr>
        <p:spPr>
          <a:xfrm>
            <a:off x="1081088" y="1584060"/>
            <a:ext cx="2379662" cy="1439863"/>
          </a:xfrm>
          <a:prstGeom prst="rect">
            <a:avLst/>
          </a:prstGeom>
          <a:solidFill>
            <a:schemeClr val="tx1"/>
          </a:solidFill>
        </p:spPr>
        <p:txBody>
          <a:bodyPr vert="horz"/>
          <a:lstStyle>
            <a:lvl1pPr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dirty="0"/>
              <a:t>Text here</a:t>
            </a:r>
          </a:p>
        </p:txBody>
      </p:sp>
      <p:sp>
        <p:nvSpPr>
          <p:cNvPr id="33" name="Espace réservé du texte 31"/>
          <p:cNvSpPr>
            <a:spLocks noGrp="1"/>
          </p:cNvSpPr>
          <p:nvPr>
            <p:ph type="body" sz="quarter" idx="20" hasCustomPrompt="1"/>
          </p:nvPr>
        </p:nvSpPr>
        <p:spPr>
          <a:xfrm>
            <a:off x="1779314" y="3276600"/>
            <a:ext cx="1675086" cy="1439863"/>
          </a:xfrm>
          <a:prstGeom prst="rect">
            <a:avLst/>
          </a:prstGeom>
          <a:solidFill>
            <a:schemeClr val="accent3"/>
          </a:solidFill>
        </p:spPr>
        <p:txBody>
          <a:bodyPr vert="horz"/>
          <a:lstStyle>
            <a:lvl1pPr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/>
              <a:t>Text here</a:t>
            </a:r>
          </a:p>
        </p:txBody>
      </p:sp>
      <p:sp>
        <p:nvSpPr>
          <p:cNvPr id="38" name="Espace réservé du texte 31"/>
          <p:cNvSpPr>
            <a:spLocks noGrp="1"/>
          </p:cNvSpPr>
          <p:nvPr>
            <p:ph type="body" sz="quarter" idx="21" hasCustomPrompt="1"/>
          </p:nvPr>
        </p:nvSpPr>
        <p:spPr>
          <a:xfrm>
            <a:off x="4045223" y="1574800"/>
            <a:ext cx="2379662" cy="1439863"/>
          </a:xfrm>
          <a:prstGeom prst="rect">
            <a:avLst/>
          </a:prstGeom>
          <a:solidFill>
            <a:schemeClr val="accent3"/>
          </a:solidFill>
        </p:spPr>
        <p:txBody>
          <a:bodyPr vert="horz"/>
          <a:lstStyle>
            <a:lvl1pPr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/>
              <a:t>Text here</a:t>
            </a:r>
          </a:p>
        </p:txBody>
      </p:sp>
      <p:sp>
        <p:nvSpPr>
          <p:cNvPr id="39" name="Espace réservé du texte 31"/>
          <p:cNvSpPr>
            <a:spLocks noGrp="1"/>
          </p:cNvSpPr>
          <p:nvPr>
            <p:ph type="body" sz="quarter" idx="22" hasCustomPrompt="1"/>
          </p:nvPr>
        </p:nvSpPr>
        <p:spPr>
          <a:xfrm>
            <a:off x="4749799" y="3276600"/>
            <a:ext cx="1675086" cy="1439863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/>
              <a:t>Text here</a:t>
            </a:r>
          </a:p>
        </p:txBody>
      </p:sp>
      <p:sp>
        <p:nvSpPr>
          <p:cNvPr id="41" name="Espace réservé du texte 31"/>
          <p:cNvSpPr>
            <a:spLocks noGrp="1"/>
          </p:cNvSpPr>
          <p:nvPr>
            <p:ph type="body" sz="quarter" idx="23" hasCustomPrompt="1"/>
          </p:nvPr>
        </p:nvSpPr>
        <p:spPr>
          <a:xfrm>
            <a:off x="6943992" y="1583267"/>
            <a:ext cx="1912142" cy="2302933"/>
          </a:xfrm>
          <a:prstGeom prst="rect">
            <a:avLst/>
          </a:prstGeom>
          <a:solidFill>
            <a:schemeClr val="accent6"/>
          </a:solidFill>
        </p:spPr>
        <p:txBody>
          <a:bodyPr vert="horz"/>
          <a:lstStyle>
            <a:lvl1pPr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/>
              <a:t>Text here</a:t>
            </a:r>
          </a:p>
        </p:txBody>
      </p:sp>
      <p:sp>
        <p:nvSpPr>
          <p:cNvPr id="51" name="Espace réservé du texte 31"/>
          <p:cNvSpPr>
            <a:spLocks noGrp="1"/>
          </p:cNvSpPr>
          <p:nvPr>
            <p:ph type="body" sz="quarter" idx="25" hasCustomPrompt="1"/>
          </p:nvPr>
        </p:nvSpPr>
        <p:spPr>
          <a:xfrm>
            <a:off x="1735658" y="5816601"/>
            <a:ext cx="1295400" cy="364067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/>
              <a:t>2014 – Q2</a:t>
            </a:r>
          </a:p>
        </p:txBody>
      </p:sp>
      <p:sp>
        <p:nvSpPr>
          <p:cNvPr id="52" name="Espace réservé du texte 31"/>
          <p:cNvSpPr>
            <a:spLocks noGrp="1"/>
          </p:cNvSpPr>
          <p:nvPr>
            <p:ph type="body" sz="quarter" idx="26" hasCustomPrompt="1"/>
          </p:nvPr>
        </p:nvSpPr>
        <p:spPr>
          <a:xfrm>
            <a:off x="3362336" y="5242347"/>
            <a:ext cx="1295400" cy="364067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/>
              <a:t>2014 – Q4</a:t>
            </a:r>
          </a:p>
        </p:txBody>
      </p:sp>
      <p:sp>
        <p:nvSpPr>
          <p:cNvPr id="53" name="Espace réservé du texte 31"/>
          <p:cNvSpPr>
            <a:spLocks noGrp="1"/>
          </p:cNvSpPr>
          <p:nvPr>
            <p:ph type="body" sz="quarter" idx="27" hasCustomPrompt="1"/>
          </p:nvPr>
        </p:nvSpPr>
        <p:spPr>
          <a:xfrm>
            <a:off x="4531259" y="5760311"/>
            <a:ext cx="1295400" cy="364067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/>
              <a:t>2014 – Q1</a:t>
            </a:r>
          </a:p>
        </p:txBody>
      </p:sp>
      <p:sp>
        <p:nvSpPr>
          <p:cNvPr id="61" name="Espace réservé du texte 31"/>
          <p:cNvSpPr>
            <a:spLocks noGrp="1"/>
          </p:cNvSpPr>
          <p:nvPr>
            <p:ph type="body" sz="quarter" idx="28" hasCustomPrompt="1"/>
          </p:nvPr>
        </p:nvSpPr>
        <p:spPr>
          <a:xfrm>
            <a:off x="6851929" y="5285938"/>
            <a:ext cx="1295400" cy="364067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/>
              <a:t>2015 – Q2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8776005" y="6537250"/>
            <a:ext cx="147107" cy="1471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5" name="ZoneTexte 48"/>
          <p:cNvSpPr txBox="1"/>
          <p:nvPr userDrawn="1"/>
        </p:nvSpPr>
        <p:spPr>
          <a:xfrm>
            <a:off x="8635245" y="6507392"/>
            <a:ext cx="4286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FC6BE-8529-4A40-BD32-6FBEF43C03E3}" type="slidenum">
              <a:rPr lang="en-GB" sz="700" noProof="0" smtClean="0">
                <a:solidFill>
                  <a:schemeClr val="bg1"/>
                </a:solidFill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noProof="0" dirty="0">
              <a:solidFill>
                <a:schemeClr val="bg1"/>
              </a:solidFill>
            </a:endParaRPr>
          </a:p>
          <a:p>
            <a:endParaRPr lang="en-GB" noProof="0" dirty="0"/>
          </a:p>
        </p:txBody>
      </p:sp>
      <p:pic>
        <p:nvPicPr>
          <p:cNvPr id="47" name="Image 7" descr="CER Logo_Main_transparenc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7944" y="218266"/>
            <a:ext cx="1372134" cy="6709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262467" y="170257"/>
            <a:ext cx="6383866" cy="92789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400" b="1" baseline="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Example of timeline 2</a:t>
            </a:r>
          </a:p>
        </p:txBody>
      </p:sp>
      <p:pic>
        <p:nvPicPr>
          <p:cNvPr id="4" name="Image 7" descr="CER Logo_Main_transparenc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7944" y="218266"/>
            <a:ext cx="1372134" cy="67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48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here to modify the title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75" r:id="rId3"/>
    <p:sldLayoutId id="2147483674" r:id="rId4"/>
    <p:sldLayoutId id="2147483668" r:id="rId5"/>
    <p:sldLayoutId id="2147483669" r:id="rId6"/>
    <p:sldLayoutId id="2147483670" r:id="rId7"/>
    <p:sldLayoutId id="2147483671" r:id="rId8"/>
    <p:sldLayoutId id="2147483676" r:id="rId9"/>
    <p:sldLayoutId id="2147483677" r:id="rId10"/>
    <p:sldLayoutId id="2147483679" r:id="rId11"/>
    <p:sldLayoutId id="2147483678" r:id="rId12"/>
    <p:sldLayoutId id="2147483672" r:id="rId13"/>
    <p:sldLayoutId id="2147483680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132" y="1765826"/>
            <a:ext cx="7826317" cy="615553"/>
          </a:xfrm>
        </p:spPr>
        <p:txBody>
          <a:bodyPr/>
          <a:lstStyle/>
          <a:p>
            <a:r>
              <a:rPr lang="en-GB" dirty="0"/>
              <a:t>CER Policy Agenda 2019-2024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3" y="3841888"/>
            <a:ext cx="7826313" cy="365661"/>
          </a:xfrm>
        </p:spPr>
        <p:txBody>
          <a:bodyPr/>
          <a:lstStyle/>
          <a:p>
            <a:endParaRPr lang="en-GB" dirty="0">
              <a:solidFill>
                <a:schemeClr val="accent6"/>
              </a:solidFill>
            </a:endParaRPr>
          </a:p>
          <a:p>
            <a:r>
              <a:rPr lang="en-GB" dirty="0">
                <a:solidFill>
                  <a:schemeClr val="accent6"/>
                </a:solidFill>
              </a:rPr>
              <a:t>Praha, 11 November 2019</a:t>
            </a:r>
          </a:p>
          <a:p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4" name="Sous-titre 59">
            <a:extLst>
              <a:ext uri="{FF2B5EF4-FFF2-40B4-BE49-F238E27FC236}">
                <a16:creationId xmlns:a16="http://schemas.microsoft.com/office/drawing/2014/main" id="{6C1D82BB-17F0-4798-8BE6-BFCF004FC4E0}"/>
              </a:ext>
            </a:extLst>
          </p:cNvPr>
          <p:cNvSpPr txBox="1">
            <a:spLocks/>
          </p:cNvSpPr>
          <p:nvPr/>
        </p:nvSpPr>
        <p:spPr>
          <a:xfrm>
            <a:off x="728132" y="2817243"/>
            <a:ext cx="5406450" cy="784112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B30E0A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Customer and Society first!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9B15D1-967D-4498-9226-BA53FB6E7F95}"/>
              </a:ext>
            </a:extLst>
          </p:cNvPr>
          <p:cNvSpPr txBox="1">
            <a:spLocks/>
          </p:cNvSpPr>
          <p:nvPr/>
        </p:nvSpPr>
        <p:spPr>
          <a:xfrm>
            <a:off x="820732" y="3772817"/>
            <a:ext cx="7826314" cy="408802"/>
          </a:xfrm>
          <a:prstGeom prst="rect">
            <a:avLst/>
          </a:prstGeom>
        </p:spPr>
        <p:txBody>
          <a:bodyPr anchor="t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Dr Libor Lochman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4827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814A7BD-16BC-494A-81CE-17FD796C88D6}"/>
              </a:ext>
            </a:extLst>
          </p:cNvPr>
          <p:cNvSpPr txBox="1"/>
          <p:nvPr/>
        </p:nvSpPr>
        <p:spPr>
          <a:xfrm>
            <a:off x="437882" y="311239"/>
            <a:ext cx="6748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Solution? Rail freight!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3FA9C23-099A-4B53-80A8-EF2BBE89EE9C}"/>
              </a:ext>
            </a:extLst>
          </p:cNvPr>
          <p:cNvGrpSpPr/>
          <p:nvPr/>
        </p:nvGrpSpPr>
        <p:grpSpPr>
          <a:xfrm>
            <a:off x="185195" y="1099596"/>
            <a:ext cx="8808334" cy="5584234"/>
            <a:chOff x="674972" y="1417746"/>
            <a:chExt cx="7834642" cy="526608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4504984-A603-3348-B1F4-2468B3FBB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4972" y="1417746"/>
              <a:ext cx="7834642" cy="5266083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E246E6-EB3E-4120-B586-6BA0F6A58147}"/>
                </a:ext>
              </a:extLst>
            </p:cNvPr>
            <p:cNvSpPr/>
            <p:nvPr/>
          </p:nvSpPr>
          <p:spPr>
            <a:xfrm>
              <a:off x="674972" y="6270171"/>
              <a:ext cx="7641714" cy="4136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</p:grpSp>
    </p:spTree>
    <p:extLst>
      <p:ext uri="{BB962C8B-B14F-4D97-AF65-F5344CB8AC3E}">
        <p14:creationId xmlns:p14="http://schemas.microsoft.com/office/powerpoint/2010/main" val="2939495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484C1D-4579-6549-B121-21A9196855BC}"/>
              </a:ext>
            </a:extLst>
          </p:cNvPr>
          <p:cNvSpPr/>
          <p:nvPr/>
        </p:nvSpPr>
        <p:spPr>
          <a:xfrm>
            <a:off x="4109012" y="1357129"/>
            <a:ext cx="4803493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Symbol" pitchFamily="2" charset="2"/>
              <a:buChar char=""/>
            </a:pPr>
            <a:r>
              <a:rPr lang="en-US" sz="2400" dirty="0">
                <a:solidFill>
                  <a:srgbClr val="3C5C87"/>
                </a:solidFill>
                <a:cs typeface="Times New Roman" panose="02020603050405020304" pitchFamily="18" charset="0"/>
              </a:rPr>
              <a:t>RUs put in place </a:t>
            </a:r>
            <a:r>
              <a:rPr lang="en-U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new service models</a:t>
            </a:r>
            <a:endParaRPr lang="en-US" sz="2400" dirty="0">
              <a:solidFill>
                <a:srgbClr val="3C5C87"/>
              </a:solidFill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Symbol" pitchFamily="2" charset="2"/>
              <a:buChar char=""/>
            </a:pPr>
            <a:r>
              <a:rPr lang="en-US" sz="2400" dirty="0">
                <a:solidFill>
                  <a:srgbClr val="3C5C87"/>
                </a:solidFill>
                <a:cs typeface="Times New Roman" panose="02020603050405020304" pitchFamily="18" charset="0"/>
              </a:rPr>
              <a:t>RUs offer </a:t>
            </a:r>
            <a:r>
              <a:rPr lang="en-U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transport and logistics solutions</a:t>
            </a:r>
            <a:r>
              <a:rPr lang="en-US" sz="2400" b="1" dirty="0">
                <a:solidFill>
                  <a:srgbClr val="3C5C87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C5C87"/>
                </a:solidFill>
                <a:cs typeface="Times New Roman" panose="02020603050405020304" pitchFamily="18" charset="0"/>
              </a:rPr>
              <a:t>across borders and across modes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3C5C87"/>
                </a:solidFill>
                <a:latin typeface="+mj-lt"/>
                <a:cs typeface="Times New Roman" panose="02020603050405020304" pitchFamily="18" charset="0"/>
              </a:rPr>
              <a:t>Governments ensure rail </a:t>
            </a:r>
            <a:r>
              <a:rPr lang="en-US" sz="24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infrastructure funding 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3C5C87"/>
                </a:solidFill>
                <a:latin typeface="+mj-lt"/>
                <a:cs typeface="Times New Roman" panose="02020603050405020304" pitchFamily="18" charset="0"/>
              </a:rPr>
              <a:t>EU and Governments guarantee a </a:t>
            </a:r>
            <a:r>
              <a:rPr lang="en-US" sz="24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level playing field </a:t>
            </a:r>
            <a:r>
              <a:rPr lang="en-US" sz="2400" dirty="0">
                <a:solidFill>
                  <a:srgbClr val="3C5C87"/>
                </a:solidFill>
                <a:latin typeface="+mj-lt"/>
                <a:cs typeface="Times New Roman" panose="02020603050405020304" pitchFamily="18" charset="0"/>
              </a:rPr>
              <a:t>between transport modes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237501-FDD0-7F4A-B1DB-75DD69F855C4}"/>
              </a:ext>
            </a:extLst>
          </p:cNvPr>
          <p:cNvSpPr txBox="1"/>
          <p:nvPr/>
        </p:nvSpPr>
        <p:spPr>
          <a:xfrm>
            <a:off x="437882" y="463639"/>
            <a:ext cx="5537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How? Let’s work together: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248ED8-8C11-4630-80D7-D368DEE7B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28" y="1145893"/>
            <a:ext cx="3291077" cy="534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141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idx="13"/>
          </p:nvPr>
        </p:nvSpPr>
        <p:spPr>
          <a:xfrm>
            <a:off x="5380038" y="1558924"/>
            <a:ext cx="2973387" cy="1004094"/>
          </a:xfrm>
        </p:spPr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idx="14"/>
          </p:nvPr>
        </p:nvSpPr>
        <p:spPr>
          <a:xfrm>
            <a:off x="5651501" y="3735390"/>
            <a:ext cx="2973387" cy="1450976"/>
          </a:xfrm>
        </p:spPr>
        <p:txBody>
          <a:bodyPr/>
          <a:lstStyle/>
          <a:p>
            <a:r>
              <a:rPr lang="fr-FR" dirty="0"/>
              <a:t>Dr Libor Lochman</a:t>
            </a:r>
          </a:p>
          <a:p>
            <a:pPr>
              <a:spcAft>
                <a:spcPts val="1200"/>
              </a:spcAft>
            </a:pPr>
            <a:r>
              <a:rPr lang="en-GB" dirty="0"/>
              <a:t>Executive Director</a:t>
            </a:r>
          </a:p>
          <a:p>
            <a:r>
              <a:rPr lang="fr-FR" dirty="0"/>
              <a:t>libor.lochman@cer.be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0" y="6334125"/>
            <a:ext cx="412750" cy="365125"/>
          </a:xfrm>
          <a:prstGeom prst="rect">
            <a:avLst/>
          </a:prstGeom>
        </p:spPr>
        <p:txBody>
          <a:bodyPr/>
          <a:lstStyle/>
          <a:p>
            <a:fld id="{37FDCAF9-1837-5C41-92A9-1AC1F697A226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5183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85560" y="141086"/>
            <a:ext cx="8052859" cy="1184410"/>
          </a:xfrm>
        </p:spPr>
        <p:txBody>
          <a:bodyPr/>
          <a:lstStyle/>
          <a:p>
            <a:r>
              <a:rPr lang="en-GB" sz="3200" dirty="0"/>
              <a:t>Rail today: creates jobs, is safe, clean, and energy efficient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30897" y="1354072"/>
            <a:ext cx="7550385" cy="5346769"/>
            <a:chOff x="545169" y="1396936"/>
            <a:chExt cx="7550385" cy="534676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5171" y="1396936"/>
              <a:ext cx="4333431" cy="263714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22068" y="2411657"/>
              <a:ext cx="3059198" cy="263714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5169" y="4105516"/>
              <a:ext cx="4333433" cy="2638189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35076" y="5111071"/>
              <a:ext cx="3060478" cy="1632634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07781" y="1416941"/>
              <a:ext cx="3059198" cy="92832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108459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248783" y="151038"/>
            <a:ext cx="7182163" cy="1011018"/>
          </a:xfrm>
        </p:spPr>
        <p:txBody>
          <a:bodyPr/>
          <a:lstStyle/>
          <a:p>
            <a:r>
              <a:rPr lang="en-GB" dirty="0"/>
              <a:t>The value of rail for society?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C91C94-71BB-A547-A693-ECBD903F044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7711" y="2990627"/>
            <a:ext cx="4308436" cy="3075662"/>
          </a:xfrm>
          <a:ln>
            <a:noFill/>
          </a:ln>
        </p:spPr>
        <p:txBody>
          <a:bodyPr vert="horz" anchor="ctr" anchorCtr="0"/>
          <a:lstStyle/>
          <a:p>
            <a:pPr>
              <a:spcBef>
                <a:spcPts val="0"/>
              </a:spcBef>
              <a:spcAft>
                <a:spcPts val="900"/>
              </a:spcAft>
              <a:buFont typeface="Courier New" panose="02070309020205020404" pitchFamily="49" charset="0"/>
              <a:buChar char="o"/>
            </a:pPr>
            <a:r>
              <a:rPr lang="en-US" sz="2800" dirty="0"/>
              <a:t>The most carbon-efficient motorized way to transport </a:t>
            </a:r>
          </a:p>
          <a:p>
            <a:pPr>
              <a:spcBef>
                <a:spcPts val="0"/>
              </a:spcBef>
              <a:spcAft>
                <a:spcPts val="900"/>
              </a:spcAft>
              <a:buFont typeface="Courier New" panose="02070309020205020404" pitchFamily="49" charset="0"/>
              <a:buChar char="o"/>
            </a:pPr>
            <a:r>
              <a:rPr lang="en-US" sz="2800" dirty="0"/>
              <a:t>Added value for the whole economy </a:t>
            </a:r>
          </a:p>
          <a:p>
            <a:pPr>
              <a:spcBef>
                <a:spcPts val="0"/>
              </a:spcBef>
              <a:spcAft>
                <a:spcPts val="900"/>
              </a:spcAft>
              <a:buFont typeface="Courier New" panose="02070309020205020404" pitchFamily="49" charset="0"/>
              <a:buChar char="o"/>
            </a:pPr>
            <a:r>
              <a:rPr lang="en-US" sz="2800" dirty="0"/>
              <a:t>The safest mode for land transportation</a:t>
            </a:r>
          </a:p>
          <a:p>
            <a:pPr>
              <a:spcBef>
                <a:spcPts val="0"/>
              </a:spcBef>
              <a:spcAft>
                <a:spcPts val="900"/>
              </a:spcAft>
              <a:buFont typeface="Courier New" panose="02070309020205020404" pitchFamily="49" charset="0"/>
              <a:buChar char="o"/>
            </a:pPr>
            <a:endParaRPr lang="en-US" sz="280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A2582C8-EA8E-3B4F-B118-4AEBF63A7FC7}"/>
              </a:ext>
            </a:extLst>
          </p:cNvPr>
          <p:cNvSpPr txBox="1">
            <a:spLocks/>
          </p:cNvSpPr>
          <p:nvPr/>
        </p:nvSpPr>
        <p:spPr>
          <a:xfrm>
            <a:off x="248784" y="1446906"/>
            <a:ext cx="2284467" cy="882637"/>
          </a:xfrm>
          <a:prstGeom prst="rect">
            <a:avLst/>
          </a:prstGeom>
          <a:ln>
            <a:noFill/>
          </a:ln>
        </p:spPr>
        <p:txBody>
          <a:bodyPr vert="horz" anchor="ctr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charset="2"/>
              <a:buChar char="§"/>
              <a:defRPr sz="3000" kern="1200" baseline="0">
                <a:solidFill>
                  <a:srgbClr val="3C5C8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charset="2"/>
              <a:buChar char="§"/>
              <a:defRPr sz="2400" kern="1200">
                <a:solidFill>
                  <a:srgbClr val="3C5C8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charset="2"/>
              <a:buChar char="§"/>
              <a:defRPr sz="1600" kern="1200">
                <a:solidFill>
                  <a:srgbClr val="3C5C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charset="2"/>
              <a:buChar char="§"/>
              <a:defRPr sz="1400" kern="1200">
                <a:solidFill>
                  <a:srgbClr val="3C5C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charset="2"/>
              <a:buChar char="§"/>
              <a:defRPr sz="1200" kern="1200">
                <a:solidFill>
                  <a:srgbClr val="3C5C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900"/>
              </a:spcAft>
              <a:buFont typeface="Courier New" panose="02070309020205020404" pitchFamily="49" charset="0"/>
              <a:buChar char="o"/>
            </a:pPr>
            <a:endParaRPr lang="en-US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2F131C-BB3F-4BB0-85C5-6E1E96845CE5}"/>
              </a:ext>
            </a:extLst>
          </p:cNvPr>
          <p:cNvSpPr/>
          <p:nvPr/>
        </p:nvSpPr>
        <p:spPr>
          <a:xfrm>
            <a:off x="1391017" y="1275090"/>
            <a:ext cx="1938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YES!</a:t>
            </a:r>
          </a:p>
        </p:txBody>
      </p:sp>
      <p:pic>
        <p:nvPicPr>
          <p:cNvPr id="6" name="Picture Placeholder 6">
            <a:extLst>
              <a:ext uri="{FF2B5EF4-FFF2-40B4-BE49-F238E27FC236}">
                <a16:creationId xmlns:a16="http://schemas.microsoft.com/office/drawing/2014/main" id="{B1160681-6FF9-4459-9FB2-C919AF798D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563" r="8563"/>
          <a:stretch>
            <a:fillRect/>
          </a:stretch>
        </p:blipFill>
        <p:spPr>
          <a:xfrm>
            <a:off x="5309534" y="1345091"/>
            <a:ext cx="3336755" cy="504413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647475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248784" y="151038"/>
            <a:ext cx="6927622" cy="1011018"/>
          </a:xfrm>
        </p:spPr>
        <p:txBody>
          <a:bodyPr/>
          <a:lstStyle/>
          <a:p>
            <a:r>
              <a:rPr lang="en-GB" dirty="0">
                <a:sym typeface="Wingdings" panose="05000000000000000000" pitchFamily="2" charset="2"/>
              </a:rPr>
              <a:t> </a:t>
            </a:r>
            <a:r>
              <a:rPr lang="en-GB" dirty="0"/>
              <a:t>Our Vision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A2582C8-EA8E-3B4F-B118-4AEBF63A7FC7}"/>
              </a:ext>
            </a:extLst>
          </p:cNvPr>
          <p:cNvSpPr txBox="1">
            <a:spLocks/>
          </p:cNvSpPr>
          <p:nvPr/>
        </p:nvSpPr>
        <p:spPr>
          <a:xfrm>
            <a:off x="248784" y="1446906"/>
            <a:ext cx="2284467" cy="882637"/>
          </a:xfrm>
          <a:prstGeom prst="rect">
            <a:avLst/>
          </a:prstGeom>
          <a:ln>
            <a:noFill/>
          </a:ln>
        </p:spPr>
        <p:txBody>
          <a:bodyPr vert="horz" anchor="ctr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charset="2"/>
              <a:buChar char="§"/>
              <a:defRPr sz="3000" kern="1200" baseline="0">
                <a:solidFill>
                  <a:srgbClr val="3C5C8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charset="2"/>
              <a:buChar char="§"/>
              <a:defRPr sz="2400" kern="1200">
                <a:solidFill>
                  <a:srgbClr val="3C5C8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charset="2"/>
              <a:buChar char="§"/>
              <a:defRPr sz="1600" kern="1200">
                <a:solidFill>
                  <a:srgbClr val="3C5C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charset="2"/>
              <a:buChar char="§"/>
              <a:defRPr sz="1400" kern="1200">
                <a:solidFill>
                  <a:srgbClr val="3C5C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charset="2"/>
              <a:buChar char="§"/>
              <a:defRPr sz="1200" kern="1200">
                <a:solidFill>
                  <a:srgbClr val="3C5C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900"/>
              </a:spcAft>
              <a:buFont typeface="Courier New" panose="02070309020205020404" pitchFamily="49" charset="0"/>
              <a:buChar char="o"/>
            </a:pP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248784" y="1135592"/>
            <a:ext cx="8652329" cy="5704417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/>
              <a:t>A Union where railways are  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System Font Regular"/>
              <a:buChar char="→"/>
            </a:pPr>
            <a:r>
              <a:rPr lang="en-US" sz="2000" dirty="0"/>
              <a:t>a competitive and viable </a:t>
            </a:r>
            <a:r>
              <a:rPr lang="en-US" sz="2000" b="1" dirty="0">
                <a:solidFill>
                  <a:schemeClr val="accent4"/>
                </a:solidFill>
              </a:rPr>
              <a:t>first-choice transport mode </a:t>
            </a:r>
            <a:r>
              <a:rPr lang="en-US" sz="2000" dirty="0"/>
              <a:t>for both passengers and freight customers;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System Font Regular"/>
              <a:buChar char="→"/>
            </a:pPr>
            <a:r>
              <a:rPr lang="en-US" sz="2000" dirty="0"/>
              <a:t>continue being </a:t>
            </a:r>
            <a:r>
              <a:rPr lang="en-US" sz="2000" b="1" dirty="0">
                <a:solidFill>
                  <a:schemeClr val="accent4"/>
                </a:solidFill>
              </a:rPr>
              <a:t>the safest mode </a:t>
            </a:r>
            <a:r>
              <a:rPr lang="en-US" sz="2000" dirty="0"/>
              <a:t>for land transportation, with an increased focus also on security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System Font Regular"/>
              <a:buChar char="→"/>
            </a:pPr>
            <a:r>
              <a:rPr lang="en-US" sz="2000" dirty="0"/>
              <a:t>central to the delivery of Europe’s goals of </a:t>
            </a:r>
            <a:r>
              <a:rPr lang="en-US" sz="2000" b="1" dirty="0">
                <a:solidFill>
                  <a:schemeClr val="accent4"/>
                </a:solidFill>
              </a:rPr>
              <a:t>cutting greenhouse gas emissions</a:t>
            </a:r>
            <a:r>
              <a:rPr lang="en-US" sz="2000" dirty="0"/>
              <a:t>, reducing air pollution and congestion, achieving energy security;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System Font Regular"/>
              <a:buChar char="→"/>
            </a:pPr>
            <a:r>
              <a:rPr lang="en-US" sz="2000" dirty="0"/>
              <a:t>the backbone of a </a:t>
            </a:r>
            <a:r>
              <a:rPr lang="en-US" sz="2000" b="1" dirty="0">
                <a:solidFill>
                  <a:schemeClr val="accent4"/>
                </a:solidFill>
              </a:rPr>
              <a:t>seamless and integrated transport system</a:t>
            </a:r>
            <a:r>
              <a:rPr lang="en-US" sz="2000" b="1" dirty="0"/>
              <a:t> </a:t>
            </a:r>
            <a:r>
              <a:rPr lang="en-US" sz="2000" dirty="0"/>
              <a:t>in close cooperation with the other transport modes;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System Font Regular"/>
              <a:buChar char="→"/>
            </a:pPr>
            <a:r>
              <a:rPr lang="en-US" sz="2000" dirty="0"/>
              <a:t>an enabling factor for the </a:t>
            </a:r>
            <a:r>
              <a:rPr lang="en-US" sz="2000" b="1" dirty="0">
                <a:solidFill>
                  <a:schemeClr val="accent4"/>
                </a:solidFill>
              </a:rPr>
              <a:t>competitiveness of the European economy</a:t>
            </a:r>
            <a:r>
              <a:rPr lang="en-US" sz="2000" dirty="0"/>
              <a:t>, supporting economic growth and job creation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System Font Regular"/>
              <a:buChar char="→"/>
            </a:pPr>
            <a:r>
              <a:rPr lang="en-US" sz="2000" dirty="0"/>
              <a:t>and an attractive, diverse and </a:t>
            </a:r>
            <a:r>
              <a:rPr lang="en-US" sz="2000" b="1" dirty="0">
                <a:solidFill>
                  <a:schemeClr val="accent4"/>
                </a:solidFill>
              </a:rPr>
              <a:t>socially responsible employer</a:t>
            </a:r>
            <a:r>
              <a:rPr lang="en-US" sz="2000" dirty="0"/>
              <a:t>, and attracting talents;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4809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262467" y="170257"/>
            <a:ext cx="6795558" cy="927894"/>
          </a:xfrm>
        </p:spPr>
        <p:txBody>
          <a:bodyPr/>
          <a:lstStyle/>
          <a:p>
            <a:r>
              <a:rPr lang="en-GB" dirty="0"/>
              <a:t>The enablers of our vision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55" y="1098151"/>
            <a:ext cx="9152555" cy="558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C91C94-71BB-A547-A693-ECBD903F044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34484" y="1242130"/>
            <a:ext cx="8895216" cy="5070151"/>
          </a:xfrm>
          <a:ln>
            <a:noFill/>
          </a:ln>
        </p:spPr>
        <p:txBody>
          <a:bodyPr vert="horz" anchor="ctr" anchorCtr="0"/>
          <a:lstStyle/>
          <a:p>
            <a:pPr lvl="0">
              <a:spcBef>
                <a:spcPts val="1200"/>
              </a:spcBef>
              <a:buFont typeface="Wingdings" panose="05000000000000000000" pitchFamily="2" charset="2"/>
              <a:buChar char="à"/>
            </a:pPr>
            <a:r>
              <a:rPr lang="en-GB" sz="2100" dirty="0">
                <a:sym typeface="Wingdings" panose="05000000000000000000" pitchFamily="2" charset="2"/>
              </a:rPr>
              <a:t>N</a:t>
            </a:r>
            <a:r>
              <a:rPr lang="en-GB" sz="2100" dirty="0"/>
              <a:t>o further primary legislation (no 5</a:t>
            </a:r>
            <a:r>
              <a:rPr lang="en-GB" sz="2100" baseline="30000" dirty="0"/>
              <a:t>th</a:t>
            </a:r>
            <a:r>
              <a:rPr lang="en-GB" sz="2100" dirty="0"/>
              <a:t> rail package; all efforts should be dedicated to a </a:t>
            </a:r>
            <a:r>
              <a:rPr lang="en-GB" sz="2100" b="1" dirty="0">
                <a:solidFill>
                  <a:srgbClr val="C00000"/>
                </a:solidFill>
              </a:rPr>
              <a:t>swift implementation of the Technical Pillar </a:t>
            </a:r>
            <a:r>
              <a:rPr lang="en-GB" sz="2100" dirty="0"/>
              <a:t>of the 4RP</a:t>
            </a:r>
          </a:p>
          <a:p>
            <a:pPr lvl="0">
              <a:spcBef>
                <a:spcPts val="1200"/>
              </a:spcBef>
              <a:buFont typeface="Wingdings" panose="05000000000000000000" pitchFamily="2" charset="2"/>
              <a:buChar char="à"/>
            </a:pPr>
            <a:r>
              <a:rPr lang="en-GB" sz="2100" dirty="0"/>
              <a:t>Rail sector’s priorities reflected in the evaluation and possible revision of the </a:t>
            </a:r>
            <a:r>
              <a:rPr lang="en-GB" sz="2100" b="1" dirty="0">
                <a:solidFill>
                  <a:schemeClr val="accent4"/>
                </a:solidFill>
              </a:rPr>
              <a:t>TEN-T Regulation</a:t>
            </a:r>
            <a:r>
              <a:rPr lang="en-GB" sz="2100" dirty="0"/>
              <a:t> and </a:t>
            </a:r>
            <a:r>
              <a:rPr lang="en-GB" sz="2100" b="1" dirty="0">
                <a:solidFill>
                  <a:srgbClr val="C00000"/>
                </a:solidFill>
              </a:rPr>
              <a:t>Regulation 913/2010 </a:t>
            </a:r>
            <a:r>
              <a:rPr lang="en-GB" sz="2100" dirty="0"/>
              <a:t>concerning a European Rail Network for Competitive Freight</a:t>
            </a:r>
            <a:r>
              <a:rPr lang="en-GB" sz="2100" dirty="0">
                <a:solidFill>
                  <a:srgbClr val="C00000"/>
                </a:solidFill>
              </a:rPr>
              <a:t>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à"/>
            </a:pPr>
            <a:r>
              <a:rPr lang="en-GB" sz="2100" dirty="0"/>
              <a:t>An appropriate legal solution for implementing TTR, for example by adapting </a:t>
            </a:r>
            <a:r>
              <a:rPr lang="en-GB" sz="2100" b="1" dirty="0">
                <a:solidFill>
                  <a:srgbClr val="C00000"/>
                </a:solidFill>
              </a:rPr>
              <a:t>Annex VII of Directive 2012/34/EU</a:t>
            </a:r>
            <a:r>
              <a:rPr lang="en-GB" sz="2100" dirty="0">
                <a:solidFill>
                  <a:srgbClr val="C00000"/>
                </a:solidFill>
              </a:rPr>
              <a:t> </a:t>
            </a:r>
            <a:r>
              <a:rPr lang="en-GB" sz="2100" dirty="0"/>
              <a:t>on the schedule for capacity allocation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à"/>
            </a:pPr>
            <a:r>
              <a:rPr lang="en-GB" sz="2100" dirty="0"/>
              <a:t>A strong and increased transport budget for the </a:t>
            </a:r>
            <a:r>
              <a:rPr lang="en-GB" sz="2100" b="1" dirty="0">
                <a:solidFill>
                  <a:srgbClr val="C00000"/>
                </a:solidFill>
              </a:rPr>
              <a:t>Connecting Europe Facility</a:t>
            </a:r>
            <a:r>
              <a:rPr lang="en-GB" sz="2100" dirty="0"/>
              <a:t> in order to complete the TEN-T network and support the digital transformation of operations, including ERTMS deployment on board and on track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A2582C8-EA8E-3B4F-B118-4AEBF63A7FC7}"/>
              </a:ext>
            </a:extLst>
          </p:cNvPr>
          <p:cNvSpPr txBox="1">
            <a:spLocks/>
          </p:cNvSpPr>
          <p:nvPr/>
        </p:nvSpPr>
        <p:spPr>
          <a:xfrm>
            <a:off x="248784" y="1446906"/>
            <a:ext cx="2284467" cy="882637"/>
          </a:xfrm>
          <a:prstGeom prst="rect">
            <a:avLst/>
          </a:prstGeom>
          <a:ln>
            <a:noFill/>
          </a:ln>
        </p:spPr>
        <p:txBody>
          <a:bodyPr vert="horz" anchor="ctr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charset="2"/>
              <a:buChar char="§"/>
              <a:defRPr sz="3000" kern="1200" baseline="0">
                <a:solidFill>
                  <a:srgbClr val="3C5C8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charset="2"/>
              <a:buChar char="§"/>
              <a:defRPr sz="2400" kern="1200">
                <a:solidFill>
                  <a:srgbClr val="3C5C8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charset="2"/>
              <a:buChar char="§"/>
              <a:defRPr sz="1600" kern="1200">
                <a:solidFill>
                  <a:srgbClr val="3C5C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charset="2"/>
              <a:buChar char="§"/>
              <a:defRPr sz="1400" kern="1200">
                <a:solidFill>
                  <a:srgbClr val="3C5C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charset="2"/>
              <a:buChar char="§"/>
              <a:defRPr sz="1200" kern="1200">
                <a:solidFill>
                  <a:srgbClr val="3C5C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900"/>
              </a:spcAft>
              <a:buFont typeface="Courier New" panose="02070309020205020404" pitchFamily="49" charset="0"/>
              <a:buChar char="o"/>
            </a:pPr>
            <a:endParaRPr lang="en-US" sz="2800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AD82F9DB-4369-2545-BDC1-FFD849C0F6C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48784" y="151038"/>
            <a:ext cx="6927622" cy="1011018"/>
          </a:xfrm>
        </p:spPr>
        <p:txBody>
          <a:bodyPr/>
          <a:lstStyle/>
          <a:p>
            <a:r>
              <a:rPr lang="en-GB" dirty="0"/>
              <a:t>Policy targets – rail specific</a:t>
            </a:r>
          </a:p>
        </p:txBody>
      </p:sp>
    </p:spTree>
    <p:extLst>
      <p:ext uri="{BB962C8B-B14F-4D97-AF65-F5344CB8AC3E}">
        <p14:creationId xmlns:p14="http://schemas.microsoft.com/office/powerpoint/2010/main" val="2365733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248784" y="151038"/>
            <a:ext cx="6927622" cy="1011018"/>
          </a:xfrm>
        </p:spPr>
        <p:txBody>
          <a:bodyPr/>
          <a:lstStyle/>
          <a:p>
            <a:r>
              <a:rPr lang="en-GB" dirty="0"/>
              <a:t>Policy targets - multimodal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C91C94-71BB-A547-A693-ECBD903F044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77384" y="4276731"/>
            <a:ext cx="8666616" cy="5695943"/>
          </a:xfrm>
          <a:ln>
            <a:noFill/>
          </a:ln>
        </p:spPr>
        <p:txBody>
          <a:bodyPr vert="horz" anchor="ctr" anchorCtr="0">
            <a:normAutofit/>
          </a:bodyPr>
          <a:lstStyle/>
          <a:p>
            <a:pPr marL="0" indent="0">
              <a:buNone/>
            </a:pPr>
            <a:r>
              <a:rPr lang="en-GB" sz="2000" b="1" dirty="0"/>
              <a:t> </a:t>
            </a:r>
            <a:endParaRPr lang="en-US" sz="2000" b="1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160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A2582C8-EA8E-3B4F-B118-4AEBF63A7FC7}"/>
              </a:ext>
            </a:extLst>
          </p:cNvPr>
          <p:cNvSpPr txBox="1">
            <a:spLocks/>
          </p:cNvSpPr>
          <p:nvPr/>
        </p:nvSpPr>
        <p:spPr>
          <a:xfrm>
            <a:off x="248784" y="1446906"/>
            <a:ext cx="2284467" cy="882637"/>
          </a:xfrm>
          <a:prstGeom prst="rect">
            <a:avLst/>
          </a:prstGeom>
          <a:ln>
            <a:noFill/>
          </a:ln>
        </p:spPr>
        <p:txBody>
          <a:bodyPr vert="horz" anchor="ctr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charset="2"/>
              <a:buChar char="§"/>
              <a:defRPr sz="3000" kern="1200" baseline="0">
                <a:solidFill>
                  <a:srgbClr val="3C5C8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charset="2"/>
              <a:buChar char="§"/>
              <a:defRPr sz="2400" kern="1200">
                <a:solidFill>
                  <a:srgbClr val="3C5C8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charset="2"/>
              <a:buChar char="§"/>
              <a:defRPr sz="1600" kern="1200">
                <a:solidFill>
                  <a:srgbClr val="3C5C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charset="2"/>
              <a:buChar char="§"/>
              <a:defRPr sz="1400" kern="1200">
                <a:solidFill>
                  <a:srgbClr val="3C5C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charset="2"/>
              <a:buChar char="§"/>
              <a:defRPr sz="1200" kern="1200">
                <a:solidFill>
                  <a:srgbClr val="3C5C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900"/>
              </a:spcAft>
              <a:buFont typeface="Courier New" panose="02070309020205020404" pitchFamily="49" charset="0"/>
              <a:buChar char="o"/>
            </a:pP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248784" y="1162056"/>
            <a:ext cx="868090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"/>
            </a:pPr>
            <a:r>
              <a:rPr lang="en-GB" sz="2200" dirty="0">
                <a:solidFill>
                  <a:srgbClr val="3C5C87"/>
                </a:solidFill>
              </a:rPr>
              <a:t>Defend</a:t>
            </a:r>
            <a:r>
              <a:rPr lang="en-GB" sz="2200" b="1" dirty="0">
                <a:solidFill>
                  <a:srgbClr val="3C5C87"/>
                </a:solidFill>
              </a:rPr>
              <a:t> </a:t>
            </a:r>
            <a:r>
              <a:rPr lang="en-GB" sz="2200" dirty="0">
                <a:solidFill>
                  <a:srgbClr val="3C5C87"/>
                </a:solidFill>
              </a:rPr>
              <a:t>the </a:t>
            </a:r>
            <a:r>
              <a:rPr lang="en-GB" sz="2200" b="1" dirty="0">
                <a:solidFill>
                  <a:schemeClr val="accent4"/>
                </a:solidFill>
              </a:rPr>
              <a:t>2011 White Paper modal shift </a:t>
            </a:r>
            <a:r>
              <a:rPr lang="en-GB" sz="2200" dirty="0">
                <a:solidFill>
                  <a:srgbClr val="3C5C87"/>
                </a:solidFill>
              </a:rPr>
              <a:t>targets and a </a:t>
            </a:r>
            <a:r>
              <a:rPr lang="en-GB" sz="2200" b="1" dirty="0">
                <a:solidFill>
                  <a:schemeClr val="accent4"/>
                </a:solidFill>
              </a:rPr>
              <a:t>strengthening of the CO2 reduction targets </a:t>
            </a:r>
            <a:r>
              <a:rPr lang="en-GB" sz="2200" dirty="0">
                <a:solidFill>
                  <a:srgbClr val="3C5C87"/>
                </a:solidFill>
              </a:rPr>
              <a:t>for 2030 (-25%) 2040 (-65%) and 2050 (-100%), compared to 1990</a:t>
            </a:r>
          </a:p>
          <a:p>
            <a:pPr marL="285750" lvl="0" indent="-28575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"/>
            </a:pPr>
            <a:r>
              <a:rPr lang="en-GB" sz="2200" dirty="0">
                <a:solidFill>
                  <a:srgbClr val="3C5C87"/>
                </a:solidFill>
              </a:rPr>
              <a:t>Ensure rail sector’s priorities are reflected in </a:t>
            </a:r>
            <a:r>
              <a:rPr lang="en-GB" sz="2200" b="1" dirty="0">
                <a:solidFill>
                  <a:schemeClr val="accent4"/>
                </a:solidFill>
              </a:rPr>
              <a:t>new White Paper (expected for 2021)</a:t>
            </a:r>
          </a:p>
          <a:p>
            <a:pPr marL="285750" indent="-28575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"/>
            </a:pPr>
            <a:r>
              <a:rPr lang="en-GB" sz="2200" dirty="0">
                <a:solidFill>
                  <a:srgbClr val="3C5C87"/>
                </a:solidFill>
              </a:rPr>
              <a:t>Push for a better implementation of user pays and polluter pays principle reflecting the results of the </a:t>
            </a:r>
            <a:r>
              <a:rPr lang="en-GB" sz="2200" b="1" dirty="0">
                <a:solidFill>
                  <a:schemeClr val="accent4"/>
                </a:solidFill>
              </a:rPr>
              <a:t>transport costs internalisation study </a:t>
            </a:r>
            <a:r>
              <a:rPr lang="en-GB" sz="2200" dirty="0">
                <a:solidFill>
                  <a:srgbClr val="3C5C87"/>
                </a:solidFill>
              </a:rPr>
              <a:t>commissioned by DG MOVE</a:t>
            </a:r>
          </a:p>
          <a:p>
            <a:pPr marL="285750" lvl="0" indent="-28575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"/>
            </a:pPr>
            <a:r>
              <a:rPr lang="en-GB" sz="2200" dirty="0">
                <a:solidFill>
                  <a:srgbClr val="3C5C87"/>
                </a:solidFill>
              </a:rPr>
              <a:t>A level </a:t>
            </a:r>
            <a:r>
              <a:rPr lang="en-GB" sz="2200" b="1" dirty="0">
                <a:solidFill>
                  <a:schemeClr val="accent4"/>
                </a:solidFill>
              </a:rPr>
              <a:t>playing field between all modes </a:t>
            </a:r>
            <a:r>
              <a:rPr lang="en-GB" sz="2200" dirty="0">
                <a:solidFill>
                  <a:srgbClr val="3C5C87"/>
                </a:solidFill>
              </a:rPr>
              <a:t>of transport, especially on taxation (energy, VAT, and kerosene ) and the Emissions Trading System (ETS)</a:t>
            </a:r>
          </a:p>
        </p:txBody>
      </p:sp>
    </p:spTree>
    <p:extLst>
      <p:ext uri="{BB962C8B-B14F-4D97-AF65-F5344CB8AC3E}">
        <p14:creationId xmlns:p14="http://schemas.microsoft.com/office/powerpoint/2010/main" val="4027005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95560" y="144404"/>
            <a:ext cx="6927622" cy="488966"/>
          </a:xfrm>
        </p:spPr>
        <p:txBody>
          <a:bodyPr/>
          <a:lstStyle/>
          <a:p>
            <a:r>
              <a:rPr lang="it-IT" sz="3100" dirty="0"/>
              <a:t>Passenger RUs priorities?</a:t>
            </a:r>
            <a:endParaRPr lang="en-GB" sz="3100" dirty="0"/>
          </a:p>
        </p:txBody>
      </p:sp>
      <p:sp>
        <p:nvSpPr>
          <p:cNvPr id="15" name="TextBox 14"/>
          <p:cNvSpPr txBox="1"/>
          <p:nvPr/>
        </p:nvSpPr>
        <p:spPr>
          <a:xfrm>
            <a:off x="296702" y="1587703"/>
            <a:ext cx="8942858" cy="202517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20000"/>
              </a:spcBef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rgbClr val="3C5C87"/>
                </a:solidFill>
              </a:rPr>
              <a:t>The </a:t>
            </a:r>
            <a:r>
              <a:rPr lang="en-GB" sz="2000" b="1" dirty="0">
                <a:solidFill>
                  <a:srgbClr val="3C5C87"/>
                </a:solidFill>
              </a:rPr>
              <a:t>operational, legal </a:t>
            </a:r>
            <a:r>
              <a:rPr lang="en-GB" sz="2000" dirty="0">
                <a:solidFill>
                  <a:srgbClr val="3C5C87"/>
                </a:solidFill>
              </a:rPr>
              <a:t>and </a:t>
            </a:r>
            <a:r>
              <a:rPr lang="en-GB" sz="2000" b="1" dirty="0">
                <a:solidFill>
                  <a:srgbClr val="3C5C87"/>
                </a:solidFill>
              </a:rPr>
              <a:t>commercial</a:t>
            </a:r>
            <a:r>
              <a:rPr lang="en-GB" sz="2000" dirty="0">
                <a:solidFill>
                  <a:srgbClr val="3C5C87"/>
                </a:solidFill>
              </a:rPr>
              <a:t> frameworks under the development</a:t>
            </a:r>
          </a:p>
          <a:p>
            <a:pPr marL="285750" indent="-285750">
              <a:spcBef>
                <a:spcPct val="20000"/>
              </a:spcBef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rgbClr val="3C5C87"/>
                </a:solidFill>
              </a:rPr>
              <a:t>Directive 2016/2370 requires railway undertakings to establish EU-wide </a:t>
            </a:r>
            <a:r>
              <a:rPr lang="en-GB" sz="2000" b="1" dirty="0">
                <a:solidFill>
                  <a:srgbClr val="3C5C87"/>
                </a:solidFill>
              </a:rPr>
              <a:t>through-ticketing systems by 2021 </a:t>
            </a:r>
            <a:r>
              <a:rPr lang="en-GB" sz="2000" dirty="0">
                <a:solidFill>
                  <a:srgbClr val="3C5C87"/>
                </a:solidFill>
              </a:rPr>
              <a:t>(report of the Commission due in 2022) !!!</a:t>
            </a:r>
          </a:p>
          <a:p>
            <a:pPr>
              <a:spcBef>
                <a:spcPct val="20000"/>
              </a:spcBef>
              <a:buClr>
                <a:schemeClr val="accent4"/>
              </a:buClr>
            </a:pPr>
            <a:endParaRPr lang="en-GB" dirty="0">
              <a:solidFill>
                <a:srgbClr val="3C5C87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5560" y="102429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4"/>
              </a:buClr>
            </a:pPr>
            <a:r>
              <a:rPr lang="en-GB" sz="2800" b="1" dirty="0">
                <a:solidFill>
                  <a:srgbClr val="3C5C87"/>
                </a:solidFill>
              </a:rPr>
              <a:t>1. Integrated and through ticketing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C645EF-E703-4612-8058-873BE0B60C12}"/>
              </a:ext>
            </a:extLst>
          </p:cNvPr>
          <p:cNvSpPr txBox="1"/>
          <p:nvPr/>
        </p:nvSpPr>
        <p:spPr>
          <a:xfrm>
            <a:off x="95560" y="348470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4"/>
              </a:buClr>
            </a:pPr>
            <a:r>
              <a:rPr lang="en-GB" sz="2800" b="1" dirty="0">
                <a:solidFill>
                  <a:srgbClr val="3C5C87"/>
                </a:solidFill>
              </a:rPr>
              <a:t>2. Rail Passenger Rights Regulation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49CF2D8-F9CD-492F-93E4-7698C72C8E3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96702" y="4166887"/>
            <a:ext cx="8269286" cy="155985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Currently in revision by European legislators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Discussion on new provisions for  </a:t>
            </a:r>
          </a:p>
          <a:p>
            <a:pPr lvl="1"/>
            <a:r>
              <a:rPr lang="en-US" sz="1600" dirty="0"/>
              <a:t>Exemptions</a:t>
            </a:r>
          </a:p>
          <a:p>
            <a:pPr lvl="1"/>
            <a:r>
              <a:rPr lang="en-US" sz="1600" b="1" dirty="0"/>
              <a:t>Through-Tickets </a:t>
            </a:r>
          </a:p>
          <a:p>
            <a:pPr lvl="1"/>
            <a:r>
              <a:rPr lang="en-US" sz="1600" dirty="0"/>
              <a:t>Assistance of Persons with reduced mobility</a:t>
            </a:r>
          </a:p>
          <a:p>
            <a:pPr lvl="1"/>
            <a:r>
              <a:rPr lang="en-US" sz="1600" dirty="0"/>
              <a:t>delay compensation thresholds </a:t>
            </a:r>
          </a:p>
          <a:p>
            <a:pPr lvl="1"/>
            <a:r>
              <a:rPr lang="en-US" sz="1600" dirty="0"/>
              <a:t>Rerouting of stranded passengers </a:t>
            </a:r>
          </a:p>
          <a:p>
            <a:pPr lvl="1"/>
            <a:r>
              <a:rPr lang="en-US" sz="1600" dirty="0"/>
              <a:t>bike carriage…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23293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3F841A-5BCA-C943-B2BA-5CB86F8517E7}"/>
              </a:ext>
            </a:extLst>
          </p:cNvPr>
          <p:cNvSpPr txBox="1"/>
          <p:nvPr/>
        </p:nvSpPr>
        <p:spPr>
          <a:xfrm>
            <a:off x="103414" y="283029"/>
            <a:ext cx="8828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800" b="1"/>
            </a:lvl1pPr>
          </a:lstStyle>
          <a:p>
            <a:r>
              <a:rPr lang="en-US" dirty="0"/>
              <a:t>Freight? The road traffic growth is not sustainable!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2C46BAC-4033-482F-A183-0EBDDE2BDF95}"/>
              </a:ext>
            </a:extLst>
          </p:cNvPr>
          <p:cNvGrpSpPr/>
          <p:nvPr/>
        </p:nvGrpSpPr>
        <p:grpSpPr>
          <a:xfrm>
            <a:off x="212272" y="1237136"/>
            <a:ext cx="8719455" cy="5414035"/>
            <a:chOff x="740229" y="1370690"/>
            <a:chExt cx="7669714" cy="528048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CCC00AE-DF5C-6046-9C52-32E81499D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0229" y="1370690"/>
              <a:ext cx="7669714" cy="5280481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83CDEFB-5693-457D-8A85-91F471D1E4C6}"/>
                </a:ext>
              </a:extLst>
            </p:cNvPr>
            <p:cNvSpPr/>
            <p:nvPr/>
          </p:nvSpPr>
          <p:spPr>
            <a:xfrm>
              <a:off x="740229" y="6270171"/>
              <a:ext cx="7554685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3F22FC1-9C40-48BC-B5AC-2A9B779E3271}"/>
                </a:ext>
              </a:extLst>
            </p:cNvPr>
            <p:cNvSpPr/>
            <p:nvPr/>
          </p:nvSpPr>
          <p:spPr>
            <a:xfrm>
              <a:off x="936173" y="2172397"/>
              <a:ext cx="1817914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</p:grpSp>
    </p:spTree>
    <p:extLst>
      <p:ext uri="{BB962C8B-B14F-4D97-AF65-F5344CB8AC3E}">
        <p14:creationId xmlns:p14="http://schemas.microsoft.com/office/powerpoint/2010/main" val="796904365"/>
      </p:ext>
    </p:extLst>
  </p:cSld>
  <p:clrMapOvr>
    <a:masterClrMapping/>
  </p:clrMapOvr>
</p:sld>
</file>

<file path=ppt/theme/theme1.xml><?xml version="1.0" encoding="utf-8"?>
<a:theme xmlns:a="http://schemas.openxmlformats.org/drawingml/2006/main" name="CER_PPT">
  <a:themeElements>
    <a:clrScheme name="CER_Powerpoint">
      <a:dk1>
        <a:srgbClr val="FFFFFF"/>
      </a:dk1>
      <a:lt1>
        <a:srgbClr val="005FAA"/>
      </a:lt1>
      <a:dk2>
        <a:srgbClr val="00305B"/>
      </a:dk2>
      <a:lt2>
        <a:srgbClr val="3C5C87"/>
      </a:lt2>
      <a:accent1>
        <a:srgbClr val="005FAA"/>
      </a:accent1>
      <a:accent2>
        <a:srgbClr val="6A98B8"/>
      </a:accent2>
      <a:accent3>
        <a:srgbClr val="C6C6C7"/>
      </a:accent3>
      <a:accent4>
        <a:srgbClr val="B30E0A"/>
      </a:accent4>
      <a:accent5>
        <a:srgbClr val="DCC99F"/>
      </a:accent5>
      <a:accent6>
        <a:srgbClr val="005FAA"/>
      </a:accent6>
      <a:hlink>
        <a:srgbClr val="005FAA"/>
      </a:hlink>
      <a:folHlink>
        <a:srgbClr val="B30F0B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CER_PPT.potx</Template>
  <TotalTime>3583</TotalTime>
  <Words>441</Words>
  <Application>Microsoft Office PowerPoint</Application>
  <PresentationFormat>On-screen Show (4:3)</PresentationFormat>
  <Paragraphs>57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Courier New</vt:lpstr>
      <vt:lpstr>Helvetica</vt:lpstr>
      <vt:lpstr>Symbol</vt:lpstr>
      <vt:lpstr>System Font Regular</vt:lpstr>
      <vt:lpstr>Verdana</vt:lpstr>
      <vt:lpstr>Wingdings</vt:lpstr>
      <vt:lpstr>CER_PPT</vt:lpstr>
      <vt:lpstr>CER Policy Agenda 2019-2024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page in extremis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</dc:title>
  <dc:subject/>
  <dc:creator>Page Inextremis</dc:creator>
  <cp:keywords/>
  <dc:description/>
  <cp:lastModifiedBy>Libor Lochman</cp:lastModifiedBy>
  <cp:revision>140</cp:revision>
  <cp:lastPrinted>2019-03-14T16:17:36Z</cp:lastPrinted>
  <dcterms:created xsi:type="dcterms:W3CDTF">2015-12-01T11:22:55Z</dcterms:created>
  <dcterms:modified xsi:type="dcterms:W3CDTF">2019-11-03T04:28:20Z</dcterms:modified>
  <cp:category/>
</cp:coreProperties>
</file>