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401" r:id="rId2"/>
    <p:sldId id="406" r:id="rId3"/>
    <p:sldId id="405" r:id="rId4"/>
    <p:sldId id="402" r:id="rId5"/>
    <p:sldId id="408" r:id="rId6"/>
    <p:sldId id="409" r:id="rId7"/>
    <p:sldId id="410" r:id="rId8"/>
    <p:sldId id="411" r:id="rId9"/>
    <p:sldId id="404" r:id="rId10"/>
    <p:sldId id="412" r:id="rId11"/>
    <p:sldId id="413" r:id="rId12"/>
    <p:sldId id="407" r:id="rId13"/>
    <p:sldId id="336" r:id="rId14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273">
          <p15:clr>
            <a:srgbClr val="A4A3A4"/>
          </p15:clr>
        </p15:guide>
        <p15:guide id="3" orient="horz" pos="4125">
          <p15:clr>
            <a:srgbClr val="A4A3A4"/>
          </p15:clr>
        </p15:guide>
        <p15:guide id="5" orient="horz" pos="3822">
          <p15:clr>
            <a:srgbClr val="A4A3A4"/>
          </p15:clr>
        </p15:guide>
        <p15:guide id="6" orient="horz" pos="951">
          <p15:clr>
            <a:srgbClr val="A4A3A4"/>
          </p15:clr>
        </p15:guide>
        <p15:guide id="7" pos="2880">
          <p15:clr>
            <a:srgbClr val="A4A3A4"/>
          </p15:clr>
        </p15:guide>
        <p15:guide id="8" pos="313">
          <p15:clr>
            <a:srgbClr val="A4A3A4"/>
          </p15:clr>
        </p15:guide>
        <p15:guide id="9" pos="5451">
          <p15:clr>
            <a:srgbClr val="A4A3A4"/>
          </p15:clr>
        </p15:guide>
        <p15:guide id="10" pos="2049">
          <p15:clr>
            <a:srgbClr val="A4A3A4"/>
          </p15:clr>
        </p15:guide>
        <p15:guide id="11" pos="3711">
          <p15:clr>
            <a:srgbClr val="A4A3A4"/>
          </p15:clr>
        </p15:guide>
        <p15:guide id="12" pos="3864">
          <p15:clr>
            <a:srgbClr val="A4A3A4"/>
          </p15:clr>
        </p15:guide>
        <p15:guide id="13" pos="2801">
          <p15:clr>
            <a:srgbClr val="A4A3A4"/>
          </p15:clr>
        </p15:guide>
        <p15:guide id="14" pos="2959">
          <p15:clr>
            <a:srgbClr val="A4A3A4"/>
          </p15:clr>
        </p15:guide>
        <p15:guide id="15" pos="1896">
          <p15:clr>
            <a:srgbClr val="A4A3A4"/>
          </p15:clr>
        </p15:guide>
        <p15:guide id="16" orient="horz" pos="34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 snapToGrid="0">
      <p:cViewPr>
        <p:scale>
          <a:sx n="100" d="100"/>
          <a:sy n="100" d="100"/>
        </p:scale>
        <p:origin x="-1860" y="-234"/>
      </p:cViewPr>
      <p:guideLst>
        <p:guide orient="horz" pos="2160"/>
        <p:guide orient="horz" pos="273"/>
        <p:guide orient="horz" pos="4125"/>
        <p:guide orient="horz" pos="3822"/>
        <p:guide orient="horz" pos="951"/>
        <p:guide orient="horz" pos="3444"/>
        <p:guide pos="2880"/>
        <p:guide pos="313"/>
        <p:guide pos="5451"/>
        <p:guide pos="2049"/>
        <p:guide pos="3711"/>
        <p:guide pos="3864"/>
        <p:guide pos="2801"/>
        <p:guide pos="2959"/>
        <p:guide pos="1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lka\Documents\Pracovn&#237;\&#381;of&#237;n\podklad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lka\Documents\Pracovn&#237;\&#381;of&#237;n\podklad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lka\Documents\Pracovn&#237;\&#381;of&#237;n\podklady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lka\Documents\Pracovn&#237;\&#381;of&#237;n\podklady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lka\Documents\Pracovn&#237;\&#381;of&#237;n\Kopie%20-%20vyhodnoceni_pridelovani_kd_zari_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>
                <a:latin typeface="Verdana" panose="020B0604030504040204" pitchFamily="34" charset="0"/>
              </a:defRPr>
            </a:pPr>
            <a:r>
              <a:rPr lang="cs-CZ" sz="1400" baseline="0">
                <a:latin typeface="Verdana" panose="020B0604030504040204" pitchFamily="34" charset="0"/>
              </a:rPr>
              <a:t>Vývoj počtu dopravců </a:t>
            </a:r>
            <a:endParaRPr lang="en-US" sz="1400" baseline="0">
              <a:latin typeface="Verdana" panose="020B0604030504040204" pitchFamily="34" charset="0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Počet dopravců</c:v>
          </c:tx>
          <c:spPr>
            <a:ln>
              <a:solidFill>
                <a:srgbClr val="FF0000"/>
              </a:solidFill>
            </a:ln>
          </c:spPr>
          <c:dLbls>
            <c:dLbl>
              <c:idx val="0"/>
              <c:layout>
                <c:manualLayout>
                  <c:x val="-3.0555555555555555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7222222222222221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444444444444467E-2"/>
                  <c:y val="-6.01851851851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444444444444446E-2"/>
                  <c:y val="-5.5555555555555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444444444444446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7222222222222172E-2"/>
                  <c:y val="-6.01851851851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8888888888888938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88888888888889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4444444444444446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5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888888888888889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 i="0" baseline="0">
                    <a:latin typeface="Verdana" panose="020B060403050404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List1!$B$3:$L$3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List1!$B$4:$L$4</c:f>
              <c:numCache>
                <c:formatCode>General</c:formatCode>
                <c:ptCount val="11"/>
                <c:pt idx="0">
                  <c:v>62</c:v>
                </c:pt>
                <c:pt idx="1">
                  <c:v>68</c:v>
                </c:pt>
                <c:pt idx="2">
                  <c:v>75</c:v>
                </c:pt>
                <c:pt idx="3">
                  <c:v>79</c:v>
                </c:pt>
                <c:pt idx="4">
                  <c:v>84</c:v>
                </c:pt>
                <c:pt idx="5">
                  <c:v>89</c:v>
                </c:pt>
                <c:pt idx="6">
                  <c:v>94</c:v>
                </c:pt>
                <c:pt idx="7">
                  <c:v>96</c:v>
                </c:pt>
                <c:pt idx="8">
                  <c:v>99</c:v>
                </c:pt>
                <c:pt idx="9">
                  <c:v>103</c:v>
                </c:pt>
                <c:pt idx="10">
                  <c:v>103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367104"/>
        <c:axId val="198368640"/>
      </c:lineChart>
      <c:catAx>
        <c:axId val="19836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1" baseline="0">
                <a:latin typeface="Verdana" panose="020B0604030504040204" pitchFamily="34" charset="0"/>
              </a:defRPr>
            </a:pPr>
            <a:endParaRPr lang="cs-CZ"/>
          </a:p>
        </c:txPr>
        <c:crossAx val="198368640"/>
        <c:crosses val="autoZero"/>
        <c:auto val="1"/>
        <c:lblAlgn val="ctr"/>
        <c:lblOffset val="100"/>
        <c:noMultiLvlLbl val="0"/>
      </c:catAx>
      <c:valAx>
        <c:axId val="198368640"/>
        <c:scaling>
          <c:orientation val="minMax"/>
        </c:scaling>
        <c:delete val="0"/>
        <c:axPos val="l"/>
        <c:majorGridlines>
          <c:spPr>
            <a:ln>
              <a:solidFill>
                <a:srgbClr val="0070C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1" baseline="0">
                <a:latin typeface="Verdana" panose="020B0604030504040204" pitchFamily="34" charset="0"/>
              </a:defRPr>
            </a:pPr>
            <a:endParaRPr lang="cs-CZ"/>
          </a:p>
        </c:txPr>
        <c:crossAx val="1983671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aseline="0">
              <a:latin typeface="Verdan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List1!$A$32</c:f>
              <c:strCache>
                <c:ptCount val="1"/>
                <c:pt idx="0">
                  <c:v>osobní doprava</c:v>
                </c:pt>
              </c:strCache>
            </c:strRef>
          </c:tx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800" b="1" i="0" baseline="0">
                    <a:solidFill>
                      <a:schemeClr val="bg1"/>
                    </a:solidFill>
                    <a:latin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List1!$B$31:$G$31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I.-III.Q/2019</c:v>
                </c:pt>
              </c:strCache>
            </c:strRef>
          </c:cat>
          <c:val>
            <c:numRef>
              <c:f>List1!$B$32:$G$32</c:f>
              <c:numCache>
                <c:formatCode>General</c:formatCode>
                <c:ptCount val="6"/>
                <c:pt idx="0">
                  <c:v>124318</c:v>
                </c:pt>
                <c:pt idx="1">
                  <c:v>123340</c:v>
                </c:pt>
                <c:pt idx="2">
                  <c:v>126699</c:v>
                </c:pt>
                <c:pt idx="3">
                  <c:v>130020</c:v>
                </c:pt>
                <c:pt idx="4">
                  <c:v>134151</c:v>
                </c:pt>
                <c:pt idx="5" formatCode="0">
                  <c:v>101764</c:v>
                </c:pt>
              </c:numCache>
            </c:numRef>
          </c:val>
        </c:ser>
        <c:ser>
          <c:idx val="1"/>
          <c:order val="1"/>
          <c:tx>
            <c:strRef>
              <c:f>List1!$A$33</c:f>
              <c:strCache>
                <c:ptCount val="1"/>
                <c:pt idx="0">
                  <c:v>nákladní doprava</c:v>
                </c:pt>
              </c:strCache>
            </c:strRef>
          </c:tx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800" b="1" i="0" baseline="0">
                    <a:latin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List1!$B$31:$G$31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I.-III.Q/2019</c:v>
                </c:pt>
              </c:strCache>
            </c:strRef>
          </c:cat>
          <c:val>
            <c:numRef>
              <c:f>List1!$B$33:$G$33</c:f>
              <c:numCache>
                <c:formatCode>General</c:formatCode>
                <c:ptCount val="6"/>
                <c:pt idx="0">
                  <c:v>35799</c:v>
                </c:pt>
                <c:pt idx="1">
                  <c:v>36280</c:v>
                </c:pt>
                <c:pt idx="2">
                  <c:v>36670</c:v>
                </c:pt>
                <c:pt idx="3">
                  <c:v>37691</c:v>
                </c:pt>
                <c:pt idx="4">
                  <c:v>38821</c:v>
                </c:pt>
                <c:pt idx="5" formatCode="0">
                  <c:v>29433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9287936"/>
        <c:axId val="199289472"/>
      </c:barChart>
      <c:catAx>
        <c:axId val="19928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i="1" baseline="0">
                <a:latin typeface="Verdana" panose="020B0604030504040204" pitchFamily="34" charset="0"/>
              </a:defRPr>
            </a:pPr>
            <a:endParaRPr lang="cs-CZ"/>
          </a:p>
        </c:txPr>
        <c:crossAx val="199289472"/>
        <c:crosses val="autoZero"/>
        <c:auto val="1"/>
        <c:lblAlgn val="ctr"/>
        <c:lblOffset val="100"/>
        <c:noMultiLvlLbl val="0"/>
      </c:catAx>
      <c:valAx>
        <c:axId val="19928947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 b="1" i="1" baseline="0">
                <a:latin typeface="Verdana" panose="020B0604030504040204" pitchFamily="34" charset="0"/>
              </a:defRPr>
            </a:pPr>
            <a:endParaRPr lang="cs-CZ"/>
          </a:p>
        </c:txPr>
        <c:crossAx val="19928793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900" b="0" i="0" baseline="0">
              <a:latin typeface="Verdan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333899809286428E-2"/>
          <c:y val="0"/>
          <c:w val="0.905188958900633"/>
          <c:h val="0.97815230894183414"/>
        </c:manualLayout>
      </c:layout>
      <c:ofPieChart>
        <c:ofPieType val="pie"/>
        <c:varyColors val="1"/>
        <c:ser>
          <c:idx val="0"/>
          <c:order val="0"/>
          <c:dLbls>
            <c:dLbl>
              <c:idx val="0"/>
              <c:layout>
                <c:manualLayout>
                  <c:x val="0.10057553956834532"/>
                  <c:y val="-4.4796895296438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9184274627542134E-2"/>
                  <c:y val="-0.26507347477695636"/>
                </c:manualLayout>
              </c:layout>
              <c:spPr/>
              <c:txPr>
                <a:bodyPr/>
                <a:lstStyle/>
                <a:p>
                  <a:pPr>
                    <a:defRPr sz="1000"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13738930115757E-2"/>
                  <c:y val="-0.23302382517867551"/>
                </c:manualLayout>
              </c:layout>
              <c:spPr/>
              <c:txPr>
                <a:bodyPr/>
                <a:lstStyle/>
                <a:p>
                  <a:pPr>
                    <a:defRPr sz="1000"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0268320776449778E-2"/>
                  <c:y val="-0.19770782216377739"/>
                </c:manualLayout>
              </c:layout>
              <c:spPr/>
              <c:txPr>
                <a:bodyPr/>
                <a:lstStyle/>
                <a:p>
                  <a:pPr>
                    <a:defRPr sz="1000"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/>
              </c:spPr>
            </c:leaderLines>
          </c:dLbls>
          <c:cat>
            <c:strRef>
              <c:f>List1!$J$37:$J$42</c:f>
              <c:strCache>
                <c:ptCount val="6"/>
                <c:pt idx="0">
                  <c:v>České dráhy, a.s.</c:v>
                </c:pt>
                <c:pt idx="1">
                  <c:v>RegioJet, a.s.</c:v>
                </c:pt>
                <c:pt idx="2">
                  <c:v>Leo Express</c:v>
                </c:pt>
                <c:pt idx="3">
                  <c:v>GW Train Regio, a.s.</c:v>
                </c:pt>
                <c:pt idx="4">
                  <c:v>Die Länderbahn GmbH DLB</c:v>
                </c:pt>
                <c:pt idx="5">
                  <c:v>Ostatní dopravci</c:v>
                </c:pt>
              </c:strCache>
            </c:strRef>
          </c:cat>
          <c:val>
            <c:numRef>
              <c:f>List1!$K$37:$K$42</c:f>
              <c:numCache>
                <c:formatCode>General</c:formatCode>
                <c:ptCount val="6"/>
                <c:pt idx="0">
                  <c:v>93.73</c:v>
                </c:pt>
                <c:pt idx="1">
                  <c:v>3.06</c:v>
                </c:pt>
                <c:pt idx="2">
                  <c:v>1.5</c:v>
                </c:pt>
                <c:pt idx="3">
                  <c:v>0.67</c:v>
                </c:pt>
                <c:pt idx="4">
                  <c:v>0.37</c:v>
                </c:pt>
                <c:pt idx="5">
                  <c:v>0.67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19050"/>
          </c:spPr>
        </c:serLines>
      </c:ofPieChart>
    </c:plotArea>
    <c:legend>
      <c:legendPos val="b"/>
      <c:layout>
        <c:manualLayout>
          <c:xMode val="edge"/>
          <c:yMode val="edge"/>
          <c:x val="3.0115221208859684E-2"/>
          <c:y val="0.85698349824398223"/>
          <c:w val="0.89948178779810795"/>
          <c:h val="9.4136664688807992E-2"/>
        </c:manualLayout>
      </c:layout>
      <c:overlay val="0"/>
      <c:txPr>
        <a:bodyPr/>
        <a:lstStyle/>
        <a:p>
          <a:pPr>
            <a:defRPr sz="1000" b="1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88888888888887E-2"/>
          <c:y val="8.7402730175558996E-2"/>
          <c:w val="0.8666666666666667"/>
          <c:h val="0.70094010739985624"/>
        </c:manualLayout>
      </c:layout>
      <c:ofPieChart>
        <c:ofPieType val="pie"/>
        <c:varyColors val="1"/>
        <c:ser>
          <c:idx val="0"/>
          <c:order val="0"/>
          <c:tx>
            <c:strRef>
              <c:f>List1!$J$37:$J$42</c:f>
              <c:strCache>
                <c:ptCount val="1"/>
                <c:pt idx="0">
                  <c:v>České dráhy, a.s. RegioJet, a.s. Leo Express GW Train Regio, a.s. Die Länderbahn GmbH DLB Ostatní dopravci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709426946631671E-2"/>
                  <c:y val="-0.15123724117818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259623797025371E-2"/>
                  <c:y val="-4.621318168562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3390201224846898E-3"/>
                  <c:y val="-0.14646762904636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List1!$J$37:$J$42</c:f>
              <c:strCache>
                <c:ptCount val="6"/>
                <c:pt idx="0">
                  <c:v>České dráhy, a.s.</c:v>
                </c:pt>
                <c:pt idx="1">
                  <c:v>RegioJet, a.s.</c:v>
                </c:pt>
                <c:pt idx="2">
                  <c:v>Leo Express</c:v>
                </c:pt>
                <c:pt idx="3">
                  <c:v>GW Train Regio, a.s.</c:v>
                </c:pt>
                <c:pt idx="4">
                  <c:v>Die Länderbahn GmbH DLB</c:v>
                </c:pt>
                <c:pt idx="5">
                  <c:v>Ostatní dopravci</c:v>
                </c:pt>
              </c:strCache>
            </c:strRef>
          </c:cat>
          <c:val>
            <c:numRef>
              <c:f>List1!$L$37:$L$42</c:f>
              <c:numCache>
                <c:formatCode>General</c:formatCode>
                <c:ptCount val="6"/>
                <c:pt idx="0">
                  <c:v>91.76</c:v>
                </c:pt>
                <c:pt idx="1">
                  <c:v>3.9</c:v>
                </c:pt>
                <c:pt idx="2">
                  <c:v>1.44</c:v>
                </c:pt>
                <c:pt idx="3">
                  <c:v>1.83</c:v>
                </c:pt>
                <c:pt idx="4">
                  <c:v>0.28000000000000003</c:v>
                </c:pt>
                <c:pt idx="5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Dopravní výkon (hrtkm)</a:t>
            </a:r>
            <a:r>
              <a:rPr lang="cs-CZ" sz="14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 osobní dopravě</a:t>
            </a:r>
            <a:endParaRPr lang="cs-CZ" sz="1400" b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20589606974325098"/>
          <c:y val="2.54175762539796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45899936807523"/>
          <c:y val="6.0651457029409786E-2"/>
          <c:w val="0.70413825667597607"/>
          <c:h val="0.85464873960343568"/>
        </c:manualLayout>
      </c:layout>
      <c:ofPieChart>
        <c:ofPieType val="bar"/>
        <c:varyColors val="1"/>
        <c:ser>
          <c:idx val="0"/>
          <c:order val="0"/>
          <c:explosion val="10"/>
          <c:dLbls>
            <c:dLbl>
              <c:idx val="1"/>
              <c:layout>
                <c:manualLayout>
                  <c:x val="-7.0546272213710848E-2"/>
                  <c:y val="-0.13032313268533741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4468395070525686E-3"/>
                  <c:y val="-0.146199994231490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544633278306275E-3"/>
                  <c:y val="-0.11145587570784421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0859728506787331"/>
                  <c:y val="-4.88400488400483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0457516339869281"/>
                  <c:y val="7.326007326007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List1!$A$66:$A$71</c:f>
              <c:strCache>
                <c:ptCount val="6"/>
                <c:pt idx="0">
                  <c:v>České dráhy, a.s.</c:v>
                </c:pt>
                <c:pt idx="1">
                  <c:v>RegioJet, a.s.</c:v>
                </c:pt>
                <c:pt idx="2">
                  <c:v>Leo Express</c:v>
                </c:pt>
                <c:pt idx="3">
                  <c:v>GW Train Regio, a.s.</c:v>
                </c:pt>
                <c:pt idx="4">
                  <c:v>Die Länderbahn GmbH DLB</c:v>
                </c:pt>
                <c:pt idx="5">
                  <c:v>Ostatní dopravci</c:v>
                </c:pt>
              </c:strCache>
            </c:strRef>
          </c:cat>
          <c:val>
            <c:numRef>
              <c:f>List1!$B$66:$B$71</c:f>
              <c:numCache>
                <c:formatCode>General</c:formatCode>
                <c:ptCount val="6"/>
                <c:pt idx="0">
                  <c:v>90.04</c:v>
                </c:pt>
                <c:pt idx="1">
                  <c:v>8.07</c:v>
                </c:pt>
                <c:pt idx="2">
                  <c:v>1.29</c:v>
                </c:pt>
                <c:pt idx="3">
                  <c:v>0.22</c:v>
                </c:pt>
                <c:pt idx="4">
                  <c:v>0.15</c:v>
                </c:pt>
                <c:pt idx="5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50"/>
        <c:secondPieSize val="75"/>
        <c:serLines/>
      </c:of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4976742160623"/>
          <c:y val="6.0651457029409786E-2"/>
          <c:w val="0.6593475136874859"/>
          <c:h val="0.80063626662051857"/>
        </c:manualLayout>
      </c:layout>
      <c:ofPieChart>
        <c:ofPieType val="bar"/>
        <c:varyColors val="1"/>
        <c:ser>
          <c:idx val="0"/>
          <c:order val="0"/>
          <c:explosion val="10"/>
          <c:dLbls>
            <c:dLbl>
              <c:idx val="1"/>
              <c:layout>
                <c:manualLayout>
                  <c:x val="-7.0546272213710848E-2"/>
                  <c:y val="-0.13032313268533741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4468395070525686E-3"/>
                  <c:y val="-0.146199994231490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544633278306275E-3"/>
                  <c:y val="-0.11145587570784421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7030A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0859728506787331"/>
                  <c:y val="-4.88400488400483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0457516339869281"/>
                  <c:y val="7.326007326007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List1!$A$77:$A$82</c:f>
              <c:strCache>
                <c:ptCount val="6"/>
                <c:pt idx="0">
                  <c:v>České dráhy, a.s.</c:v>
                </c:pt>
                <c:pt idx="1">
                  <c:v>RegioJet, a.s.</c:v>
                </c:pt>
                <c:pt idx="2">
                  <c:v>Leo Express</c:v>
                </c:pt>
                <c:pt idx="3">
                  <c:v>GW Train Regio, a.s.</c:v>
                </c:pt>
                <c:pt idx="4">
                  <c:v>Die Länderbahn GmbH DLB</c:v>
                </c:pt>
                <c:pt idx="5">
                  <c:v>Ostatní dopravci</c:v>
                </c:pt>
              </c:strCache>
            </c:strRef>
          </c:cat>
          <c:val>
            <c:numRef>
              <c:f>List1!$B$77:$B$82</c:f>
              <c:numCache>
                <c:formatCode>General</c:formatCode>
                <c:ptCount val="6"/>
                <c:pt idx="0">
                  <c:v>88.8</c:v>
                </c:pt>
                <c:pt idx="1">
                  <c:v>9</c:v>
                </c:pt>
                <c:pt idx="2">
                  <c:v>1.22</c:v>
                </c:pt>
                <c:pt idx="3">
                  <c:v>0.55000000000000004</c:v>
                </c:pt>
                <c:pt idx="4">
                  <c:v>0.11</c:v>
                </c:pt>
                <c:pt idx="5">
                  <c:v>0.32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50"/>
        <c:secondPieSize val="75"/>
        <c:serLines/>
      </c:ofPieChart>
    </c:plotArea>
    <c:legend>
      <c:legendPos val="b"/>
      <c:layout>
        <c:manualLayout>
          <c:xMode val="edge"/>
          <c:yMode val="edge"/>
          <c:x val="3.5662525899498045E-3"/>
          <c:y val="0.7808022560407758"/>
          <c:w val="0.90816757717643737"/>
          <c:h val="0.1746003913329903"/>
        </c:manualLayout>
      </c:layout>
      <c:overlay val="0"/>
      <c:txPr>
        <a:bodyPr/>
        <a:lstStyle/>
        <a:p>
          <a:pPr rtl="0">
            <a:defRPr b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cs-CZ"/>
              <a:t>Podíl produktů na žádostech s ad hoc přidělenou KD v měsíci září 2019</a:t>
            </a:r>
          </a:p>
        </c:rich>
      </c:tx>
      <c:layout>
        <c:manualLayout>
          <c:xMode val="edge"/>
          <c:yMode val="edge"/>
          <c:x val="1.5330104783428725E-2"/>
          <c:y val="9.462015502432091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64189221395498E-2"/>
          <c:y val="0.16537020596747462"/>
          <c:w val="0.50071909844728479"/>
          <c:h val="0.7265664753112749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1.0444005770984937E-2"/>
                  <c:y val="-9.495169808720140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767373779695271E-2"/>
                  <c:y val="-5.03181788972840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925987906049455E-6"/>
                  <c:y val="6.95646262177921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2664666099320531E-2"/>
                  <c:y val="-0.1250079393387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6205156421373156E-2"/>
                  <c:y val="1.70090904265077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1134368487195496E-2"/>
                  <c:y val="-0.22776840785757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7.0571445807175281E-2"/>
                  <c:y val="8.002294725019487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562104821999167E-2"/>
                  <c:y val="-2.400520783372929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 baseline="0">
                    <a:solidFill>
                      <a:srgbClr val="7030A0"/>
                    </a:solidFill>
                    <a:latin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'1_žádosti_ad_hoc'!$B$5:$B$12</c:f>
              <c:strCache>
                <c:ptCount val="8"/>
                <c:pt idx="0">
                  <c:v>Dlouhodobá žádost</c:v>
                </c:pt>
                <c:pt idx="1">
                  <c:v>Žádost o ad hoc přidělení kapacity DC "nad 3 dny"</c:v>
                </c:pt>
                <c:pt idx="2">
                  <c:v>Žádost o ad hoc přidělení kapacity DC "pod 3 dny"</c:v>
                </c:pt>
                <c:pt idx="3">
                  <c:v>Žádost o ad hoc přidělení kapacity DC pro technicko - bezpečnostní zkoušky drážních vozidel</c:v>
                </c:pt>
                <c:pt idx="4">
                  <c:v>Žádost o ad hoc přidělení kapacity DC pro zkušební jízdy vozidel neschváleného typu nebo jízdy vyšší jak traťovou rychlostí</c:v>
                </c:pt>
                <c:pt idx="5">
                  <c:v>Žádost o ad hoc přidělení kapacity DC za účelem údržby infrastruktury SŽDC</c:v>
                </c:pt>
                <c:pt idx="6">
                  <c:v>Žádost o ad hoc přidělení kapacity DC z důvodu omezení infrastruktury SŽDC</c:v>
                </c:pt>
                <c:pt idx="7">
                  <c:v>Ad hoc přidělení kapacity DC z jiných důvodů na straně SŽDC</c:v>
                </c:pt>
              </c:strCache>
            </c:strRef>
          </c:cat>
          <c:val>
            <c:numRef>
              <c:f>'1_žádosti_ad_hoc'!$AX$5:$AX$12</c:f>
              <c:numCache>
                <c:formatCode>#\ ###\ ##0</c:formatCode>
                <c:ptCount val="8"/>
                <c:pt idx="0">
                  <c:v>1</c:v>
                </c:pt>
                <c:pt idx="1">
                  <c:v>1062</c:v>
                </c:pt>
                <c:pt idx="2">
                  <c:v>13863</c:v>
                </c:pt>
                <c:pt idx="3">
                  <c:v>18</c:v>
                </c:pt>
                <c:pt idx="4">
                  <c:v>17</c:v>
                </c:pt>
                <c:pt idx="5">
                  <c:v>6808</c:v>
                </c:pt>
                <c:pt idx="6">
                  <c:v>2278</c:v>
                </c:pt>
                <c:pt idx="7">
                  <c:v>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591366617822533"/>
          <c:y val="7.2112106257689046E-2"/>
          <c:w val="0.33948544990921214"/>
          <c:h val="0.92788789374231095"/>
        </c:manualLayout>
      </c:layout>
      <c:overlay val="0"/>
      <c:txPr>
        <a:bodyPr/>
        <a:lstStyle/>
        <a:p>
          <a:pPr>
            <a:defRPr sz="1000" b="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0.64462</cdr:x>
      <cdr:y>0.1315</cdr:y>
    </cdr:from>
    <cdr:to>
      <cdr:x>0.82499</cdr:x>
      <cdr:y>0.18194</cdr:y>
    </cdr:to>
    <cdr:sp macro="" textlink="">
      <cdr:nvSpPr>
        <cdr:cNvPr id="2" name="TextovéPole 8"/>
        <cdr:cNvSpPr txBox="1"/>
      </cdr:nvSpPr>
      <cdr:spPr>
        <a:xfrm xmlns:a="http://schemas.openxmlformats.org/drawingml/2006/main">
          <a:off x="3407955" y="561703"/>
          <a:ext cx="953588" cy="2154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noFill/>
        </a:ln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cs-CZ" sz="1400" b="1" dirty="0" smtClean="0"/>
            <a:t>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11.11.2019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87" y="4059080"/>
            <a:ext cx="8156575" cy="1134144"/>
          </a:xfrm>
        </p:spPr>
        <p:txBody>
          <a:bodyPr anchor="b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7" y="3429000"/>
            <a:ext cx="8156575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cs-CZ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6888" y="5571272"/>
            <a:ext cx="8156575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pic>
        <p:nvPicPr>
          <p:cNvPr id="8" name="Picture 7" descr="logo-tit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6888" y="433388"/>
            <a:ext cx="2630424" cy="6339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36" y="1509712"/>
            <a:ext cx="4585526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cs-CZ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7936" y="357188"/>
            <a:ext cx="4585527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3712" y="5570625"/>
            <a:ext cx="8156575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pic>
        <p:nvPicPr>
          <p:cNvPr id="10" name="Picture 9" descr="logo-tit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6888" y="433388"/>
            <a:ext cx="263042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87" y="4059080"/>
            <a:ext cx="8156575" cy="1134144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7" y="3429000"/>
            <a:ext cx="8156575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cs-CZ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6888" y="5571272"/>
            <a:ext cx="8156575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pic>
        <p:nvPicPr>
          <p:cNvPr id="8" name="Picture 7" descr="logo-tit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6888" y="433388"/>
            <a:ext cx="263042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509713"/>
            <a:ext cx="8156575" cy="40615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509713"/>
            <a:ext cx="5394325" cy="40615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100" y="1509713"/>
            <a:ext cx="2519363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9" y="1509713"/>
            <a:ext cx="3949700" cy="40615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97414" y="1509713"/>
            <a:ext cx="3956050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3429000"/>
            <a:ext cx="8156575" cy="21422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100" y="1509713"/>
            <a:ext cx="2519363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52788" y="1509713"/>
            <a:ext cx="2638425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96889" y="1509713"/>
            <a:ext cx="2513012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460" y="-2383"/>
            <a:ext cx="9146841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498475" y="5357813"/>
            <a:ext cx="8147050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96888" y="5554800"/>
            <a:ext cx="8156575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pic>
        <p:nvPicPr>
          <p:cNvPr id="9" name="Picture 8" descr="logo-zapa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6888" y="6327368"/>
            <a:ext cx="249936" cy="19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pic>
        <p:nvPicPr>
          <p:cNvPr id="14" name="Picture 13" descr="logo-zapa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6888" y="6327368"/>
            <a:ext cx="249935" cy="19812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36" y="1509712"/>
            <a:ext cx="4585526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cs-CZ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7936" y="357188"/>
            <a:ext cx="4585527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3712" y="5570625"/>
            <a:ext cx="8156575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pic>
        <p:nvPicPr>
          <p:cNvPr id="10" name="Picture 9" descr="logo-tit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6888" y="433388"/>
            <a:ext cx="2630424" cy="6339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888" y="357188"/>
            <a:ext cx="8156575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88" y="1509713"/>
            <a:ext cx="8156575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 smtClean="0"/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4288" y="6327369"/>
            <a:ext cx="909464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7536" y="6327369"/>
            <a:ext cx="5742696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27369"/>
            <a:ext cx="481063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Picture 6" descr="logo-zapati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496888" y="6327368"/>
            <a:ext cx="249936" cy="1981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444" userDrawn="1">
          <p15:clr>
            <a:srgbClr val="F26B43"/>
          </p15:clr>
        </p15:guide>
        <p15:guide id="4" pos="314" userDrawn="1">
          <p15:clr>
            <a:srgbClr val="F26B43"/>
          </p15:clr>
        </p15:guide>
        <p15:guide id="5" pos="5446" userDrawn="1">
          <p15:clr>
            <a:srgbClr val="F26B43"/>
          </p15:clr>
        </p15:guide>
        <p15:guide id="6" orient="horz" pos="33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137" y="4059080"/>
            <a:ext cx="8268789" cy="1134144"/>
          </a:xfrm>
        </p:spPr>
        <p:txBody>
          <a:bodyPr/>
          <a:lstStyle/>
          <a:p>
            <a:r>
              <a:rPr lang="cs-CZ" dirty="0" smtClean="0"/>
              <a:t>Nákladní a osobní doprava – současnost a perspektiva české železnice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dirty="0" smtClean="0"/>
              <a:t>231. Žofínské fórum, palác Žofín                                                                                                 </a:t>
            </a:r>
            <a:r>
              <a:rPr lang="cs-CZ" dirty="0" smtClean="0"/>
              <a:t>11.11.2019</a:t>
            </a:r>
            <a:endParaRPr lang="cs-CZ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Bc. Jiří Svoboda, MBA</a:t>
            </a:r>
          </a:p>
          <a:p>
            <a:pPr marL="0" lvl="1" indent="0">
              <a:buNone/>
            </a:pPr>
            <a:r>
              <a:rPr lang="cs-CZ" dirty="0"/>
              <a:t>Generální ředitel</a:t>
            </a:r>
          </a:p>
        </p:txBody>
      </p:sp>
    </p:spTree>
    <p:extLst>
      <p:ext uri="{BB962C8B-B14F-4D97-AF65-F5344CB8AC3E}">
        <p14:creationId xmlns:p14="http://schemas.microsoft.com/office/powerpoint/2010/main" val="38821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932500"/>
            <a:ext cx="8029574" cy="536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6888" y="235132"/>
            <a:ext cx="8156575" cy="731520"/>
          </a:xfrm>
        </p:spPr>
        <p:txBody>
          <a:bodyPr/>
          <a:lstStyle/>
          <a:p>
            <a:r>
              <a:rPr lang="cs-CZ" dirty="0" smtClean="0"/>
              <a:t>Rychlá spojení – výstavba vysokorychlostních tratí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43726" y="6228261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95900" y="932500"/>
            <a:ext cx="3581400" cy="73866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 smtClean="0"/>
              <a:t>Strategie přípravy rychlých spojení na území ČR</a:t>
            </a:r>
          </a:p>
          <a:p>
            <a:endParaRPr lang="cs-CZ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22564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587829"/>
            <a:ext cx="8647611" cy="570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6888" y="222069"/>
            <a:ext cx="8156575" cy="666205"/>
          </a:xfrm>
        </p:spPr>
        <p:txBody>
          <a:bodyPr/>
          <a:lstStyle/>
          <a:p>
            <a:r>
              <a:rPr lang="cs-CZ" dirty="0" smtClean="0"/>
              <a:t>Rychlá spojení – vysokorychlostní tratě Evropy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6267450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2381">
            <a:off x="4484386" y="3627940"/>
            <a:ext cx="229211" cy="49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986">
            <a:off x="4604819" y="3274769"/>
            <a:ext cx="129937" cy="36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olný tvar 2"/>
          <p:cNvSpPr/>
          <p:nvPr/>
        </p:nvSpPr>
        <p:spPr>
          <a:xfrm>
            <a:off x="4510088" y="3348038"/>
            <a:ext cx="581025" cy="285817"/>
          </a:xfrm>
          <a:custGeom>
            <a:avLst/>
            <a:gdLst>
              <a:gd name="connsiteX0" fmla="*/ 0 w 581025"/>
              <a:gd name="connsiteY0" fmla="*/ 261937 h 285817"/>
              <a:gd name="connsiteX1" fmla="*/ 61912 w 581025"/>
              <a:gd name="connsiteY1" fmla="*/ 247650 h 285817"/>
              <a:gd name="connsiteX2" fmla="*/ 133350 w 581025"/>
              <a:gd name="connsiteY2" fmla="*/ 261937 h 285817"/>
              <a:gd name="connsiteX3" fmla="*/ 180975 w 581025"/>
              <a:gd name="connsiteY3" fmla="*/ 276225 h 285817"/>
              <a:gd name="connsiteX4" fmla="*/ 295275 w 581025"/>
              <a:gd name="connsiteY4" fmla="*/ 285750 h 285817"/>
              <a:gd name="connsiteX5" fmla="*/ 400050 w 581025"/>
              <a:gd name="connsiteY5" fmla="*/ 271462 h 285817"/>
              <a:gd name="connsiteX6" fmla="*/ 438150 w 581025"/>
              <a:gd name="connsiteY6" fmla="*/ 257175 h 285817"/>
              <a:gd name="connsiteX7" fmla="*/ 471487 w 581025"/>
              <a:gd name="connsiteY7" fmla="*/ 200025 h 285817"/>
              <a:gd name="connsiteX8" fmla="*/ 509587 w 581025"/>
              <a:gd name="connsiteY8" fmla="*/ 161925 h 285817"/>
              <a:gd name="connsiteX9" fmla="*/ 528637 w 581025"/>
              <a:gd name="connsiteY9" fmla="*/ 109537 h 285817"/>
              <a:gd name="connsiteX10" fmla="*/ 542925 w 581025"/>
              <a:gd name="connsiteY10" fmla="*/ 66675 h 285817"/>
              <a:gd name="connsiteX11" fmla="*/ 561975 w 581025"/>
              <a:gd name="connsiteY11" fmla="*/ 19050 h 285817"/>
              <a:gd name="connsiteX12" fmla="*/ 581025 w 581025"/>
              <a:gd name="connsiteY12" fmla="*/ 0 h 285817"/>
              <a:gd name="connsiteX13" fmla="*/ 581025 w 581025"/>
              <a:gd name="connsiteY13" fmla="*/ 0 h 28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1025" h="285817">
                <a:moveTo>
                  <a:pt x="0" y="261937"/>
                </a:moveTo>
                <a:cubicBezTo>
                  <a:pt x="19843" y="254793"/>
                  <a:pt x="39687" y="247650"/>
                  <a:pt x="61912" y="247650"/>
                </a:cubicBezTo>
                <a:cubicBezTo>
                  <a:pt x="84137" y="247650"/>
                  <a:pt x="113506" y="257175"/>
                  <a:pt x="133350" y="261937"/>
                </a:cubicBezTo>
                <a:cubicBezTo>
                  <a:pt x="153194" y="266699"/>
                  <a:pt x="153988" y="272256"/>
                  <a:pt x="180975" y="276225"/>
                </a:cubicBezTo>
                <a:cubicBezTo>
                  <a:pt x="207963" y="280194"/>
                  <a:pt x="258763" y="286544"/>
                  <a:pt x="295275" y="285750"/>
                </a:cubicBezTo>
                <a:cubicBezTo>
                  <a:pt x="331788" y="284956"/>
                  <a:pt x="376238" y="276224"/>
                  <a:pt x="400050" y="271462"/>
                </a:cubicBezTo>
                <a:cubicBezTo>
                  <a:pt x="423862" y="266700"/>
                  <a:pt x="426244" y="269081"/>
                  <a:pt x="438150" y="257175"/>
                </a:cubicBezTo>
                <a:cubicBezTo>
                  <a:pt x="450056" y="245269"/>
                  <a:pt x="459581" y="215900"/>
                  <a:pt x="471487" y="200025"/>
                </a:cubicBezTo>
                <a:cubicBezTo>
                  <a:pt x="483393" y="184150"/>
                  <a:pt x="500062" y="177006"/>
                  <a:pt x="509587" y="161925"/>
                </a:cubicBezTo>
                <a:cubicBezTo>
                  <a:pt x="519112" y="146844"/>
                  <a:pt x="523081" y="125412"/>
                  <a:pt x="528637" y="109537"/>
                </a:cubicBezTo>
                <a:cubicBezTo>
                  <a:pt x="534193" y="93662"/>
                  <a:pt x="537369" y="81756"/>
                  <a:pt x="542925" y="66675"/>
                </a:cubicBezTo>
                <a:cubicBezTo>
                  <a:pt x="548481" y="51594"/>
                  <a:pt x="555625" y="30162"/>
                  <a:pt x="561975" y="19050"/>
                </a:cubicBezTo>
                <a:cubicBezTo>
                  <a:pt x="568325" y="7938"/>
                  <a:pt x="581025" y="0"/>
                  <a:pt x="581025" y="0"/>
                </a:cubicBezTo>
                <a:lnTo>
                  <a:pt x="581025" y="0"/>
                </a:ln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4614863" y="3600450"/>
            <a:ext cx="328612" cy="466725"/>
          </a:xfrm>
          <a:custGeom>
            <a:avLst/>
            <a:gdLst>
              <a:gd name="connsiteX0" fmla="*/ 0 w 328612"/>
              <a:gd name="connsiteY0" fmla="*/ 0 h 466725"/>
              <a:gd name="connsiteX1" fmla="*/ 52387 w 328612"/>
              <a:gd name="connsiteY1" fmla="*/ 71438 h 466725"/>
              <a:gd name="connsiteX2" fmla="*/ 76200 w 328612"/>
              <a:gd name="connsiteY2" fmla="*/ 119063 h 466725"/>
              <a:gd name="connsiteX3" fmla="*/ 104775 w 328612"/>
              <a:gd name="connsiteY3" fmla="*/ 152400 h 466725"/>
              <a:gd name="connsiteX4" fmla="*/ 133350 w 328612"/>
              <a:gd name="connsiteY4" fmla="*/ 185738 h 466725"/>
              <a:gd name="connsiteX5" fmla="*/ 152400 w 328612"/>
              <a:gd name="connsiteY5" fmla="*/ 204788 h 466725"/>
              <a:gd name="connsiteX6" fmla="*/ 166687 w 328612"/>
              <a:gd name="connsiteY6" fmla="*/ 219075 h 466725"/>
              <a:gd name="connsiteX7" fmla="*/ 176212 w 328612"/>
              <a:gd name="connsiteY7" fmla="*/ 257175 h 466725"/>
              <a:gd name="connsiteX8" fmla="*/ 185737 w 328612"/>
              <a:gd name="connsiteY8" fmla="*/ 285750 h 466725"/>
              <a:gd name="connsiteX9" fmla="*/ 195262 w 328612"/>
              <a:gd name="connsiteY9" fmla="*/ 314325 h 466725"/>
              <a:gd name="connsiteX10" fmla="*/ 200025 w 328612"/>
              <a:gd name="connsiteY10" fmla="*/ 328613 h 466725"/>
              <a:gd name="connsiteX11" fmla="*/ 219075 w 328612"/>
              <a:gd name="connsiteY11" fmla="*/ 342900 h 466725"/>
              <a:gd name="connsiteX12" fmla="*/ 238125 w 328612"/>
              <a:gd name="connsiteY12" fmla="*/ 352425 h 466725"/>
              <a:gd name="connsiteX13" fmla="*/ 247650 w 328612"/>
              <a:gd name="connsiteY13" fmla="*/ 366713 h 466725"/>
              <a:gd name="connsiteX14" fmla="*/ 252412 w 328612"/>
              <a:gd name="connsiteY14" fmla="*/ 395288 h 466725"/>
              <a:gd name="connsiteX15" fmla="*/ 257175 w 328612"/>
              <a:gd name="connsiteY15" fmla="*/ 409575 h 466725"/>
              <a:gd name="connsiteX16" fmla="*/ 261937 w 328612"/>
              <a:gd name="connsiteY16" fmla="*/ 428625 h 466725"/>
              <a:gd name="connsiteX17" fmla="*/ 266700 w 328612"/>
              <a:gd name="connsiteY17" fmla="*/ 433388 h 466725"/>
              <a:gd name="connsiteX18" fmla="*/ 280987 w 328612"/>
              <a:gd name="connsiteY18" fmla="*/ 452438 h 466725"/>
              <a:gd name="connsiteX19" fmla="*/ 328612 w 328612"/>
              <a:gd name="connsiteY19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8612" h="466725">
                <a:moveTo>
                  <a:pt x="0" y="0"/>
                </a:moveTo>
                <a:cubicBezTo>
                  <a:pt x="19843" y="25797"/>
                  <a:pt x="39687" y="51594"/>
                  <a:pt x="52387" y="71438"/>
                </a:cubicBezTo>
                <a:cubicBezTo>
                  <a:pt x="65087" y="91282"/>
                  <a:pt x="67469" y="105569"/>
                  <a:pt x="76200" y="119063"/>
                </a:cubicBezTo>
                <a:cubicBezTo>
                  <a:pt x="84931" y="132557"/>
                  <a:pt x="104775" y="152400"/>
                  <a:pt x="104775" y="152400"/>
                </a:cubicBezTo>
                <a:cubicBezTo>
                  <a:pt x="114300" y="163513"/>
                  <a:pt x="125413" y="177007"/>
                  <a:pt x="133350" y="185738"/>
                </a:cubicBezTo>
                <a:cubicBezTo>
                  <a:pt x="141287" y="194469"/>
                  <a:pt x="152400" y="204788"/>
                  <a:pt x="152400" y="204788"/>
                </a:cubicBezTo>
                <a:cubicBezTo>
                  <a:pt x="157956" y="210344"/>
                  <a:pt x="162718" y="210344"/>
                  <a:pt x="166687" y="219075"/>
                </a:cubicBezTo>
                <a:cubicBezTo>
                  <a:pt x="170656" y="227806"/>
                  <a:pt x="173037" y="246062"/>
                  <a:pt x="176212" y="257175"/>
                </a:cubicBezTo>
                <a:cubicBezTo>
                  <a:pt x="179387" y="268288"/>
                  <a:pt x="185737" y="285750"/>
                  <a:pt x="185737" y="285750"/>
                </a:cubicBezTo>
                <a:lnTo>
                  <a:pt x="195262" y="314325"/>
                </a:lnTo>
                <a:cubicBezTo>
                  <a:pt x="197643" y="321469"/>
                  <a:pt x="196056" y="323851"/>
                  <a:pt x="200025" y="328613"/>
                </a:cubicBezTo>
                <a:cubicBezTo>
                  <a:pt x="203994" y="333375"/>
                  <a:pt x="212725" y="338931"/>
                  <a:pt x="219075" y="342900"/>
                </a:cubicBezTo>
                <a:cubicBezTo>
                  <a:pt x="225425" y="346869"/>
                  <a:pt x="233363" y="348456"/>
                  <a:pt x="238125" y="352425"/>
                </a:cubicBezTo>
                <a:cubicBezTo>
                  <a:pt x="242887" y="356394"/>
                  <a:pt x="245269" y="359569"/>
                  <a:pt x="247650" y="366713"/>
                </a:cubicBezTo>
                <a:cubicBezTo>
                  <a:pt x="250031" y="373857"/>
                  <a:pt x="250825" y="388144"/>
                  <a:pt x="252412" y="395288"/>
                </a:cubicBezTo>
                <a:cubicBezTo>
                  <a:pt x="254000" y="402432"/>
                  <a:pt x="255588" y="404019"/>
                  <a:pt x="257175" y="409575"/>
                </a:cubicBezTo>
                <a:cubicBezTo>
                  <a:pt x="258762" y="415131"/>
                  <a:pt x="260350" y="424656"/>
                  <a:pt x="261937" y="428625"/>
                </a:cubicBezTo>
                <a:cubicBezTo>
                  <a:pt x="263525" y="432594"/>
                  <a:pt x="263525" y="429419"/>
                  <a:pt x="266700" y="433388"/>
                </a:cubicBezTo>
                <a:cubicBezTo>
                  <a:pt x="269875" y="437357"/>
                  <a:pt x="270668" y="446882"/>
                  <a:pt x="280987" y="452438"/>
                </a:cubicBezTo>
                <a:cubicBezTo>
                  <a:pt x="291306" y="457994"/>
                  <a:pt x="328612" y="466725"/>
                  <a:pt x="328612" y="466725"/>
                </a:cubicBez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94" y="3159442"/>
            <a:ext cx="91438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088480"/>
            <a:ext cx="366713" cy="14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6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6888" y="182880"/>
            <a:ext cx="8156575" cy="822960"/>
          </a:xfrm>
        </p:spPr>
        <p:txBody>
          <a:bodyPr/>
          <a:lstStyle/>
          <a:p>
            <a:r>
              <a:rPr lang="cs-CZ" dirty="0"/>
              <a:t>Problematika elektrické trakce – konverze napájecí soustavy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" y="902183"/>
            <a:ext cx="7697594" cy="512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33547" y="1025433"/>
            <a:ext cx="613955" cy="4833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4389120"/>
            <a:ext cx="2228307" cy="115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5540747"/>
            <a:ext cx="2724697" cy="52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6267450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</p:spTree>
    <p:extLst>
      <p:ext uri="{BB962C8B-B14F-4D97-AF65-F5344CB8AC3E}">
        <p14:creationId xmlns:p14="http://schemas.microsoft.com/office/powerpoint/2010/main" val="416861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48640" y="1509712"/>
            <a:ext cx="8294913" cy="191928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Nákladní a osobní doprava – současnost a perspektiva české železnice</a:t>
            </a:r>
          </a:p>
          <a:p>
            <a:pPr marL="252000" lvl="1" indent="0">
              <a:buNone/>
            </a:pPr>
            <a:r>
              <a:rPr lang="cs-CZ" dirty="0"/>
              <a:t>Bc. Jiří Svoboda, MBA</a:t>
            </a:r>
          </a:p>
          <a:p>
            <a:pPr marL="504000" lvl="2" indent="0">
              <a:buNone/>
            </a:pPr>
            <a:r>
              <a:rPr lang="cs-CZ" dirty="0"/>
              <a:t>Generální ředitel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www.szdc.cz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železniční dopravní cesty, 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</p:spTree>
    <p:extLst>
      <p:ext uri="{BB962C8B-B14F-4D97-AF65-F5344CB8AC3E}">
        <p14:creationId xmlns:p14="http://schemas.microsoft.com/office/powerpoint/2010/main" val="340455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87363" y="217125"/>
            <a:ext cx="8156575" cy="544875"/>
          </a:xfrm>
        </p:spPr>
        <p:txBody>
          <a:bodyPr/>
          <a:lstStyle/>
          <a:p>
            <a:r>
              <a:rPr lang="cs-CZ" dirty="0"/>
              <a:t>Prioritní železniční síť ČR provozovaná SŽDC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" y="661782"/>
            <a:ext cx="9065948" cy="52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6267450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</p:spTree>
    <p:extLst>
      <p:ext uri="{BB962C8B-B14F-4D97-AF65-F5344CB8AC3E}">
        <p14:creationId xmlns:p14="http://schemas.microsoft.com/office/powerpoint/2010/main" val="6974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9423" y="121875"/>
            <a:ext cx="8156575" cy="800712"/>
          </a:xfrm>
        </p:spPr>
        <p:txBody>
          <a:bodyPr/>
          <a:lstStyle/>
          <a:p>
            <a:r>
              <a:rPr lang="cs-CZ" dirty="0"/>
              <a:t>Prioritní železniční síť ČR </a:t>
            </a:r>
            <a:r>
              <a:rPr lang="cs-CZ" dirty="0" smtClean="0"/>
              <a:t>pro nákladní dopravu provozovaná SŽDC </a:t>
            </a:r>
            <a:r>
              <a:rPr lang="cs-CZ" sz="1400" dirty="0" smtClean="0"/>
              <a:t>(nákladní koridory)</a:t>
            </a:r>
            <a:endParaRPr lang="cs-CZ" sz="1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" y="940526"/>
            <a:ext cx="8962716" cy="532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6267450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</p:spTree>
    <p:extLst>
      <p:ext uri="{BB962C8B-B14F-4D97-AF65-F5344CB8AC3E}">
        <p14:creationId xmlns:p14="http://schemas.microsoft.com/office/powerpoint/2010/main" val="39877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96888" y="888275"/>
            <a:ext cx="8503421" cy="4682998"/>
          </a:xfrm>
        </p:spPr>
        <p:txBody>
          <a:bodyPr/>
          <a:lstStyle/>
          <a:p>
            <a:r>
              <a:rPr lang="cs-CZ" sz="1800" dirty="0" smtClean="0"/>
              <a:t>počet provozovatelů železniční dopravy (dopravců) a celkový dopravní výkon má v současnosti vzrůstající trend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515211"/>
          </a:xfrm>
        </p:spPr>
        <p:txBody>
          <a:bodyPr/>
          <a:lstStyle/>
          <a:p>
            <a:r>
              <a:rPr lang="cs-CZ" dirty="0" smtClean="0"/>
              <a:t>Využití železniční sítě dopravci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938807"/>
              </p:ext>
            </p:extLst>
          </p:nvPr>
        </p:nvGraphicFramePr>
        <p:xfrm>
          <a:off x="0" y="1917114"/>
          <a:ext cx="4402183" cy="388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6267450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572000" y="19171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400" b="1" dirty="0"/>
              <a:t>Výkony dopravců na síti provozované SŽDC </a:t>
            </a:r>
            <a:r>
              <a:rPr lang="cs-CZ" sz="1000" b="1" dirty="0"/>
              <a:t>v tis. </a:t>
            </a:r>
            <a:r>
              <a:rPr lang="cs-CZ" sz="1000" b="1" dirty="0" err="1"/>
              <a:t>vlkm</a:t>
            </a:r>
            <a:endParaRPr lang="cs-CZ" sz="1000" b="1" dirty="0"/>
          </a:p>
        </p:txBody>
      </p:sp>
      <p:graphicFrame>
        <p:nvGraphicFramePr>
          <p:cNvPr id="13" name="Graf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386503"/>
              </p:ext>
            </p:extLst>
          </p:nvPr>
        </p:nvGraphicFramePr>
        <p:xfrm>
          <a:off x="4572001" y="2300941"/>
          <a:ext cx="4440554" cy="3551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04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727234"/>
              </p:ext>
            </p:extLst>
          </p:nvPr>
        </p:nvGraphicFramePr>
        <p:xfrm>
          <a:off x="300446" y="1463040"/>
          <a:ext cx="4807130" cy="4650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96888" y="809897"/>
            <a:ext cx="8346666" cy="5199017"/>
          </a:xfrm>
        </p:spPr>
        <p:txBody>
          <a:bodyPr/>
          <a:lstStyle/>
          <a:p>
            <a:pPr algn="just"/>
            <a:r>
              <a:rPr lang="cs-CZ" sz="1600" dirty="0"/>
              <a:t>Trend růstu výkonů v </a:t>
            </a:r>
            <a:r>
              <a:rPr lang="cs-CZ" sz="1600" b="1" dirty="0"/>
              <a:t>osobní dopravě </a:t>
            </a:r>
            <a:r>
              <a:rPr lang="cs-CZ" sz="1600" dirty="0"/>
              <a:t>na síti SŽDC </a:t>
            </a:r>
            <a:r>
              <a:rPr lang="cs-CZ" sz="1600" dirty="0" smtClean="0"/>
              <a:t>pokračuje stejným </a:t>
            </a:r>
            <a:r>
              <a:rPr lang="cs-CZ" sz="1600" dirty="0"/>
              <a:t>tempem jako v minulosti. Ve </a:t>
            </a:r>
            <a:r>
              <a:rPr lang="cs-CZ" sz="1600" dirty="0" smtClean="0"/>
              <a:t>srovnání s </a:t>
            </a:r>
            <a:r>
              <a:rPr lang="cs-CZ" sz="1600" dirty="0"/>
              <a:t>rokem 2017 vzrostl počet vlakových kilometrů </a:t>
            </a:r>
            <a:r>
              <a:rPr lang="cs-CZ" sz="1600" b="1" dirty="0"/>
              <a:t>(</a:t>
            </a:r>
            <a:r>
              <a:rPr lang="cs-CZ" sz="1600" b="1" dirty="0" err="1" smtClean="0"/>
              <a:t>vlkm</a:t>
            </a:r>
            <a:r>
              <a:rPr lang="cs-CZ" sz="1600" b="1" dirty="0" smtClean="0"/>
              <a:t>) </a:t>
            </a:r>
            <a:r>
              <a:rPr lang="pl-PL" sz="1600" b="1" dirty="0" smtClean="0"/>
              <a:t>o </a:t>
            </a:r>
            <a:r>
              <a:rPr lang="pl-PL" sz="1600" b="1" dirty="0"/>
              <a:t>3,1 </a:t>
            </a:r>
            <a:r>
              <a:rPr lang="pl-PL" sz="1600" b="1" dirty="0" smtClean="0"/>
              <a:t>%.</a:t>
            </a:r>
            <a:endParaRPr lang="cs-CZ" sz="1600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6888" y="248194"/>
            <a:ext cx="8156575" cy="522515"/>
          </a:xfrm>
        </p:spPr>
        <p:txBody>
          <a:bodyPr/>
          <a:lstStyle/>
          <a:p>
            <a:r>
              <a:rPr lang="cs-CZ" dirty="0"/>
              <a:t>Využití železniční sítě dopravci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7019146"/>
              </p:ext>
            </p:extLst>
          </p:nvPr>
        </p:nvGraphicFramePr>
        <p:xfrm>
          <a:off x="4833258" y="1822267"/>
          <a:ext cx="4572000" cy="4251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574766" y="1931330"/>
            <a:ext cx="816428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b="1" i="1" dirty="0"/>
              <a:t>Procentní podíl dopravního výkonu </a:t>
            </a:r>
            <a:r>
              <a:rPr lang="cs-CZ" sz="1200" b="1" i="1" dirty="0"/>
              <a:t>(</a:t>
            </a:r>
            <a:r>
              <a:rPr lang="cs-CZ" sz="1200" b="1" i="1" dirty="0" err="1"/>
              <a:t>vlkm</a:t>
            </a:r>
            <a:r>
              <a:rPr lang="cs-CZ" sz="1200" b="1" i="1" dirty="0"/>
              <a:t>) </a:t>
            </a:r>
            <a:r>
              <a:rPr lang="cs-CZ" sz="1200" b="1" i="1" dirty="0" smtClean="0"/>
              <a:t> </a:t>
            </a:r>
            <a:r>
              <a:rPr lang="cs-CZ" sz="1600" b="1" i="1" dirty="0" smtClean="0"/>
              <a:t>dopravců v osobní dopravě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458891" y="2338251"/>
            <a:ext cx="1149532" cy="2308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500" dirty="0" smtClean="0"/>
              <a:t> </a:t>
            </a:r>
            <a:r>
              <a:rPr lang="cs-CZ" sz="1400" b="1" i="1" dirty="0" smtClean="0"/>
              <a:t>rok 2018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74914" y="2320833"/>
            <a:ext cx="1149532" cy="2308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500" dirty="0" smtClean="0"/>
              <a:t> </a:t>
            </a:r>
            <a:r>
              <a:rPr lang="cs-CZ" sz="1400" b="1" i="1" dirty="0" smtClean="0"/>
              <a:t>rok 2017</a:t>
            </a:r>
          </a:p>
        </p:txBody>
      </p:sp>
      <p:sp>
        <p:nvSpPr>
          <p:cNvPr id="14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43726" y="6228261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97363"/>
              </p:ext>
            </p:extLst>
          </p:nvPr>
        </p:nvGraphicFramePr>
        <p:xfrm>
          <a:off x="5106851" y="4859519"/>
          <a:ext cx="3632200" cy="1263015"/>
        </p:xfrm>
        <a:graphic>
          <a:graphicData uri="http://schemas.openxmlformats.org/drawingml/2006/table">
            <a:tbl>
              <a:tblPr>
                <a:tableStyleId>{182C228D-DB82-498E-97C7-A9C4409E5F8C}</a:tableStyleId>
              </a:tblPr>
              <a:tblGrid>
                <a:gridCol w="1955800"/>
                <a:gridCol w="838200"/>
                <a:gridCol w="838200"/>
              </a:tblGrid>
              <a:tr h="180975">
                <a:tc>
                  <a:txBody>
                    <a:bodyPr/>
                    <a:lstStyle/>
                    <a:p>
                      <a:pPr algn="l" fontAlgn="t"/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b="1" i="1" u="none" strike="noStrike" dirty="0">
                          <a:effectLst/>
                        </a:rPr>
                        <a:t>2017</a:t>
                      </a:r>
                      <a:endParaRPr lang="cs-CZ" sz="1100" b="1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b="1" i="1" u="none" strike="noStrike" dirty="0">
                          <a:effectLst/>
                        </a:rPr>
                        <a:t>2018</a:t>
                      </a:r>
                      <a:endParaRPr lang="cs-CZ" sz="1100" b="1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9320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České dráhy, a.s.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93,73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91,76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RegioJet, a.s.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3,06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3,9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Leo Express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1,5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1,44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GW Train Regio, a.s.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0,67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1,83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Die Länderbahn GmbH DLB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0,37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0,28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 dirty="0">
                          <a:effectLst/>
                        </a:rPr>
                        <a:t>Ostatní dopravci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0,67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0,79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38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96888" y="836023"/>
            <a:ext cx="8516483" cy="5251268"/>
          </a:xfrm>
        </p:spPr>
        <p:txBody>
          <a:bodyPr/>
          <a:lstStyle/>
          <a:p>
            <a:r>
              <a:rPr lang="cs-CZ" sz="1600" dirty="0"/>
              <a:t>v</a:t>
            </a:r>
            <a:r>
              <a:rPr lang="cs-CZ" sz="1600" dirty="0" smtClean="0"/>
              <a:t>e </a:t>
            </a:r>
            <a:r>
              <a:rPr lang="cs-CZ" sz="1600" dirty="0"/>
              <a:t>srovnání s rokem 2017 vzrostl počet </a:t>
            </a:r>
            <a:r>
              <a:rPr lang="pl-PL" sz="1600" dirty="0" smtClean="0"/>
              <a:t>hrubých </a:t>
            </a:r>
            <a:r>
              <a:rPr lang="pl-PL" sz="1600" dirty="0"/>
              <a:t>tunových kilometrů </a:t>
            </a:r>
            <a:r>
              <a:rPr lang="pl-PL" sz="1600" b="1" dirty="0"/>
              <a:t>(hrtkm) o 3,6 %.</a:t>
            </a:r>
            <a:endParaRPr lang="cs-CZ" sz="16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319269"/>
          </a:xfrm>
        </p:spPr>
        <p:txBody>
          <a:bodyPr/>
          <a:lstStyle/>
          <a:p>
            <a:r>
              <a:rPr lang="cs-CZ" dirty="0"/>
              <a:t>Využití železniční sítě dopravci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43726" y="6228261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390326"/>
              </p:ext>
            </p:extLst>
          </p:nvPr>
        </p:nvGraphicFramePr>
        <p:xfrm>
          <a:off x="169817" y="1332412"/>
          <a:ext cx="4820194" cy="3997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13509" y="1933303"/>
            <a:ext cx="953588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400" b="1" dirty="0" smtClean="0"/>
              <a:t>2017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329171"/>
              </p:ext>
            </p:extLst>
          </p:nvPr>
        </p:nvGraphicFramePr>
        <p:xfrm>
          <a:off x="4219303" y="1371600"/>
          <a:ext cx="5286782" cy="4271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41646"/>
              </p:ext>
            </p:extLst>
          </p:nvPr>
        </p:nvGraphicFramePr>
        <p:xfrm>
          <a:off x="411661" y="4702628"/>
          <a:ext cx="3670300" cy="1263015"/>
        </p:xfrm>
        <a:graphic>
          <a:graphicData uri="http://schemas.openxmlformats.org/drawingml/2006/table">
            <a:tbl>
              <a:tblPr>
                <a:tableStyleId>{182C228D-DB82-498E-97C7-A9C4409E5F8C}</a:tableStyleId>
              </a:tblPr>
              <a:tblGrid>
                <a:gridCol w="1993900"/>
                <a:gridCol w="838200"/>
                <a:gridCol w="838200"/>
              </a:tblGrid>
              <a:tr h="141923">
                <a:tc>
                  <a:txBody>
                    <a:bodyPr/>
                    <a:lstStyle/>
                    <a:p>
                      <a:pPr algn="l" fontAlgn="t"/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b="1" i="1" u="none" strike="noStrike" dirty="0">
                          <a:effectLst/>
                        </a:rPr>
                        <a:t>2017</a:t>
                      </a:r>
                      <a:endParaRPr lang="cs-CZ" sz="1100" b="1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b="1" i="1" u="none" strike="noStrike" dirty="0">
                          <a:effectLst/>
                        </a:rPr>
                        <a:t>2018</a:t>
                      </a:r>
                      <a:endParaRPr lang="cs-CZ" sz="1100" b="1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České dráhy, a.s.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90,04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88,8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RegioJet, a.s.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8,07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Leo Express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1,29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1,22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GW Train Regio, a.s.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0,22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0,55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Die Länderbahn GmbH DLB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0,15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0,11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u="none" strike="noStrike">
                          <a:effectLst/>
                        </a:rPr>
                        <a:t>Ostatní dopravci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>
                          <a:effectLst/>
                        </a:rPr>
                        <a:t>0,23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100" u="none" strike="noStrike" dirty="0">
                          <a:effectLst/>
                        </a:rPr>
                        <a:t>0,32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84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554400"/>
          </a:xfrm>
        </p:spPr>
        <p:txBody>
          <a:bodyPr/>
          <a:lstStyle/>
          <a:p>
            <a:r>
              <a:rPr lang="cs-CZ" dirty="0" smtClean="0"/>
              <a:t>Příděl kapacity dráhy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001812"/>
              </p:ext>
            </p:extLst>
          </p:nvPr>
        </p:nvGraphicFramePr>
        <p:xfrm>
          <a:off x="235131" y="888274"/>
          <a:ext cx="8739052" cy="5368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43726" y="6228261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</p:spTree>
    <p:extLst>
      <p:ext uri="{BB962C8B-B14F-4D97-AF65-F5344CB8AC3E}">
        <p14:creationId xmlns:p14="http://schemas.microsoft.com/office/powerpoint/2010/main" val="28510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6888" y="261257"/>
            <a:ext cx="8156575" cy="627017"/>
          </a:xfrm>
        </p:spPr>
        <p:txBody>
          <a:bodyPr/>
          <a:lstStyle/>
          <a:p>
            <a:r>
              <a:rPr lang="cs-CZ" dirty="0" smtClean="0"/>
              <a:t>Výkony dopravců – souhrn za roky 2014 - 2018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rcRect l="19742" t="59822" r="50463" b="10822"/>
          <a:stretch/>
        </p:blipFill>
        <p:spPr>
          <a:xfrm>
            <a:off x="1096232" y="904958"/>
            <a:ext cx="6584727" cy="28702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rcRect l="49381" t="59822" r="20668" b="10822"/>
          <a:stretch/>
        </p:blipFill>
        <p:spPr>
          <a:xfrm>
            <a:off x="1083169" y="3618412"/>
            <a:ext cx="6584728" cy="2547258"/>
          </a:xfrm>
          <a:prstGeom prst="rect">
            <a:avLst/>
          </a:prstGeom>
        </p:spPr>
      </p:pic>
      <p:sp>
        <p:nvSpPr>
          <p:cNvPr id="11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43726" y="6228261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175657" y="914400"/>
            <a:ext cx="705394" cy="20900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175657" y="3644538"/>
            <a:ext cx="613954" cy="20900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1000" y="653144"/>
            <a:ext cx="8601075" cy="5528582"/>
          </a:xfrm>
        </p:spPr>
        <p:txBody>
          <a:bodyPr/>
          <a:lstStyle/>
          <a:p>
            <a:r>
              <a:rPr lang="cs-CZ" b="1" dirty="0" smtClean="0"/>
              <a:t>SŽDC aktivně připravuje úpravu koncepce seřaďovacích stanic z těchto základních požadavků:</a:t>
            </a:r>
          </a:p>
          <a:p>
            <a:pPr marL="719138" indent="-366713">
              <a:buFont typeface="Wingdings" panose="05000000000000000000" pitchFamily="2" charset="2"/>
              <a:buChar char="Ø"/>
            </a:pPr>
            <a:r>
              <a:rPr lang="cs-CZ" sz="1600" dirty="0"/>
              <a:t>p</a:t>
            </a:r>
            <a:r>
              <a:rPr lang="cs-CZ" sz="1600" dirty="0" smtClean="0"/>
              <a:t>robíhá příprava úpravy koncepce seřaďovacích stanic z důvodu požadavku MDČR</a:t>
            </a:r>
            <a:r>
              <a:rPr lang="cs-CZ" sz="1600" dirty="0"/>
              <a:t>;</a:t>
            </a:r>
            <a:endParaRPr lang="cs-CZ" sz="1600" dirty="0" smtClean="0"/>
          </a:p>
          <a:p>
            <a:pPr marL="719138" indent="-366713">
              <a:buFont typeface="Wingdings" panose="05000000000000000000" pitchFamily="2" charset="2"/>
              <a:buChar char="Ø"/>
            </a:pPr>
            <a:r>
              <a:rPr lang="cs-CZ" sz="1600" dirty="0" smtClean="0"/>
              <a:t>vytvoření reálně využitelné sítě seřaďovacích stanic; </a:t>
            </a:r>
          </a:p>
          <a:p>
            <a:pPr marL="719138" indent="-366713">
              <a:buFont typeface="Wingdings" panose="05000000000000000000" pitchFamily="2" charset="2"/>
              <a:buChar char="Ø"/>
            </a:pPr>
            <a:r>
              <a:rPr lang="cs-CZ" sz="1600" dirty="0" smtClean="0"/>
              <a:t>snížení </a:t>
            </a:r>
            <a:r>
              <a:rPr lang="cs-CZ" sz="1600" dirty="0"/>
              <a:t>negativních celospolečenských účinků nákladní dopravy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/>
              <a:t>na </a:t>
            </a:r>
            <a:r>
              <a:rPr lang="cs-CZ" sz="1600" dirty="0"/>
              <a:t>společnost </a:t>
            </a:r>
            <a:r>
              <a:rPr lang="cs-CZ" sz="1600" dirty="0" smtClean="0"/>
              <a:t>(rovnoměrná </a:t>
            </a:r>
            <a:r>
              <a:rPr lang="cs-CZ" sz="1600" dirty="0"/>
              <a:t>dělba přepravní práce mezi jednotlivé druhy </a:t>
            </a:r>
            <a:r>
              <a:rPr lang="cs-CZ" sz="1600" dirty="0" smtClean="0"/>
              <a:t>dopravy); </a:t>
            </a:r>
            <a:endParaRPr lang="cs-CZ" sz="1600" dirty="0"/>
          </a:p>
          <a:p>
            <a:pPr marL="719138" indent="-366713">
              <a:buFont typeface="Wingdings" panose="05000000000000000000" pitchFamily="2" charset="2"/>
              <a:buChar char="Ø"/>
            </a:pPr>
            <a:r>
              <a:rPr lang="cs-CZ" sz="1600" dirty="0" smtClean="0"/>
              <a:t>efektivnější </a:t>
            </a:r>
            <a:r>
              <a:rPr lang="cs-CZ" sz="1600" dirty="0"/>
              <a:t>a výkonnější logistické služby při naplňování strategických cílů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/>
              <a:t>v </a:t>
            </a:r>
            <a:r>
              <a:rPr lang="cs-CZ" sz="1600" dirty="0"/>
              <a:t>oblasti snižování energetické </a:t>
            </a:r>
            <a:r>
              <a:rPr lang="cs-CZ" sz="1600" dirty="0" smtClean="0"/>
              <a:t>náročnosti</a:t>
            </a:r>
            <a:r>
              <a:rPr lang="cs-CZ" sz="1600" dirty="0"/>
              <a:t>;</a:t>
            </a:r>
            <a:endParaRPr lang="cs-CZ" sz="1600" dirty="0" smtClean="0"/>
          </a:p>
          <a:p>
            <a:pPr marL="719138" indent="-366713">
              <a:buFont typeface="Wingdings" panose="05000000000000000000" pitchFamily="2" charset="2"/>
              <a:buChar char="Ø"/>
            </a:pPr>
            <a:r>
              <a:rPr lang="cs-CZ" sz="1600" dirty="0" smtClean="0"/>
              <a:t>vlivu </a:t>
            </a:r>
            <a:r>
              <a:rPr lang="cs-CZ" sz="1600" dirty="0"/>
              <a:t>na životní prostředí </a:t>
            </a:r>
            <a:r>
              <a:rPr lang="cs-CZ" sz="1600" dirty="0" smtClean="0"/>
              <a:t>a </a:t>
            </a:r>
            <a:r>
              <a:rPr lang="cs-CZ" sz="1600" dirty="0"/>
              <a:t>globální změny </a:t>
            </a:r>
            <a:r>
              <a:rPr lang="cs-CZ" sz="1600" dirty="0" smtClean="0"/>
              <a:t>klimatu.</a:t>
            </a:r>
          </a:p>
          <a:p>
            <a:pPr marL="352425" indent="0">
              <a:buNone/>
            </a:pPr>
            <a:endParaRPr lang="cs-CZ" sz="1600" dirty="0" smtClean="0"/>
          </a:p>
          <a:p>
            <a:pPr marL="361950" lvl="1" indent="0">
              <a:buClr>
                <a:schemeClr val="tx2"/>
              </a:buClr>
              <a:buNone/>
            </a:pPr>
            <a:endParaRPr lang="cs-CZ" sz="1600" b="0" dirty="0" smtClean="0"/>
          </a:p>
          <a:p>
            <a:pPr marL="714375" lvl="1" indent="-352425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cs-CZ" sz="1600" b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83825" y="242434"/>
            <a:ext cx="8156575" cy="516300"/>
          </a:xfrm>
        </p:spPr>
        <p:txBody>
          <a:bodyPr/>
          <a:lstStyle/>
          <a:p>
            <a:r>
              <a:rPr lang="cs-CZ" dirty="0" smtClean="0"/>
              <a:t>Úprava koncepce seřaďovacích stanic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8" name="Obrázek 7"/>
          <p:cNvPicPr/>
          <p:nvPr/>
        </p:nvPicPr>
        <p:blipFill rotWithShape="1">
          <a:blip r:embed="rId2"/>
          <a:srcRect l="13235" t="4053" r="23013" b="17908"/>
          <a:stretch/>
        </p:blipFill>
        <p:spPr bwMode="auto">
          <a:xfrm>
            <a:off x="300446" y="3788229"/>
            <a:ext cx="4193177" cy="2103120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3"/>
          <a:srcRect l="14411" t="23790" r="39558" b="21568"/>
          <a:stretch/>
        </p:blipFill>
        <p:spPr bwMode="auto">
          <a:xfrm>
            <a:off x="5094513" y="3788229"/>
            <a:ext cx="3291841" cy="2103120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43726" y="6228261"/>
            <a:ext cx="7426364" cy="428625"/>
          </a:xfrm>
        </p:spPr>
        <p:txBody>
          <a:bodyPr/>
          <a:lstStyle/>
          <a:p>
            <a:r>
              <a:rPr lang="cs-CZ" dirty="0"/>
              <a:t>Nákladní a osobní doprava – současnost a perspektiva české železnice</a:t>
            </a:r>
          </a:p>
        </p:txBody>
      </p:sp>
    </p:spTree>
    <p:extLst>
      <p:ext uri="{BB962C8B-B14F-4D97-AF65-F5344CB8AC3E}">
        <p14:creationId xmlns:p14="http://schemas.microsoft.com/office/powerpoint/2010/main" val="42762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4164</TotalTime>
  <Words>534</Words>
  <Application>Microsoft Office PowerPoint</Application>
  <PresentationFormat>Předvádění na obrazovce (4:3)</PresentationFormat>
  <Paragraphs>143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Office Theme</vt:lpstr>
      <vt:lpstr>Nákladní a osobní doprava – současnost a perspektiva české železnice</vt:lpstr>
      <vt:lpstr>Prioritní železniční síť ČR provozovaná SŽDC</vt:lpstr>
      <vt:lpstr>Prioritní železniční síť ČR pro nákladní dopravu provozovaná SŽDC (nákladní koridory)</vt:lpstr>
      <vt:lpstr>Využití železniční sítě dopravci</vt:lpstr>
      <vt:lpstr>Využití železniční sítě dopravci</vt:lpstr>
      <vt:lpstr>Využití železniční sítě dopravci</vt:lpstr>
      <vt:lpstr>Příděl kapacity dráhy</vt:lpstr>
      <vt:lpstr>Výkony dopravců – souhrn za roky 2014 - 2018</vt:lpstr>
      <vt:lpstr>Úprava koncepce seřaďovacích stanic</vt:lpstr>
      <vt:lpstr>Rychlá spojení – výstavba vysokorychlostních tratí</vt:lpstr>
      <vt:lpstr>Rychlá spojení – vysokorychlostní tratě Evropy</vt:lpstr>
      <vt:lpstr>Problematika elektrické trakce – konverze napájecí soustavy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Pálka Jiří, Ing.</dc:creator>
  <cp:lastModifiedBy>Pálka Jiří, Ing.</cp:lastModifiedBy>
  <cp:revision>155</cp:revision>
  <cp:lastPrinted>2019-11-11T06:37:13Z</cp:lastPrinted>
  <dcterms:created xsi:type="dcterms:W3CDTF">2018-05-24T14:44:43Z</dcterms:created>
  <dcterms:modified xsi:type="dcterms:W3CDTF">2019-11-11T07:09:38Z</dcterms:modified>
</cp:coreProperties>
</file>