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79" r:id="rId4"/>
    <p:sldId id="280" r:id="rId5"/>
    <p:sldId id="284" r:id="rId6"/>
    <p:sldId id="281" r:id="rId7"/>
    <p:sldId id="283" r:id="rId8"/>
    <p:sldId id="282" r:id="rId9"/>
    <p:sldId id="26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Novák" initials="MN" lastIdx="1" clrIdx="0">
    <p:extLst>
      <p:ext uri="{19B8F6BF-5375-455C-9EA6-DF929625EA0E}">
        <p15:presenceInfo xmlns:p15="http://schemas.microsoft.com/office/powerpoint/2012/main" userId="c1afba8d1b862f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E24"/>
    <a:srgbClr val="393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78338" autoAdjust="0"/>
  </p:normalViewPr>
  <p:slideViewPr>
    <p:cSldViewPr snapToGrid="0">
      <p:cViewPr varScale="1">
        <p:scale>
          <a:sx n="82" d="100"/>
          <a:sy n="82" d="100"/>
        </p:scale>
        <p:origin x="50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dopravců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List1!$A$2:$A$26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List1!$B$2:$B$26</c:f>
              <c:numCache>
                <c:formatCode>General</c:formatCode>
                <c:ptCount val="25"/>
                <c:pt idx="0">
                  <c:v>13</c:v>
                </c:pt>
                <c:pt idx="1">
                  <c:v>30</c:v>
                </c:pt>
                <c:pt idx="2">
                  <c:v>32</c:v>
                </c:pt>
                <c:pt idx="3">
                  <c:v>37</c:v>
                </c:pt>
                <c:pt idx="4">
                  <c:v>40</c:v>
                </c:pt>
                <c:pt idx="5">
                  <c:v>45</c:v>
                </c:pt>
                <c:pt idx="6">
                  <c:v>47</c:v>
                </c:pt>
                <c:pt idx="7">
                  <c:v>45</c:v>
                </c:pt>
                <c:pt idx="8">
                  <c:v>48</c:v>
                </c:pt>
                <c:pt idx="9">
                  <c:v>53</c:v>
                </c:pt>
                <c:pt idx="10">
                  <c:v>63</c:v>
                </c:pt>
                <c:pt idx="11">
                  <c:v>67</c:v>
                </c:pt>
                <c:pt idx="12">
                  <c:v>71</c:v>
                </c:pt>
                <c:pt idx="13">
                  <c:v>72</c:v>
                </c:pt>
                <c:pt idx="14">
                  <c:v>74</c:v>
                </c:pt>
                <c:pt idx="15">
                  <c:v>79</c:v>
                </c:pt>
                <c:pt idx="16">
                  <c:v>82</c:v>
                </c:pt>
                <c:pt idx="17">
                  <c:v>85</c:v>
                </c:pt>
                <c:pt idx="18">
                  <c:v>85</c:v>
                </c:pt>
                <c:pt idx="19">
                  <c:v>93</c:v>
                </c:pt>
                <c:pt idx="20">
                  <c:v>101</c:v>
                </c:pt>
                <c:pt idx="21">
                  <c:v>102</c:v>
                </c:pt>
                <c:pt idx="22">
                  <c:v>105</c:v>
                </c:pt>
                <c:pt idx="23">
                  <c:v>105</c:v>
                </c:pt>
                <c:pt idx="24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B-4EDC-8C7F-5E4E4B4F041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16238136"/>
        <c:axId val="316237352"/>
      </c:barChart>
      <c:catAx>
        <c:axId val="31623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 cap="flat" cmpd="sng" algn="ctr">
            <a:solidFill>
              <a:srgbClr val="7030A0"/>
            </a:solidFill>
            <a:round/>
          </a:ln>
          <a:effectLst>
            <a:outerShdw blurRad="50800" dist="50800" dir="5400000" sx="1000" sy="1000" algn="ctr" rotWithShape="0">
              <a:schemeClr val="tx1">
                <a:alpha val="75000"/>
              </a:schemeClr>
            </a:outerShdw>
            <a:softEdge rad="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6237352"/>
        <c:crosses val="autoZero"/>
        <c:auto val="1"/>
        <c:lblAlgn val="ctr"/>
        <c:lblOffset val="100"/>
        <c:tickLblSkip val="1"/>
        <c:noMultiLvlLbl val="0"/>
      </c:catAx>
      <c:valAx>
        <c:axId val="3162373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6238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4B48B-8D52-44AF-99F3-3C2347A7FD9D}" type="datetimeFigureOut">
              <a:rPr lang="cs-CZ" smtClean="0"/>
              <a:t>08.11.2019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4E2CE-6AC8-4BD0-8CE7-6F548E55E6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8455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D7233-DDD9-4312-B94D-6CD37D118A27}" type="datetimeFigureOut">
              <a:rPr lang="cs-CZ" smtClean="0"/>
              <a:t>08.11.2019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8C8FE-6320-4956-97C1-D6614F7775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4193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765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311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11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11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43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11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90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11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47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9D10-563E-4264-87C9-4C4084F63347}" type="datetime1">
              <a:rPr lang="cs-CZ" smtClean="0"/>
              <a:t>08.11.2019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25D-F774-4072-89FE-0F40206DB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9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F656-FFCC-4E4A-BA75-2446403F0549}" type="datetime1">
              <a:rPr lang="cs-CZ" smtClean="0"/>
              <a:t>08.11.2019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25D-F774-4072-89FE-0F40206DB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96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D07E-E282-4DAC-BCF0-05DB1A051DE8}" type="datetime1">
              <a:rPr lang="cs-CZ" smtClean="0"/>
              <a:t>08.11.2019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25D-F774-4072-89FE-0F40206DB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08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B20-7E3D-4CE7-A9AF-21F10D211AAF}" type="datetime1">
              <a:rPr lang="cs-CZ" smtClean="0"/>
              <a:t>08.11.2019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25D-F774-4072-89FE-0F40206DB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77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A59B-2FB1-4C96-A1B9-68978DC27996}" type="datetime1">
              <a:rPr lang="cs-CZ" smtClean="0"/>
              <a:t>08.11.2019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25D-F774-4072-89FE-0F40206DB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29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ECC4-53E4-4BFC-BA2A-C58ECEBDE210}" type="datetime1">
              <a:rPr lang="cs-CZ" smtClean="0"/>
              <a:t>08.11.2019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25D-F774-4072-89FE-0F40206DB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9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3A18-EDCD-4916-A37A-86FCAA163992}" type="datetime1">
              <a:rPr lang="cs-CZ" smtClean="0"/>
              <a:t>08.11.2019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0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25D-F774-4072-89FE-0F40206DB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87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A767-5FEA-4031-8E7C-869837E3458B}" type="datetime1">
              <a:rPr lang="cs-CZ" smtClean="0"/>
              <a:t>08.11.2019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25D-F774-4072-89FE-0F40206DB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97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7A37-0DB9-4A75-B7EB-BE7ABD7A1583}" type="datetime1">
              <a:rPr lang="cs-CZ" smtClean="0"/>
              <a:t>08.11.2019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25D-F774-4072-89FE-0F40206DB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79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4130-6F87-4085-B1A7-43AE319A53EC}" type="datetime1">
              <a:rPr lang="cs-CZ" smtClean="0"/>
              <a:t>08.11.2019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25D-F774-4072-89FE-0F40206DB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49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E257-A1F6-4E86-98A6-A6E121FE446C}" type="datetime1">
              <a:rPr lang="cs-CZ" smtClean="0"/>
              <a:t>08.11.2019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25D-F774-4072-89FE-0F40206DB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90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63765-6566-4D9E-8293-F223ACC5B417}" type="datetime1">
              <a:rPr lang="cs-CZ" smtClean="0"/>
              <a:t>08.11.2019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BF25D-F774-4072-89FE-0F40206DB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92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0266" y="2486482"/>
            <a:ext cx="11651466" cy="2755769"/>
          </a:xfrm>
        </p:spPr>
        <p:txBody>
          <a:bodyPr>
            <a:normAutofit fontScale="90000"/>
          </a:bodyPr>
          <a:lstStyle/>
          <a:p>
            <a:br>
              <a:rPr lang="cs-CZ" sz="4800" b="1" dirty="0">
                <a:solidFill>
                  <a:schemeClr val="tx2"/>
                </a:solidFill>
              </a:rPr>
            </a:br>
            <a:br>
              <a:rPr lang="cs-CZ" sz="4800" b="1" dirty="0">
                <a:solidFill>
                  <a:schemeClr val="tx2"/>
                </a:solidFill>
              </a:rPr>
            </a:br>
            <a:br>
              <a:rPr lang="cs-CZ" sz="4800" b="1" dirty="0">
                <a:solidFill>
                  <a:schemeClr val="tx2"/>
                </a:solidFill>
              </a:rPr>
            </a:br>
            <a:br>
              <a:rPr lang="cs-CZ" sz="4800" b="1" dirty="0">
                <a:solidFill>
                  <a:schemeClr val="tx2"/>
                </a:solidFill>
              </a:rPr>
            </a:br>
            <a:br>
              <a:rPr lang="cs-CZ" sz="4800" b="1" dirty="0">
                <a:solidFill>
                  <a:schemeClr val="tx2"/>
                </a:solidFill>
              </a:rPr>
            </a:br>
            <a:r>
              <a:rPr lang="cs-CZ" dirty="0">
                <a:solidFill>
                  <a:srgbClr val="E31E24"/>
                </a:solidFill>
                <a:latin typeface="+mn-lt"/>
              </a:rPr>
              <a:t>231. Žofínské fórum</a:t>
            </a:r>
            <a:br>
              <a:rPr lang="cs-CZ" sz="4400" dirty="0">
                <a:solidFill>
                  <a:srgbClr val="E31E24"/>
                </a:solidFill>
                <a:latin typeface="+mn-lt"/>
              </a:rPr>
            </a:br>
            <a:br>
              <a:rPr lang="cs-CZ" sz="4400" b="1" dirty="0">
                <a:solidFill>
                  <a:schemeClr val="tx2"/>
                </a:solidFill>
                <a:latin typeface="+mn-lt"/>
              </a:rPr>
            </a:br>
            <a:r>
              <a:rPr lang="cs-CZ" sz="6700" b="1" dirty="0">
                <a:solidFill>
                  <a:srgbClr val="393185"/>
                </a:solidFill>
                <a:latin typeface="+mn-lt"/>
              </a:rPr>
              <a:t>Současnost a perspektiva</a:t>
            </a:r>
            <a:br>
              <a:rPr lang="cs-CZ" sz="6700" b="1" dirty="0">
                <a:solidFill>
                  <a:srgbClr val="393185"/>
                </a:solidFill>
                <a:latin typeface="+mn-lt"/>
              </a:rPr>
            </a:br>
            <a:br>
              <a:rPr lang="cs-CZ" sz="5500" b="1" dirty="0">
                <a:solidFill>
                  <a:srgbClr val="393185"/>
                </a:solidFill>
                <a:latin typeface="+mn-lt"/>
              </a:rPr>
            </a:br>
            <a:r>
              <a:rPr lang="cs-CZ" sz="6700" b="1" dirty="0">
                <a:solidFill>
                  <a:srgbClr val="393185"/>
                </a:solidFill>
                <a:latin typeface="+mn-lt"/>
              </a:rPr>
              <a:t>české železnice</a:t>
            </a:r>
            <a:br>
              <a:rPr lang="cs-CZ" sz="2800" b="1" dirty="0">
                <a:solidFill>
                  <a:schemeClr val="tx2"/>
                </a:solidFill>
                <a:latin typeface="+mn-lt"/>
              </a:rPr>
            </a:br>
            <a:endParaRPr lang="cs-CZ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96290" y="5388734"/>
            <a:ext cx="7599419" cy="1068029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 </a:t>
            </a:r>
            <a:r>
              <a:rPr lang="cs-CZ" sz="3700" dirty="0">
                <a:solidFill>
                  <a:srgbClr val="E31E24"/>
                </a:solidFill>
              </a:rPr>
              <a:t>Jiří Kolář</a:t>
            </a:r>
          </a:p>
          <a:p>
            <a:r>
              <a:rPr lang="cs-CZ" sz="3700" dirty="0">
                <a:solidFill>
                  <a:srgbClr val="E31E24"/>
                </a:solidFill>
              </a:rPr>
              <a:t>ředitel Drážního úřadu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637" y="151296"/>
            <a:ext cx="1933499" cy="96203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6615403"/>
            <a:ext cx="12192000" cy="317241"/>
          </a:xfrm>
          <a:prstGeom prst="rect">
            <a:avLst/>
          </a:prstGeom>
          <a:solidFill>
            <a:srgbClr val="393185"/>
          </a:solidFill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624867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Drážní úřad, Wilsonova 300/8, 121 06  Praha 2 | www.ducr.cz | www.facebook.com/drazni.urad</a:t>
            </a:r>
          </a:p>
        </p:txBody>
      </p:sp>
    </p:spTree>
    <p:extLst>
      <p:ext uri="{BB962C8B-B14F-4D97-AF65-F5344CB8AC3E}">
        <p14:creationId xmlns:p14="http://schemas.microsoft.com/office/powerpoint/2010/main" val="259658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561336"/>
            <a:ext cx="12192000" cy="317241"/>
          </a:xfrm>
          <a:prstGeom prst="rect">
            <a:avLst/>
          </a:prstGeom>
          <a:solidFill>
            <a:srgbClr val="393185"/>
          </a:solidFill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17320" y="171716"/>
            <a:ext cx="10492740" cy="514084"/>
          </a:xfrm>
          <a:solidFill>
            <a:srgbClr val="393185"/>
          </a:solidFill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bg1"/>
                </a:solidFill>
                <a:latin typeface="+mn-lt"/>
              </a:rPr>
              <a:t>Významná data české železnice v EU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787" y="847393"/>
            <a:ext cx="11752425" cy="5382719"/>
          </a:xfrm>
          <a:noFill/>
        </p:spPr>
        <p:txBody>
          <a:bodyPr numCol="1"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88900" lvl="1" algn="l" defTabSz="536575"/>
            <a:r>
              <a:rPr lang="cs-CZ" sz="2600" b="1" dirty="0">
                <a:solidFill>
                  <a:srgbClr val="E31E24"/>
                </a:solidFill>
                <a:sym typeface="Wingdings" panose="05000000000000000000" pitchFamily="2" charset="2"/>
              </a:rPr>
              <a:t>2004</a:t>
            </a:r>
            <a:r>
              <a:rPr lang="cs-CZ" sz="2600" b="1" dirty="0">
                <a:solidFill>
                  <a:schemeClr val="tx2"/>
                </a:solidFill>
                <a:sym typeface="Wingdings" panose="05000000000000000000" pitchFamily="2" charset="2"/>
              </a:rPr>
              <a:t>	</a:t>
            </a:r>
            <a:r>
              <a:rPr lang="cs-CZ" sz="2600" dirty="0">
                <a:solidFill>
                  <a:schemeClr val="tx2"/>
                </a:solidFill>
                <a:sym typeface="Wingdings" panose="05000000000000000000" pitchFamily="2" charset="2"/>
              </a:rPr>
              <a:t>Technická a provozní propojenost železničního systému (TSI)              </a:t>
            </a:r>
          </a:p>
          <a:p>
            <a:pPr lvl="1" algn="l" defTabSz="536575"/>
            <a:r>
              <a:rPr lang="cs-CZ" sz="2600" dirty="0">
                <a:solidFill>
                  <a:schemeClr val="tx2"/>
                </a:solidFill>
                <a:sym typeface="Wingdings" panose="05000000000000000000" pitchFamily="2" charset="2"/>
              </a:rPr>
              <a:t>		Platnost licence k provozování drážní dopravy na území členských států</a:t>
            </a:r>
          </a:p>
          <a:p>
            <a:pPr lvl="1" algn="l"/>
            <a:endParaRPr lang="cs-CZ" sz="26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88900" lvl="1" algn="l" defTabSz="536575"/>
            <a:r>
              <a:rPr lang="cs-CZ" sz="2600" b="1" dirty="0">
                <a:solidFill>
                  <a:srgbClr val="E31E24"/>
                </a:solidFill>
                <a:sym typeface="Wingdings" panose="05000000000000000000" pitchFamily="2" charset="2"/>
              </a:rPr>
              <a:t>2006</a:t>
            </a:r>
            <a:r>
              <a:rPr lang="cs-CZ" sz="2600" b="1" dirty="0">
                <a:solidFill>
                  <a:schemeClr val="tx2"/>
                </a:solidFill>
                <a:sym typeface="Wingdings" panose="05000000000000000000" pitchFamily="2" charset="2"/>
              </a:rPr>
              <a:t>	</a:t>
            </a:r>
            <a:r>
              <a:rPr lang="cs-CZ" sz="2600" dirty="0">
                <a:solidFill>
                  <a:schemeClr val="tx2"/>
                </a:solidFill>
                <a:sym typeface="Wingdings" panose="05000000000000000000" pitchFamily="2" charset="2"/>
              </a:rPr>
              <a:t>Zavedení systému bezpečnosti provozovatelů dráhy a dopravců,</a:t>
            </a:r>
            <a:br>
              <a:rPr lang="cs-CZ" sz="26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sz="2600" dirty="0">
                <a:solidFill>
                  <a:schemeClr val="tx2"/>
                </a:solidFill>
                <a:sym typeface="Wingdings" panose="05000000000000000000" pitchFamily="2" charset="2"/>
              </a:rPr>
              <a:t>		vydávání osvědčení o bezpečnosti</a:t>
            </a:r>
          </a:p>
          <a:p>
            <a:pPr lvl="1" algn="l"/>
            <a:endParaRPr lang="cs-CZ" sz="26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88900" lvl="1" algn="l" defTabSz="357188"/>
            <a:r>
              <a:rPr lang="cs-CZ" sz="2600" b="1" dirty="0">
                <a:solidFill>
                  <a:srgbClr val="E31E24"/>
                </a:solidFill>
                <a:sym typeface="Wingdings" panose="05000000000000000000" pitchFamily="2" charset="2"/>
              </a:rPr>
              <a:t>2011</a:t>
            </a:r>
            <a:r>
              <a:rPr lang="cs-CZ" sz="2600" dirty="0">
                <a:solidFill>
                  <a:schemeClr val="tx2"/>
                </a:solidFill>
                <a:sym typeface="Wingdings" panose="05000000000000000000" pitchFamily="2" charset="2"/>
              </a:rPr>
              <a:t> 	Odborná způsobilost strojvedoucích, zavedení evropské licence strojvedoucího 			Řešení podmínek přístupu dopravců na železniční infrastrukturu  </a:t>
            </a:r>
          </a:p>
          <a:p>
            <a:pPr lvl="1" algn="l"/>
            <a:endParaRPr lang="cs-CZ" sz="26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88900" lvl="1" algn="l" defTabSz="536575"/>
            <a:r>
              <a:rPr lang="cs-CZ" sz="2600" b="1" dirty="0">
                <a:solidFill>
                  <a:srgbClr val="E31E24"/>
                </a:solidFill>
                <a:sym typeface="Wingdings" panose="05000000000000000000" pitchFamily="2" charset="2"/>
              </a:rPr>
              <a:t>2017</a:t>
            </a:r>
            <a:r>
              <a:rPr lang="cs-CZ" sz="2600" dirty="0">
                <a:solidFill>
                  <a:schemeClr val="tx2"/>
                </a:solidFill>
                <a:sym typeface="Wingdings" panose="05000000000000000000" pitchFamily="2" charset="2"/>
              </a:rPr>
              <a:t> 	Problematika regulace, spory dopravců, přístup ke službám a na síť řeší nově 		vzniklý Úřad pro přístup k dopravní infrastruktuře</a:t>
            </a:r>
          </a:p>
          <a:p>
            <a:pPr lvl="1" algn="l"/>
            <a:endParaRPr lang="cs-CZ" sz="26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88900" lvl="1" algn="l" defTabSz="536575"/>
            <a:r>
              <a:rPr lang="cs-CZ" sz="2600" b="1" dirty="0">
                <a:solidFill>
                  <a:srgbClr val="E31E24"/>
                </a:solidFill>
                <a:sym typeface="Wingdings" panose="05000000000000000000" pitchFamily="2" charset="2"/>
              </a:rPr>
              <a:t>2019</a:t>
            </a:r>
            <a:r>
              <a:rPr lang="cs-CZ" sz="2600" dirty="0">
                <a:solidFill>
                  <a:schemeClr val="tx2"/>
                </a:solidFill>
                <a:sym typeface="Wingdings" panose="05000000000000000000" pitchFamily="2" charset="2"/>
              </a:rPr>
              <a:t> 	Příprava na změny související se změnou evropské a české legislativy</a:t>
            </a:r>
          </a:p>
          <a:p>
            <a:pPr algn="l"/>
            <a:endParaRPr lang="cs-CZ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0480" y="656133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Drážní úřad, Wilsonova 300/8, 121 06  Praha 2 | www.ducr.cz | www.facebook.com/drazni.urad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9418320" y="6537393"/>
            <a:ext cx="2743200" cy="365125"/>
          </a:xfrm>
        </p:spPr>
        <p:txBody>
          <a:bodyPr/>
          <a:lstStyle/>
          <a:p>
            <a:fld id="{20076D29-23B8-4CF1-9020-68BF032F7433}" type="slidenum">
              <a:rPr lang="cs-CZ" sz="1400" smtClean="0">
                <a:solidFill>
                  <a:schemeClr val="bg1"/>
                </a:solidFill>
              </a:rPr>
              <a:t>2</a:t>
            </a:fld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156550"/>
            <a:ext cx="1063690" cy="5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0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561336"/>
            <a:ext cx="12192000" cy="317241"/>
          </a:xfrm>
          <a:prstGeom prst="rect">
            <a:avLst/>
          </a:prstGeom>
          <a:solidFill>
            <a:srgbClr val="393185"/>
          </a:solidFill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17320" y="171716"/>
            <a:ext cx="10492740" cy="514084"/>
          </a:xfrm>
          <a:solidFill>
            <a:srgbClr val="393185"/>
          </a:solidFill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bg1"/>
                </a:solidFill>
                <a:latin typeface="+mn-lt"/>
              </a:rPr>
              <a:t>Počet dopravců v letech 1995 – 2019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30480" y="656133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Drážní úřad, Wilsonova 300/8, 121 06  Praha 2 | www.ducr.cz | www.facebook.com/drazni.urad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9418320" y="6537393"/>
            <a:ext cx="2743200" cy="365125"/>
          </a:xfrm>
        </p:spPr>
        <p:txBody>
          <a:bodyPr/>
          <a:lstStyle/>
          <a:p>
            <a:fld id="{20076D29-23B8-4CF1-9020-68BF032F7433}" type="slidenum">
              <a:rPr lang="cs-CZ" sz="1400" smtClean="0">
                <a:solidFill>
                  <a:schemeClr val="bg1"/>
                </a:solidFill>
              </a:rPr>
              <a:t>3</a:t>
            </a:fld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156550"/>
            <a:ext cx="1063690" cy="529250"/>
          </a:xfrm>
          <a:prstGeom prst="rect">
            <a:avLst/>
          </a:prstGeom>
        </p:spPr>
      </p:pic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2807583452"/>
              </p:ext>
            </p:extLst>
          </p:nvPr>
        </p:nvGraphicFramePr>
        <p:xfrm>
          <a:off x="121299" y="926205"/>
          <a:ext cx="11788761" cy="539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8" name="Picture 4" descr="https://www.zelpage.cz/show.php?image=480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9" y="786701"/>
            <a:ext cx="4637514" cy="294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6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561336"/>
            <a:ext cx="12192000" cy="317241"/>
          </a:xfrm>
          <a:prstGeom prst="rect">
            <a:avLst/>
          </a:prstGeom>
          <a:solidFill>
            <a:srgbClr val="393185"/>
          </a:solidFill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17320" y="171716"/>
            <a:ext cx="10492740" cy="514084"/>
          </a:xfrm>
          <a:solidFill>
            <a:srgbClr val="393185"/>
          </a:solidFill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bg1"/>
                </a:solidFill>
                <a:latin typeface="+mn-lt"/>
              </a:rPr>
              <a:t>Současný rozsah české železnice = renesance české železnice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30480" y="656133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Drážní úřad, Wilsonova 300/8, 121 06  Praha 2 | www.ducr.cz | www.facebook.com/drazni.urad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9418320" y="6537393"/>
            <a:ext cx="2743200" cy="365125"/>
          </a:xfrm>
        </p:spPr>
        <p:txBody>
          <a:bodyPr/>
          <a:lstStyle/>
          <a:p>
            <a:fld id="{20076D29-23B8-4CF1-9020-68BF032F7433}" type="slidenum">
              <a:rPr lang="cs-CZ" sz="1400" smtClean="0">
                <a:solidFill>
                  <a:schemeClr val="bg1"/>
                </a:solidFill>
              </a:rPr>
              <a:t>4</a:t>
            </a:fld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156550"/>
            <a:ext cx="1063690" cy="5292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53144" y="1072440"/>
            <a:ext cx="11256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Počet dopravců dlouhodobě narůstá</a:t>
            </a:r>
          </a:p>
          <a:p>
            <a:pPr algn="just"/>
            <a:endParaRPr lang="cs-CZ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Výkony v osobní i nákladní dopravě stoupají každým rokem</a:t>
            </a:r>
          </a:p>
          <a:p>
            <a:pPr algn="just"/>
            <a:endParaRPr lang="cs-CZ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Přetíženost nejen koridorových tratí, kapacita na samé hranici únosnosti</a:t>
            </a:r>
          </a:p>
          <a:p>
            <a:pPr algn="just"/>
            <a:endParaRPr lang="cs-CZ" sz="2400" dirty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9DC1D02-CEC0-47DA-AEA7-1BC458D8E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63" y="3101606"/>
            <a:ext cx="4687318" cy="331237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DA914E2-7954-4E74-AB3D-E8274FD3BC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3101605"/>
            <a:ext cx="4687319" cy="33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9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561336"/>
            <a:ext cx="12192000" cy="317241"/>
          </a:xfrm>
          <a:prstGeom prst="rect">
            <a:avLst/>
          </a:prstGeom>
          <a:solidFill>
            <a:srgbClr val="393185"/>
          </a:solidFill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17320" y="171716"/>
            <a:ext cx="10492740" cy="514084"/>
          </a:xfrm>
          <a:solidFill>
            <a:srgbClr val="393185"/>
          </a:solidFill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bg1"/>
                </a:solidFill>
                <a:latin typeface="+mn-lt"/>
              </a:rPr>
              <a:t>Současný rozsah české železnice = renesance české železnice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30480" y="656133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Drážní úřad, Wilsonova 300/8, 121 06  Praha 2 | www.ducr.cz | www.facebook.com/drazni.urad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9418320" y="6537393"/>
            <a:ext cx="2743200" cy="365125"/>
          </a:xfrm>
        </p:spPr>
        <p:txBody>
          <a:bodyPr/>
          <a:lstStyle/>
          <a:p>
            <a:fld id="{20076D29-23B8-4CF1-9020-68BF032F7433}" type="slidenum">
              <a:rPr lang="cs-CZ" sz="1400" smtClean="0">
                <a:solidFill>
                  <a:schemeClr val="bg1"/>
                </a:solidFill>
              </a:rPr>
              <a:t>5</a:t>
            </a:fld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156550"/>
            <a:ext cx="1063690" cy="5292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53144" y="1072440"/>
            <a:ext cx="11256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Modernizace tratí i vozidlového parku v osobní i nákladní dopravě</a:t>
            </a:r>
          </a:p>
          <a:p>
            <a:pPr algn="just"/>
            <a:endParaRPr lang="cs-CZ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Z pohledu ERA je železniční trh v ČR liberalizovaný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/>
              </a:solidFill>
            </a:endParaRPr>
          </a:p>
          <a:p>
            <a:pPr algn="just"/>
            <a:endParaRPr lang="cs-CZ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/>
              </a:solidFill>
            </a:endParaRPr>
          </a:p>
          <a:p>
            <a:pPr algn="just"/>
            <a:endParaRPr lang="cs-CZ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Vstřícnost zaměstnanců DÚ ke konzultacím nad rámec svých povinností (provozní, technické i stavební zaměření) = </a:t>
            </a:r>
            <a:r>
              <a:rPr lang="cs-CZ" sz="2400" b="1" dirty="0">
                <a:solidFill>
                  <a:schemeClr val="tx2"/>
                </a:solidFill>
              </a:rPr>
              <a:t>společný cíl bezpečné železnice</a:t>
            </a:r>
            <a:endParaRPr lang="cs-CZ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Obsah obrázku vlak, exteriér, budova, stopa&#10;&#10;Popis byl vytvořen automaticky">
            <a:extLst>
              <a:ext uri="{FF2B5EF4-FFF2-40B4-BE49-F238E27FC236}">
                <a16:creationId xmlns:a16="http://schemas.microsoft.com/office/drawing/2014/main" id="{000CF32B-6CBE-4149-9E82-C46FCCC57A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74" y="2358446"/>
            <a:ext cx="3958185" cy="2970638"/>
          </a:xfrm>
          <a:prstGeom prst="rect">
            <a:avLst/>
          </a:prstGeom>
        </p:spPr>
      </p:pic>
      <p:pic>
        <p:nvPicPr>
          <p:cNvPr id="11" name="Obrázek 10" descr="Obsah obrázku vlak, stopa, exteriér, doprava&#10;&#10;Popis byl vytvořen automaticky">
            <a:extLst>
              <a:ext uri="{FF2B5EF4-FFF2-40B4-BE49-F238E27FC236}">
                <a16:creationId xmlns:a16="http://schemas.microsoft.com/office/drawing/2014/main" id="{F77C532D-AE76-4993-9A63-BC31F1F2E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52" y="2396588"/>
            <a:ext cx="4409768" cy="29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5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561336"/>
            <a:ext cx="12192000" cy="317241"/>
          </a:xfrm>
          <a:prstGeom prst="rect">
            <a:avLst/>
          </a:prstGeom>
          <a:solidFill>
            <a:srgbClr val="393185"/>
          </a:solidFill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17320" y="171716"/>
            <a:ext cx="10492740" cy="514084"/>
          </a:xfrm>
          <a:solidFill>
            <a:srgbClr val="393185"/>
          </a:solidFill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bg1"/>
                </a:solidFill>
                <a:latin typeface="+mn-lt"/>
              </a:rPr>
              <a:t>Budoucnost české železnice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55410" y="764994"/>
            <a:ext cx="10431790" cy="5651848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etapa </a:t>
            </a:r>
            <a:r>
              <a:rPr lang="cs-CZ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</a:t>
            </a:r>
            <a:r>
              <a:rPr lang="cs-CZ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16. 6. 2020</a:t>
            </a:r>
          </a:p>
          <a:p>
            <a:pPr algn="l">
              <a:lnSpc>
                <a:spcPct val="100000"/>
              </a:lnSpc>
            </a:pPr>
            <a:endParaRPr lang="cs-CZ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Přijetí technického pilíře 4. železničního balíčku pro většinu evropských států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Žádosti přes ONE STOP SHOP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V souvislosti s datem je nyní v běhu příslušná legislativa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0480" y="656133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Drážní úřad, Wilsonova 300/8, 121 06  Praha 2 | www.ducr.cz | www.facebook.com/drazni.urad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9418320" y="6537393"/>
            <a:ext cx="2743200" cy="365125"/>
          </a:xfrm>
        </p:spPr>
        <p:txBody>
          <a:bodyPr/>
          <a:lstStyle/>
          <a:p>
            <a:fld id="{20076D29-23B8-4CF1-9020-68BF032F7433}" type="slidenum">
              <a:rPr lang="cs-CZ" sz="1400" smtClean="0">
                <a:solidFill>
                  <a:schemeClr val="bg1"/>
                </a:solidFill>
              </a:rPr>
              <a:t>6</a:t>
            </a:fld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156550"/>
            <a:ext cx="1063690" cy="529250"/>
          </a:xfrm>
          <a:prstGeom prst="rect">
            <a:avLst/>
          </a:prstGeom>
        </p:spPr>
      </p:pic>
      <p:pic>
        <p:nvPicPr>
          <p:cNvPr id="11" name="Obrázek 10" descr="Obsah obrázku podepsat&#10;&#10;Popis byl vytvořen automaticky">
            <a:extLst>
              <a:ext uri="{FF2B5EF4-FFF2-40B4-BE49-F238E27FC236}">
                <a16:creationId xmlns:a16="http://schemas.microsoft.com/office/drawing/2014/main" id="{4990FB84-A3E5-4E4B-87F1-341B6F806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96380"/>
            <a:ext cx="2759300" cy="2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55410" y="764994"/>
            <a:ext cx="10431790" cy="5651848"/>
          </a:xfrm>
        </p:spPr>
        <p:txBody>
          <a:bodyPr numCol="1">
            <a:normAutofit/>
          </a:bodyPr>
          <a:lstStyle/>
          <a:p>
            <a:pPr algn="l">
              <a:lnSpc>
                <a:spcPct val="100000"/>
              </a:lnSpc>
            </a:pPr>
            <a:endParaRPr lang="cs-CZ" dirty="0"/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/>
                </a:solidFill>
              </a:rPr>
              <a:t>Pokračování aktivit v systému MLS (monitoring licence strojvedoucího)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cs-CZ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/>
                </a:solidFill>
              </a:rPr>
              <a:t>Aktivity v oblasti pozastavení platnosti i odebírání licencí strojvedoucího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cs-CZ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/>
                </a:solidFill>
              </a:rPr>
              <a:t>Elektronické přihlašování na zkoušky pro uchazeče o licenci strojvedoucího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cs-CZ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/>
                </a:solidFill>
              </a:rPr>
              <a:t>Úvaha o pořízení simulátorů pro strojvedoucí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cs-CZ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/>
                </a:solidFill>
              </a:rPr>
              <a:t>Příprava na den „D“ 16. 6. 2020</a:t>
            </a:r>
          </a:p>
          <a:p>
            <a:pPr algn="l"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6561336"/>
            <a:ext cx="12192000" cy="317241"/>
          </a:xfrm>
          <a:prstGeom prst="rect">
            <a:avLst/>
          </a:prstGeom>
          <a:solidFill>
            <a:srgbClr val="393185"/>
          </a:solidFill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17320" y="171716"/>
            <a:ext cx="10492740" cy="514084"/>
          </a:xfrm>
          <a:solidFill>
            <a:srgbClr val="393185"/>
          </a:solidFill>
        </p:spPr>
        <p:txBody>
          <a:bodyPr>
            <a:noAutofit/>
          </a:bodyPr>
          <a:lstStyle/>
          <a:p>
            <a:r>
              <a:rPr lang="cs-CZ" sz="3000" dirty="0">
                <a:solidFill>
                  <a:schemeClr val="bg1"/>
                </a:solidFill>
                <a:latin typeface="+mn-lt"/>
              </a:rPr>
              <a:t>Budoucnost Drážního úřadu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30480" y="656133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Drážní úřad, Wilsonova 300/8, 121 06  Praha 2 | www.ducr.cz | www.facebook.com/drazni.urad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9418320" y="6537393"/>
            <a:ext cx="2743200" cy="365125"/>
          </a:xfrm>
        </p:spPr>
        <p:txBody>
          <a:bodyPr/>
          <a:lstStyle/>
          <a:p>
            <a:fld id="{20076D29-23B8-4CF1-9020-68BF032F7433}" type="slidenum">
              <a:rPr lang="cs-CZ" sz="1400" smtClean="0">
                <a:solidFill>
                  <a:schemeClr val="bg1"/>
                </a:solidFill>
              </a:rPr>
              <a:t>7</a:t>
            </a:fld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156550"/>
            <a:ext cx="1063690" cy="5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6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561336"/>
            <a:ext cx="12192000" cy="317241"/>
          </a:xfrm>
          <a:prstGeom prst="rect">
            <a:avLst/>
          </a:prstGeom>
          <a:solidFill>
            <a:srgbClr val="393185"/>
          </a:solidFill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17320" y="171716"/>
            <a:ext cx="10492740" cy="514084"/>
          </a:xfrm>
          <a:solidFill>
            <a:srgbClr val="393185"/>
          </a:solidFill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bg1"/>
                </a:solidFill>
                <a:latin typeface="+mn-lt"/>
              </a:rPr>
              <a:t>Pozvánka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8912" y="764994"/>
            <a:ext cx="11448288" cy="5651848"/>
          </a:xfrm>
        </p:spPr>
        <p:txBody>
          <a:bodyPr numCol="1">
            <a:normAutofit/>
          </a:bodyPr>
          <a:lstStyle/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Seminář (workshop) pro české a slovenské subjekty v  termínu </a:t>
            </a:r>
            <a:r>
              <a:rPr lang="cs-CZ" b="1" dirty="0">
                <a:solidFill>
                  <a:srgbClr val="E31E24"/>
                </a:solidFill>
              </a:rPr>
              <a:t>26. – 27. 11. 2019 </a:t>
            </a:r>
            <a:endParaRPr lang="cs-CZ" dirty="0">
              <a:solidFill>
                <a:srgbClr val="E31E24"/>
              </a:solidFill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Ve spolupráci s Ministerstvem dopravy a slovenským Dopravným úradem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Je určený pro dopravce, provozovatele dráhy, držitele ECM, výrobce a opravce drážních vozidel</a:t>
            </a:r>
          </a:p>
          <a:p>
            <a:pPr algn="l">
              <a:lnSpc>
                <a:spcPct val="100000"/>
              </a:lnSpc>
            </a:pPr>
            <a:endParaRPr lang="cs-CZ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endParaRPr lang="cs-CZ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endParaRPr lang="cs-CZ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	</a:t>
            </a:r>
          </a:p>
          <a:p>
            <a:pPr algn="l">
              <a:lnSpc>
                <a:spcPct val="100000"/>
              </a:lnSpc>
            </a:pPr>
            <a:endParaRPr lang="cs-CZ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Bližší informace na webu Drážního úřadu</a:t>
            </a:r>
          </a:p>
          <a:p>
            <a:pPr algn="l">
              <a:lnSpc>
                <a:spcPct val="100000"/>
              </a:lnSpc>
            </a:pPr>
            <a:endParaRPr lang="cs-CZ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0480" y="656133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Drážní úřad, Wilsonova 300/8, 121 06  Praha 2 | www.ducr.cz | www.facebook.com/drazni.urad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9418320" y="6537393"/>
            <a:ext cx="2743200" cy="365125"/>
          </a:xfrm>
        </p:spPr>
        <p:txBody>
          <a:bodyPr/>
          <a:lstStyle/>
          <a:p>
            <a:fld id="{20076D29-23B8-4CF1-9020-68BF032F7433}" type="slidenum">
              <a:rPr lang="cs-CZ" sz="1400" smtClean="0">
                <a:solidFill>
                  <a:schemeClr val="bg1"/>
                </a:solidFill>
              </a:rPr>
              <a:t>8</a:t>
            </a:fld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156550"/>
            <a:ext cx="1063690" cy="5292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F2F57ED-ED9F-4983-BBA9-031AE53C83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51" y="2430104"/>
            <a:ext cx="5829609" cy="3885352"/>
          </a:xfrm>
          <a:prstGeom prst="rect">
            <a:avLst/>
          </a:prstGeom>
        </p:spPr>
      </p:pic>
      <p:sp>
        <p:nvSpPr>
          <p:cNvPr id="4" name="Šipka: dolů 3">
            <a:extLst>
              <a:ext uri="{FF2B5EF4-FFF2-40B4-BE49-F238E27FC236}">
                <a16:creationId xmlns:a16="http://schemas.microsoft.com/office/drawing/2014/main" id="{186F5B6C-537E-4940-A0A9-C185A10852FF}"/>
              </a:ext>
            </a:extLst>
          </p:cNvPr>
          <p:cNvSpPr/>
          <p:nvPr/>
        </p:nvSpPr>
        <p:spPr>
          <a:xfrm>
            <a:off x="2170176" y="2430104"/>
            <a:ext cx="1548384" cy="2355806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800" dirty="0">
                <a:solidFill>
                  <a:srgbClr val="E31E24"/>
                </a:solidFill>
              </a:rPr>
              <a:t>www.ducr.cz</a:t>
            </a:r>
          </a:p>
        </p:txBody>
      </p:sp>
    </p:spTree>
    <p:extLst>
      <p:ext uri="{BB962C8B-B14F-4D97-AF65-F5344CB8AC3E}">
        <p14:creationId xmlns:p14="http://schemas.microsoft.com/office/powerpoint/2010/main" val="400587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561336"/>
            <a:ext cx="12192000" cy="317241"/>
          </a:xfrm>
          <a:prstGeom prst="rect">
            <a:avLst/>
          </a:prstGeom>
          <a:solidFill>
            <a:srgbClr val="393185"/>
          </a:solidFill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2625" y="791878"/>
            <a:ext cx="10321290" cy="5633342"/>
          </a:xfrm>
        </p:spPr>
        <p:txBody>
          <a:bodyPr>
            <a:normAutofit/>
          </a:bodyPr>
          <a:lstStyle/>
          <a:p>
            <a:endParaRPr lang="cs-CZ" sz="6600" dirty="0"/>
          </a:p>
          <a:p>
            <a:endParaRPr lang="cs-CZ" sz="6600" dirty="0"/>
          </a:p>
          <a:p>
            <a:endParaRPr lang="cs-CZ" sz="6600" dirty="0">
              <a:solidFill>
                <a:schemeClr val="tx2"/>
              </a:solidFill>
            </a:endParaRPr>
          </a:p>
          <a:p>
            <a:r>
              <a:rPr lang="cs-CZ" sz="6600" dirty="0">
                <a:solidFill>
                  <a:schemeClr val="tx2"/>
                </a:solidFill>
              </a:rPr>
              <a:t>Děkuji za pozornost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pPr algn="r"/>
            <a:r>
              <a:rPr lang="cs-CZ" dirty="0">
                <a:solidFill>
                  <a:schemeClr val="tx2"/>
                </a:solidFill>
              </a:rPr>
              <a:t> doc. Ing. Jiří Kolář, Ph.D.</a:t>
            </a:r>
          </a:p>
          <a:p>
            <a:pPr algn="r"/>
            <a:r>
              <a:rPr lang="cs-CZ" dirty="0">
                <a:solidFill>
                  <a:schemeClr val="tx2"/>
                </a:solidFill>
              </a:rPr>
              <a:t>ředitel Drážního úřadu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30480" y="656133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Drážní úřad, Wilsonova 300/8, 121 06  Praha 2 | www.ducr.cz | www.facebook.com/drazni.urad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9418320" y="6537393"/>
            <a:ext cx="2743200" cy="365125"/>
          </a:xfrm>
        </p:spPr>
        <p:txBody>
          <a:bodyPr/>
          <a:lstStyle/>
          <a:p>
            <a:fld id="{20076D29-23B8-4CF1-9020-68BF032F7433}" type="slidenum">
              <a:rPr lang="cs-CZ" sz="1400" smtClean="0">
                <a:solidFill>
                  <a:schemeClr val="bg1"/>
                </a:solidFill>
              </a:rPr>
              <a:t>9</a:t>
            </a:fld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41" y="1576684"/>
            <a:ext cx="2977157" cy="14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264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618</Words>
  <Application>Microsoft Office PowerPoint</Application>
  <PresentationFormat>Širokoúhlá obrazovka</PresentationFormat>
  <Paragraphs>94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Motiv Office</vt:lpstr>
      <vt:lpstr>     231. Žofínské fórum  Současnost a perspektiva  české železnice </vt:lpstr>
      <vt:lpstr>Významná data české železnice v EU</vt:lpstr>
      <vt:lpstr>Počet dopravců v letech 1995 – 2019</vt:lpstr>
      <vt:lpstr>Současný rozsah české železnice = renesance české železnice</vt:lpstr>
      <vt:lpstr>Současný rozsah české železnice = renesance české železnice</vt:lpstr>
      <vt:lpstr>Budoucnost české železnice</vt:lpstr>
      <vt:lpstr>Budoucnost Drážního úřadu</vt:lpstr>
      <vt:lpstr>Pozvánka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AKCE</dc:title>
  <dc:creator>Martin Novák</dc:creator>
  <cp:lastModifiedBy>Martin Novák</cp:lastModifiedBy>
  <cp:revision>123</cp:revision>
  <dcterms:created xsi:type="dcterms:W3CDTF">2016-10-14T14:48:56Z</dcterms:created>
  <dcterms:modified xsi:type="dcterms:W3CDTF">2019-11-08T11:10:44Z</dcterms:modified>
</cp:coreProperties>
</file>