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6" r:id="rId2"/>
    <p:sldId id="275" r:id="rId3"/>
    <p:sldId id="277" r:id="rId4"/>
    <p:sldId id="280" r:id="rId5"/>
    <p:sldId id="301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279" r:id="rId14"/>
    <p:sldId id="278" r:id="rId15"/>
    <p:sldId id="303" r:id="rId16"/>
    <p:sldId id="304" r:id="rId17"/>
    <p:sldId id="276" r:id="rId18"/>
    <p:sldId id="281" r:id="rId19"/>
    <p:sldId id="282" r:id="rId20"/>
    <p:sldId id="288" r:id="rId21"/>
    <p:sldId id="289" r:id="rId22"/>
    <p:sldId id="287" r:id="rId23"/>
    <p:sldId id="283" r:id="rId24"/>
    <p:sldId id="285" r:id="rId25"/>
    <p:sldId id="284" r:id="rId26"/>
    <p:sldId id="286" r:id="rId27"/>
    <p:sldId id="290" r:id="rId28"/>
    <p:sldId id="291" r:id="rId29"/>
    <p:sldId id="292" r:id="rId30"/>
    <p:sldId id="293" r:id="rId31"/>
    <p:sldId id="302" r:id="rId32"/>
    <p:sldId id="271" r:id="rId3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99"/>
    <a:srgbClr val="FFFF99"/>
    <a:srgbClr val="FFB66D"/>
    <a:srgbClr val="CDECFF"/>
    <a:srgbClr val="376092"/>
    <a:srgbClr val="E46C0A"/>
    <a:srgbClr val="007E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6" autoAdjust="0"/>
    <p:restoredTop sz="94660"/>
  </p:normalViewPr>
  <p:slideViewPr>
    <p:cSldViewPr>
      <p:cViewPr varScale="1">
        <p:scale>
          <a:sx n="116" d="100"/>
          <a:sy n="116" d="100"/>
        </p:scale>
        <p:origin x="121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1D07D67-2164-4CF0-8B01-F1D1FB162D41}" type="datetimeFigureOut">
              <a:rPr lang="cs-CZ"/>
              <a:pPr>
                <a:defRPr/>
              </a:pPr>
              <a:t>3.10.2019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1DF3F96-3515-4547-AF6B-DB98CFCBFF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552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212976"/>
            <a:ext cx="8064896" cy="14700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ts val="45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7544" y="4725144"/>
            <a:ext cx="8064896" cy="5040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5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>
          <a:xfrm>
            <a:off x="468313" y="5589588"/>
            <a:ext cx="8064127" cy="503237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800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text 8"/>
          <p:cNvSpPr>
            <a:spLocks noGrp="1"/>
          </p:cNvSpPr>
          <p:nvPr>
            <p:ph type="body" sz="quarter" idx="11" hasCustomPrompt="1"/>
          </p:nvPr>
        </p:nvSpPr>
        <p:spPr>
          <a:xfrm>
            <a:off x="2987824" y="548680"/>
            <a:ext cx="5544616" cy="720080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smtClean="0"/>
              <a:t>Název organizace</a:t>
            </a:r>
          </a:p>
        </p:txBody>
      </p:sp>
    </p:spTree>
    <p:extLst>
      <p:ext uri="{BB962C8B-B14F-4D97-AF65-F5344CB8AC3E}">
        <p14:creationId xmlns:p14="http://schemas.microsoft.com/office/powerpoint/2010/main" val="21364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">
    <p:bg>
      <p:bgPr>
        <a:solidFill>
          <a:srgbClr val="007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3212976"/>
            <a:ext cx="8064896" cy="1500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500"/>
              </a:lnSpc>
              <a:buNone/>
              <a:defRPr sz="45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32368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na 1 řád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824537"/>
          </a:xfrm>
          <a:prstGeom prst="rect">
            <a:avLst/>
          </a:prstGeom>
        </p:spPr>
        <p:txBody>
          <a:bodyPr/>
          <a:lstStyle>
            <a:lvl1pPr marL="360000" indent="-360000" algn="l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 typeface="Arial" pitchFamily="34" charset="0"/>
              <a:buChar char="―"/>
              <a:defRPr sz="2400"/>
            </a:lvl1pPr>
            <a:lvl2pPr marL="720000" indent="-360000" algn="l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defRPr sz="2400"/>
            </a:lvl2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>
          <a:xfrm>
            <a:off x="467544" y="908720"/>
            <a:ext cx="8219256" cy="6480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baseline="0">
                <a:solidFill>
                  <a:srgbClr val="007EC7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8" name="Picture 2" descr="C:\0\Grafický manuál - NEXA - styl SVS 2014\SVS_znacka_100%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935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86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na 2 řád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167311"/>
            <a:ext cx="8229600" cy="4286026"/>
          </a:xfrm>
          <a:prstGeom prst="rect">
            <a:avLst/>
          </a:prstGeom>
        </p:spPr>
        <p:txBody>
          <a:bodyPr/>
          <a:lstStyle>
            <a:lvl1pPr marL="360000" indent="-360000" algn="l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 typeface="Arial" pitchFamily="34" charset="0"/>
              <a:buChar char="―"/>
              <a:defRPr sz="2400"/>
            </a:lvl1pPr>
            <a:lvl2pPr marL="720000" indent="-360000" algn="l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defRPr sz="2400"/>
            </a:lvl2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>
          <a:xfrm>
            <a:off x="467544" y="908720"/>
            <a:ext cx="8219256" cy="10801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baseline="0">
                <a:solidFill>
                  <a:srgbClr val="007EC7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8" name="Picture 2" descr="C:\0\Grafický manuál - NEXA - styl SVS 2014\SVS_znacka_100%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935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57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7A67FB-EFBE-45D7-9DD0-334A1A1522E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158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9552" y="2708921"/>
            <a:ext cx="3957836" cy="36004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708921"/>
            <a:ext cx="3959423" cy="36004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3"/>
          </p:nvPr>
        </p:nvSpPr>
        <p:spPr>
          <a:xfrm>
            <a:off x="539552" y="1268760"/>
            <a:ext cx="8064896" cy="792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007EC7"/>
                </a:solidFill>
              </a:defRPr>
            </a:lvl1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7" name="Zástupný symbol pro zápatí 7"/>
          <p:cNvSpPr>
            <a:spLocks noGrp="1"/>
          </p:cNvSpPr>
          <p:nvPr>
            <p:ph type="ftr" sz="quarter" idx="14"/>
          </p:nvPr>
        </p:nvSpPr>
        <p:spPr>
          <a:xfrm>
            <a:off x="539750" y="6524625"/>
            <a:ext cx="6840538" cy="2174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8"/>
          <p:cNvSpPr>
            <a:spLocks noGrp="1"/>
          </p:cNvSpPr>
          <p:nvPr>
            <p:ph type="sldNum" sz="quarter" idx="15"/>
          </p:nvPr>
        </p:nvSpPr>
        <p:spPr>
          <a:xfrm>
            <a:off x="7451725" y="6524625"/>
            <a:ext cx="1152525" cy="2174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A91B2-B293-4830-BB54-4DB706118B5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371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na dva řád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4247133"/>
          </a:xfrm>
          <a:prstGeom prst="rect">
            <a:avLst/>
          </a:prstGeom>
        </p:spPr>
        <p:txBody>
          <a:bodyPr/>
          <a:lstStyle>
            <a:lvl1pPr marL="360000" indent="-3600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―"/>
              <a:defRPr/>
            </a:lvl1pPr>
            <a:lvl2pPr marL="720000" indent="-360000">
              <a:spcBef>
                <a:spcPts val="600"/>
              </a:spcBef>
              <a:defRPr sz="2000"/>
            </a:lvl2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>
          <a:xfrm>
            <a:off x="467544" y="1268760"/>
            <a:ext cx="8136903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  <a:defRPr sz="3000" b="1" baseline="0">
                <a:solidFill>
                  <a:srgbClr val="007EC7"/>
                </a:solidFill>
              </a:defRPr>
            </a:lvl1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3"/>
          </p:nvPr>
        </p:nvSpPr>
        <p:spPr>
          <a:xfrm>
            <a:off x="468313" y="6453188"/>
            <a:ext cx="6911975" cy="288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4"/>
          </p:nvPr>
        </p:nvSpPr>
        <p:spPr>
          <a:xfrm>
            <a:off x="7451725" y="6453188"/>
            <a:ext cx="1223963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9F002-F33A-4E63-8267-67F6925A45F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796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ávěrečný list">
    <p:bg>
      <p:bgPr>
        <a:solidFill>
          <a:srgbClr val="007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3212977"/>
            <a:ext cx="8064896" cy="1080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500"/>
              </a:lnSpc>
              <a:buNone/>
              <a:defRPr sz="45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74401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2" r:id="rId3"/>
    <p:sldLayoutId id="2147483771" r:id="rId4"/>
    <p:sldLayoutId id="2147483773" r:id="rId5"/>
    <p:sldLayoutId id="2147483774" r:id="rId6"/>
    <p:sldLayoutId id="2147483775" r:id="rId7"/>
    <p:sldLayoutId id="2147483776" r:id="rId8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ts val="1000"/>
        </a:lnSpc>
        <a:spcBef>
          <a:spcPct val="0"/>
        </a:spcBef>
        <a:spcAft>
          <a:spcPct val="0"/>
        </a:spcAft>
        <a:defRPr sz="900" b="1" kern="120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lnSpc>
          <a:spcPts val="1000"/>
        </a:lnSpc>
        <a:spcBef>
          <a:spcPct val="0"/>
        </a:spcBef>
        <a:spcAft>
          <a:spcPct val="0"/>
        </a:spcAft>
        <a:defRPr sz="900" b="1">
          <a:solidFill>
            <a:srgbClr val="007EC7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ts val="1000"/>
        </a:lnSpc>
        <a:spcBef>
          <a:spcPct val="0"/>
        </a:spcBef>
        <a:spcAft>
          <a:spcPct val="0"/>
        </a:spcAft>
        <a:defRPr sz="900" b="1">
          <a:solidFill>
            <a:srgbClr val="007EC7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ts val="1000"/>
        </a:lnSpc>
        <a:spcBef>
          <a:spcPct val="0"/>
        </a:spcBef>
        <a:spcAft>
          <a:spcPct val="0"/>
        </a:spcAft>
        <a:defRPr sz="900" b="1">
          <a:solidFill>
            <a:srgbClr val="007EC7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ts val="1000"/>
        </a:lnSpc>
        <a:spcBef>
          <a:spcPct val="0"/>
        </a:spcBef>
        <a:spcAft>
          <a:spcPct val="0"/>
        </a:spcAft>
        <a:defRPr sz="900" b="1">
          <a:solidFill>
            <a:srgbClr val="007EC7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ts val="1000"/>
        </a:lnSpc>
        <a:spcBef>
          <a:spcPct val="0"/>
        </a:spcBef>
        <a:spcAft>
          <a:spcPct val="0"/>
        </a:spcAft>
        <a:defRPr sz="900" b="1">
          <a:solidFill>
            <a:srgbClr val="007EC7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ts val="1000"/>
        </a:lnSpc>
        <a:spcBef>
          <a:spcPct val="0"/>
        </a:spcBef>
        <a:spcAft>
          <a:spcPct val="0"/>
        </a:spcAft>
        <a:defRPr sz="900" b="1">
          <a:solidFill>
            <a:srgbClr val="007EC7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ts val="1000"/>
        </a:lnSpc>
        <a:spcBef>
          <a:spcPct val="0"/>
        </a:spcBef>
        <a:spcAft>
          <a:spcPct val="0"/>
        </a:spcAft>
        <a:defRPr sz="900" b="1">
          <a:solidFill>
            <a:srgbClr val="007EC7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ts val="1000"/>
        </a:lnSpc>
        <a:spcBef>
          <a:spcPct val="0"/>
        </a:spcBef>
        <a:spcAft>
          <a:spcPct val="0"/>
        </a:spcAft>
        <a:defRPr sz="900" b="1">
          <a:solidFill>
            <a:srgbClr val="007EC7"/>
          </a:solidFill>
          <a:latin typeface="Arial" charset="0"/>
          <a:cs typeface="Arial" charset="0"/>
        </a:defRPr>
      </a:lvl9pPr>
    </p:titleStyle>
    <p:bodyStyle>
      <a:lvl1pPr marL="539750" indent="-457200" algn="l" rtl="0" eaLnBrk="1" fontAlgn="base" hangingPunct="1">
        <a:lnSpc>
          <a:spcPts val="2500"/>
        </a:lnSpc>
        <a:spcBef>
          <a:spcPts val="600"/>
        </a:spcBef>
        <a:spcAft>
          <a:spcPts val="600"/>
        </a:spcAft>
        <a:buClr>
          <a:srgbClr val="007EC7"/>
        </a:buClr>
        <a:buFont typeface="Arial" charset="0"/>
        <a:buChar char="―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lnSpc>
          <a:spcPts val="2500"/>
        </a:lnSpc>
        <a:spcBef>
          <a:spcPts val="1800"/>
        </a:spcBef>
        <a:spcAft>
          <a:spcPts val="600"/>
        </a:spcAft>
        <a:buClr>
          <a:srgbClr val="007EC7"/>
        </a:buClr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Relationship Id="rId14" Type="http://schemas.openxmlformats.org/officeDocument/2006/relationships/image" Target="../media/image1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smtClean="0"/>
              <a:t>Kvalita potravin živočišného původu a veterinární dozor</a:t>
            </a:r>
            <a:r>
              <a:rPr lang="cs-CZ" b="0" dirty="0"/>
              <a:t/>
            </a:r>
            <a:br>
              <a:rPr lang="cs-CZ" b="0" dirty="0"/>
            </a:b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15364" name="Zástupný symbol pro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/>
            <a:r>
              <a:rPr lang="cs-CZ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MVDr. Zbyněk Semerád, ústřední ředitel SVS; Žofínské fórum 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Inspektoři SVS odebrali 300 vzorků hovězího masa z PL</a:t>
            </a:r>
          </a:p>
          <a:p>
            <a:pPr lvl="1"/>
            <a:r>
              <a:rPr lang="cs-CZ" dirty="0" smtClean="0"/>
              <a:t>1x detekce salmonel (20. 2. 2019)</a:t>
            </a:r>
          </a:p>
          <a:p>
            <a:pPr lvl="1"/>
            <a:r>
              <a:rPr lang="cs-CZ" dirty="0" smtClean="0"/>
              <a:t>Vyhlášení MVO 21. 2. 2019</a:t>
            </a:r>
          </a:p>
          <a:p>
            <a:pPr lvl="1"/>
            <a:r>
              <a:rPr lang="cs-CZ" dirty="0" smtClean="0"/>
              <a:t>Zrušení MVO 27. 3. 2019 na základě záruk poskytnutých polskou stranou, že přijala opatření, aby se podobná situace v budoucnu neopakovala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Intenzivní kontroly polského hovězího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27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Salmonella v drůbežím mase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11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V roce 2019 celkem 40 případu (39 z toho z PL)</a:t>
            </a:r>
          </a:p>
          <a:p>
            <a:r>
              <a:rPr lang="cs-CZ" dirty="0" smtClean="0"/>
              <a:t>SVS přijala opatření a v případě zjištění salmonel při úřední kontrole, musí provozovatel u každé následující zásilky ze stejné země doložit, že neobsahuje salmonely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Salmonella v drůbežím mase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960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Místa s nejvyšším záchytem nedostatků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30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Desetitisíce provozoven</a:t>
            </a:r>
          </a:p>
          <a:p>
            <a:r>
              <a:rPr lang="cs-CZ" dirty="0" smtClean="0"/>
              <a:t>Značný počet změn – nově vzniklé, změny provozovatelů, </a:t>
            </a:r>
            <a:r>
              <a:rPr lang="cs-CZ" dirty="0" err="1" smtClean="0"/>
              <a:t>atd</a:t>
            </a:r>
            <a:r>
              <a:rPr lang="cs-CZ" dirty="0" smtClean="0"/>
              <a:t>…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Není v silách žádného kontrolního orgánu dělat častější kontroly</a:t>
            </a:r>
          </a:p>
          <a:p>
            <a:endParaRPr lang="cs-CZ" dirty="0"/>
          </a:p>
          <a:p>
            <a:r>
              <a:rPr lang="cs-CZ" dirty="0" smtClean="0"/>
              <a:t>Bez dozoru mnohdy zarážející zjištění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Restaurace</a:t>
            </a:r>
            <a:endParaRPr lang="cs-CZ" dirty="0"/>
          </a:p>
        </p:txBody>
      </p:sp>
      <p:sp>
        <p:nvSpPr>
          <p:cNvPr id="4" name="Šipka dolů 3"/>
          <p:cNvSpPr/>
          <p:nvPr/>
        </p:nvSpPr>
        <p:spPr>
          <a:xfrm>
            <a:off x="3851920" y="3068960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3851920" y="4509120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6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>
          <a:xfrm>
            <a:off x="1532257" y="260648"/>
            <a:ext cx="7139136" cy="576064"/>
          </a:xfrm>
        </p:spPr>
        <p:txBody>
          <a:bodyPr/>
          <a:lstStyle/>
          <a:p>
            <a:r>
              <a:rPr lang="cs-CZ" dirty="0" smtClean="0"/>
              <a:t>Nízká úroveň hygieny</a:t>
            </a:r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85" y="980728"/>
            <a:ext cx="3096344" cy="230425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Obrázek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96752"/>
            <a:ext cx="3744416" cy="258348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Obrázek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3272408"/>
            <a:ext cx="2800350" cy="33147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59292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47260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>
          <a:xfrm>
            <a:off x="1741062" y="260648"/>
            <a:ext cx="6923112" cy="648072"/>
          </a:xfrm>
        </p:spPr>
        <p:txBody>
          <a:bodyPr/>
          <a:lstStyle/>
          <a:p>
            <a:r>
              <a:rPr lang="cs-CZ" dirty="0" smtClean="0"/>
              <a:t>Přístup zvířat do kuchyně</a:t>
            </a:r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3867150" cy="51600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Obrázek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71" y="1027336"/>
            <a:ext cx="3886200" cy="51854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7585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Využívá se zejména při kontrolách přepravy</a:t>
            </a:r>
          </a:p>
          <a:p>
            <a:r>
              <a:rPr lang="cs-CZ" dirty="0" smtClean="0"/>
              <a:t>SVS nemá právo zastavovat dopravní prostředky</a:t>
            </a:r>
          </a:p>
          <a:p>
            <a:r>
              <a:rPr lang="cs-CZ" dirty="0" smtClean="0"/>
              <a:t>Spolupráce s Celní správou a Policií ČR</a:t>
            </a:r>
          </a:p>
          <a:p>
            <a:r>
              <a:rPr lang="cs-CZ" dirty="0" smtClean="0"/>
              <a:t>V období leden-září 705 kontrol</a:t>
            </a:r>
          </a:p>
          <a:p>
            <a:pPr lvl="1"/>
            <a:r>
              <a:rPr lang="cs-CZ" dirty="0" smtClean="0"/>
              <a:t>z toho 126 kontrol se závadou</a:t>
            </a:r>
          </a:p>
          <a:p>
            <a:pPr lvl="1"/>
            <a:r>
              <a:rPr lang="cs-CZ" dirty="0" smtClean="0"/>
              <a:t>počet porušení (závad) 409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Společné kontroly s dalšími orgány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68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838" y="1628775"/>
            <a:ext cx="6432550" cy="482441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Doprava zboží do restaurace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85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761028" y="623348"/>
            <a:ext cx="5458212" cy="617297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27436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683568" y="1052736"/>
            <a:ext cx="8064896" cy="1500187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Obsah sdělení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67544" y="2132856"/>
            <a:ext cx="8218487" cy="295232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Aft>
                <a:spcPts val="1000"/>
              </a:spcAft>
              <a:buClr>
                <a:schemeClr val="bg1"/>
              </a:buClr>
              <a:defRPr/>
            </a:pPr>
            <a:r>
              <a:rPr lang="cs-CZ" sz="4000" b="1" dirty="0" smtClean="0">
                <a:solidFill>
                  <a:schemeClr val="bg1"/>
                </a:solidFill>
              </a:rPr>
              <a:t> Rozdělení kompetencí</a:t>
            </a:r>
            <a:endParaRPr lang="cs-CZ" sz="4000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chemeClr val="bg1"/>
              </a:buClr>
              <a:defRPr/>
            </a:pPr>
            <a:r>
              <a:rPr lang="cs-CZ" sz="4000" b="1" dirty="0" smtClean="0">
                <a:solidFill>
                  <a:schemeClr val="bg1"/>
                </a:solidFill>
              </a:rPr>
              <a:t> Zaměření dozoru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chemeClr val="bg1"/>
              </a:buClr>
              <a:defRPr/>
            </a:pPr>
            <a:r>
              <a:rPr lang="cs-CZ" sz="4000" b="1" dirty="0" smtClean="0">
                <a:solidFill>
                  <a:schemeClr val="bg1"/>
                </a:solidFill>
              </a:rPr>
              <a:t> Významné případy roku 2019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chemeClr val="bg1"/>
              </a:buClr>
              <a:defRPr/>
            </a:pPr>
            <a:r>
              <a:rPr lang="cs-CZ" sz="4000" b="1" dirty="0" smtClean="0">
                <a:solidFill>
                  <a:schemeClr val="bg1"/>
                </a:solidFill>
              </a:rPr>
              <a:t> Zjištění</a:t>
            </a:r>
            <a:endParaRPr lang="cs-CZ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988840"/>
            <a:ext cx="6753500" cy="42210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>
          <a:xfrm>
            <a:off x="251520" y="908720"/>
            <a:ext cx="8435280" cy="648072"/>
          </a:xfrm>
        </p:spPr>
        <p:txBody>
          <a:bodyPr/>
          <a:lstStyle/>
          <a:p>
            <a:r>
              <a:rPr lang="cs-CZ" dirty="0" smtClean="0"/>
              <a:t>Zboží přepravované do asijské restaurace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661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85" y="1559518"/>
            <a:ext cx="7349973" cy="48037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Nekuchaná drůbež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972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Stánky náležitě nevybavené chlazením</a:t>
            </a:r>
          </a:p>
          <a:p>
            <a:r>
              <a:rPr lang="cs-CZ" dirty="0" smtClean="0"/>
              <a:t>Zboží nechráněné před kontaminací</a:t>
            </a:r>
          </a:p>
          <a:p>
            <a:r>
              <a:rPr lang="cs-CZ" dirty="0" smtClean="0"/>
              <a:t>Zboží neznámého původu</a:t>
            </a:r>
          </a:p>
          <a:p>
            <a:r>
              <a:rPr lang="cs-CZ" dirty="0" smtClean="0"/>
              <a:t>Není k dispozici pitná voda</a:t>
            </a:r>
          </a:p>
          <a:p>
            <a:r>
              <a:rPr lang="cs-CZ" dirty="0" smtClean="0"/>
              <a:t>Nejsou k dispozici zařízení pro osobní hygienu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Kontroly na trzích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46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13" y="1724186"/>
            <a:ext cx="8229600" cy="463359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Nechráněné, nechlazené, neoznačené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88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860000">
            <a:off x="4951144" y="1118804"/>
            <a:ext cx="3395631" cy="325285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28" y="3068960"/>
            <a:ext cx="4441634" cy="333250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Nechráněné, nechlazené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462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Na slunci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2503" y="1879762"/>
            <a:ext cx="5761219" cy="43224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22456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"/>
          <a:stretch/>
        </p:blipFill>
        <p:spPr>
          <a:xfrm>
            <a:off x="755576" y="1556792"/>
            <a:ext cx="7560840" cy="48293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>
          <a:xfrm>
            <a:off x="467544" y="764704"/>
            <a:ext cx="8219256" cy="648072"/>
          </a:xfrm>
        </p:spPr>
        <p:txBody>
          <a:bodyPr/>
          <a:lstStyle/>
          <a:p>
            <a:r>
              <a:rPr lang="cs-CZ" dirty="0" smtClean="0"/>
              <a:t>Likvidace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98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060848"/>
            <a:ext cx="8280920" cy="4392489"/>
          </a:xfrm>
          <a:solidFill>
            <a:schemeClr val="bg1"/>
          </a:solidFill>
        </p:spPr>
        <p:txBody>
          <a:bodyPr/>
          <a:lstStyle/>
          <a:p>
            <a:endParaRPr lang="cs-CZ" sz="2800" dirty="0" smtClean="0"/>
          </a:p>
          <a:p>
            <a:r>
              <a:rPr lang="cs-CZ" sz="2800" dirty="0" smtClean="0"/>
              <a:t>Při nízké frekvenci úředních kontrol mají provozovatelé malých podniků tendenci zanedbávat úklid</a:t>
            </a:r>
          </a:p>
          <a:p>
            <a:r>
              <a:rPr lang="cs-CZ" sz="2800" dirty="0" smtClean="0"/>
              <a:t>Nedodržují schválený provozní řád</a:t>
            </a:r>
          </a:p>
          <a:p>
            <a:r>
              <a:rPr lang="cs-CZ" sz="2800" dirty="0" smtClean="0"/>
              <a:t>Šetří na provozních nákladech</a:t>
            </a:r>
            <a:endParaRPr lang="cs-CZ" sz="2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>
          <a:xfrm>
            <a:off x="395536" y="836712"/>
            <a:ext cx="8424936" cy="648072"/>
          </a:xfrm>
        </p:spPr>
        <p:txBody>
          <a:bodyPr/>
          <a:lstStyle/>
          <a:p>
            <a:r>
              <a:rPr lang="cs-CZ" dirty="0" smtClean="0"/>
              <a:t>Malé provozovny s nízkou frekvencí kontrol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3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836712"/>
            <a:ext cx="7488832" cy="56186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82440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908720"/>
            <a:ext cx="7321049" cy="54927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5379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381000" y="3327871"/>
            <a:ext cx="1066800" cy="4572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>
                <a:solidFill>
                  <a:schemeClr val="bg2"/>
                </a:solidFill>
              </a:rPr>
              <a:t>krmivo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1600200" y="3327871"/>
            <a:ext cx="1295400" cy="4572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>
                <a:solidFill>
                  <a:schemeClr val="bg2"/>
                </a:solidFill>
              </a:rPr>
              <a:t>produkce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3048000" y="3327871"/>
            <a:ext cx="1447800" cy="4572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>
                <a:solidFill>
                  <a:schemeClr val="bg2"/>
                </a:solidFill>
              </a:rPr>
              <a:t>zpracování</a:t>
            </a: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4648200" y="3327871"/>
            <a:ext cx="1219200" cy="4572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>
                <a:solidFill>
                  <a:schemeClr val="bg2"/>
                </a:solidFill>
              </a:rPr>
              <a:t>doprava</a:t>
            </a: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6019800" y="3327871"/>
            <a:ext cx="990600" cy="4572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>
                <a:solidFill>
                  <a:schemeClr val="bg2"/>
                </a:solidFill>
              </a:rPr>
              <a:t>prodej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7162800" y="3327871"/>
            <a:ext cx="1447800" cy="4572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>
                <a:solidFill>
                  <a:schemeClr val="bg2"/>
                </a:solidFill>
              </a:rPr>
              <a:t>spol. strav.</a:t>
            </a:r>
          </a:p>
        </p:txBody>
      </p:sp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727671"/>
            <a:ext cx="601663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48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557" y="2179736"/>
            <a:ext cx="143192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676" name="Group 52"/>
          <p:cNvGrpSpPr>
            <a:grpSpLocks/>
          </p:cNvGrpSpPr>
          <p:nvPr/>
        </p:nvGrpSpPr>
        <p:grpSpPr bwMode="auto">
          <a:xfrm>
            <a:off x="5943600" y="1741959"/>
            <a:ext cx="1295400" cy="1227137"/>
            <a:chOff x="3744" y="825"/>
            <a:chExt cx="816" cy="773"/>
          </a:xfrm>
        </p:grpSpPr>
        <p:pic>
          <p:nvPicPr>
            <p:cNvPr id="26650" name="Picture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25"/>
              <a:ext cx="768" cy="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49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912"/>
              <a:ext cx="361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46" name="Picture 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296"/>
              <a:ext cx="432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677" name="Group 53"/>
          <p:cNvGrpSpPr>
            <a:grpSpLocks/>
          </p:cNvGrpSpPr>
          <p:nvPr/>
        </p:nvGrpSpPr>
        <p:grpSpPr bwMode="auto">
          <a:xfrm>
            <a:off x="7161213" y="1803871"/>
            <a:ext cx="1311275" cy="1447800"/>
            <a:chOff x="4511" y="864"/>
            <a:chExt cx="826" cy="912"/>
          </a:xfrm>
        </p:grpSpPr>
        <p:pic>
          <p:nvPicPr>
            <p:cNvPr id="26651" name="Picture 2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1" y="864"/>
              <a:ext cx="523" cy="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52" name="Picture 2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6" y="912"/>
              <a:ext cx="391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655" name="Rectangle 31"/>
          <p:cNvSpPr>
            <a:spLocks noChangeArrowheads="1"/>
          </p:cNvSpPr>
          <p:nvPr/>
        </p:nvSpPr>
        <p:spPr bwMode="auto">
          <a:xfrm>
            <a:off x="381000" y="4318471"/>
            <a:ext cx="8223448" cy="533400"/>
          </a:xfrm>
          <a:prstGeom prst="rect">
            <a:avLst/>
          </a:prstGeom>
          <a:gradFill>
            <a:gsLst>
              <a:gs pos="0">
                <a:srgbClr val="CCECFF"/>
              </a:gs>
              <a:gs pos="100000">
                <a:srgbClr val="CDECFF">
                  <a:alpha val="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cs-CZ" altLang="cs-CZ" dirty="0" smtClean="0"/>
              <a:t>Krajská </a:t>
            </a:r>
            <a:r>
              <a:rPr lang="cs-CZ" altLang="cs-CZ" dirty="0"/>
              <a:t>veterinární správa</a:t>
            </a:r>
          </a:p>
        </p:txBody>
      </p:sp>
      <p:sp>
        <p:nvSpPr>
          <p:cNvPr id="26656" name="Rectangle 32"/>
          <p:cNvSpPr>
            <a:spLocks noChangeArrowheads="1"/>
          </p:cNvSpPr>
          <p:nvPr/>
        </p:nvSpPr>
        <p:spPr bwMode="auto">
          <a:xfrm>
            <a:off x="3419872" y="5232871"/>
            <a:ext cx="5328592" cy="533400"/>
          </a:xfrm>
          <a:prstGeom prst="rect">
            <a:avLst/>
          </a:prstGeom>
          <a:gradFill>
            <a:gsLst>
              <a:gs pos="36000">
                <a:srgbClr val="FFFF99"/>
              </a:gs>
              <a:gs pos="0">
                <a:srgbClr val="FEFE99">
                  <a:alpha val="0"/>
                </a:srgbClr>
              </a:gs>
              <a:gs pos="100000">
                <a:srgbClr val="FFFF99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r"/>
            <a:r>
              <a:rPr lang="cs-CZ" altLang="cs-CZ" dirty="0" smtClean="0"/>
              <a:t>SZPI</a:t>
            </a:r>
            <a:endParaRPr lang="cs-CZ" altLang="cs-CZ" dirty="0"/>
          </a:p>
        </p:txBody>
      </p:sp>
      <p:sp>
        <p:nvSpPr>
          <p:cNvPr id="26657" name="Rectangle 33"/>
          <p:cNvSpPr>
            <a:spLocks noChangeArrowheads="1"/>
          </p:cNvSpPr>
          <p:nvPr/>
        </p:nvSpPr>
        <p:spPr bwMode="auto">
          <a:xfrm>
            <a:off x="3131840" y="6093296"/>
            <a:ext cx="5663003" cy="533400"/>
          </a:xfrm>
          <a:prstGeom prst="rect">
            <a:avLst/>
          </a:prstGeom>
          <a:gradFill>
            <a:gsLst>
              <a:gs pos="75000">
                <a:srgbClr val="FFB66C"/>
              </a:gs>
              <a:gs pos="0">
                <a:srgbClr val="FFB56B">
                  <a:alpha val="0"/>
                </a:srgbClr>
              </a:gs>
              <a:gs pos="100000">
                <a:srgbClr val="FFB66D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r"/>
            <a:r>
              <a:rPr lang="cs-CZ" altLang="cs-CZ" dirty="0" smtClean="0"/>
              <a:t>OOVZ</a:t>
            </a:r>
            <a:endParaRPr lang="cs-CZ" altLang="cs-CZ" dirty="0"/>
          </a:p>
        </p:txBody>
      </p:sp>
      <p:grpSp>
        <p:nvGrpSpPr>
          <p:cNvPr id="26675" name="Group 51"/>
          <p:cNvGrpSpPr>
            <a:grpSpLocks/>
          </p:cNvGrpSpPr>
          <p:nvPr/>
        </p:nvGrpSpPr>
        <p:grpSpPr bwMode="auto">
          <a:xfrm>
            <a:off x="2825750" y="1575271"/>
            <a:ext cx="1781175" cy="1660525"/>
            <a:chOff x="1780" y="720"/>
            <a:chExt cx="1122" cy="1046"/>
          </a:xfrm>
        </p:grpSpPr>
        <p:pic>
          <p:nvPicPr>
            <p:cNvPr id="26644" name="Picture 2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" y="720"/>
              <a:ext cx="426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69" name="Picture 4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" y="894"/>
              <a:ext cx="691" cy="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47" name="Picture 2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" y="1298"/>
              <a:ext cx="577" cy="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43" name="Picture 19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912"/>
              <a:ext cx="617" cy="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6228184" y="908721"/>
            <a:ext cx="2386608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tabLst>
                <a:tab pos="1800225" algn="l"/>
              </a:tabLst>
            </a:pPr>
            <a:r>
              <a:rPr lang="cs-CZ" altLang="cs-CZ" dirty="0"/>
              <a:t>Zákon </a:t>
            </a:r>
            <a:r>
              <a:rPr lang="cs-CZ" altLang="cs-CZ" dirty="0" smtClean="0"/>
              <a:t>č. 110/1997 </a:t>
            </a:r>
            <a:r>
              <a:rPr lang="cs-CZ" altLang="cs-CZ" dirty="0"/>
              <a:t>Sb., o potravinách…</a:t>
            </a:r>
          </a:p>
        </p:txBody>
      </p:sp>
      <p:grpSp>
        <p:nvGrpSpPr>
          <p:cNvPr id="26686" name="Group 62"/>
          <p:cNvGrpSpPr>
            <a:grpSpLocks/>
          </p:cNvGrpSpPr>
          <p:nvPr/>
        </p:nvGrpSpPr>
        <p:grpSpPr bwMode="auto">
          <a:xfrm>
            <a:off x="1295400" y="1727671"/>
            <a:ext cx="1600200" cy="1493838"/>
            <a:chOff x="816" y="816"/>
            <a:chExt cx="1008" cy="941"/>
          </a:xfrm>
        </p:grpSpPr>
        <p:pic>
          <p:nvPicPr>
            <p:cNvPr id="26685" name="Picture 6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816"/>
              <a:ext cx="1008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83" name="Picture 5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330"/>
              <a:ext cx="784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Obdélník 3"/>
          <p:cNvSpPr/>
          <p:nvPr/>
        </p:nvSpPr>
        <p:spPr>
          <a:xfrm>
            <a:off x="467544" y="908720"/>
            <a:ext cx="2428056" cy="6480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</a:t>
            </a:r>
            <a:r>
              <a:rPr lang="cs-CZ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 166/1999 </a:t>
            </a: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Sb., o veterinární </a:t>
            </a:r>
            <a:r>
              <a:rPr lang="cs-CZ" alt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péči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843808" y="908720"/>
            <a:ext cx="3413547" cy="648072"/>
          </a:xfrm>
          <a:prstGeom prst="rect">
            <a:avLst/>
          </a:prstGeom>
          <a:gradFill flip="none" rotWithShape="1">
            <a:gsLst>
              <a:gs pos="0">
                <a:srgbClr val="E46C0A"/>
              </a:gs>
              <a:gs pos="100000">
                <a:srgbClr val="37609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67544" y="188640"/>
            <a:ext cx="8136904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Evropská legislativa - Hygienický balíček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délník 44"/>
          <p:cNvSpPr/>
          <p:nvPr/>
        </p:nvSpPr>
        <p:spPr>
          <a:xfrm>
            <a:off x="2843808" y="908720"/>
            <a:ext cx="3413547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Národní legislativa</a:t>
            </a: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 autoUpdateAnimBg="0"/>
      <p:bldP spid="26633" grpId="0" animBg="1" autoUpdateAnimBg="0"/>
      <p:bldP spid="26634" grpId="0" animBg="1" autoUpdateAnimBg="0"/>
      <p:bldP spid="26635" grpId="0" animBg="1" autoUpdateAnimBg="0"/>
      <p:bldP spid="26636" grpId="0" animBg="1" autoUpdateAnimBg="0"/>
      <p:bldP spid="26637" grpId="0" animBg="1" autoUpdateAnimBg="0"/>
      <p:bldP spid="26655" grpId="0" animBg="1"/>
      <p:bldP spid="26656" grpId="0" animBg="1"/>
      <p:bldP spid="26657" grpId="0" animBg="1"/>
      <p:bldP spid="26629" grpId="0" animBg="1"/>
      <p:bldP spid="4" grpId="0" animBg="1"/>
      <p:bldP spid="5" grpId="0" animBg="1"/>
      <p:bldP spid="6" grpId="0" animBg="1"/>
      <p:bldP spid="4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69" y="1268760"/>
            <a:ext cx="7128893" cy="534855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Zástupný symbol pro text 2"/>
          <p:cNvSpPr>
            <a:spLocks noGrp="1"/>
          </p:cNvSpPr>
          <p:nvPr>
            <p:ph type="body" sz="quarter" idx="12"/>
          </p:nvPr>
        </p:nvSpPr>
        <p:spPr>
          <a:xfrm>
            <a:off x="-252536" y="764704"/>
            <a:ext cx="9145016" cy="648072"/>
          </a:xfrm>
        </p:spPr>
        <p:txBody>
          <a:bodyPr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324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Soustavným dozorem lze docílit ve většině případů stavu, který je v souladu s legislativou</a:t>
            </a:r>
          </a:p>
          <a:p>
            <a:endParaRPr lang="cs-CZ" dirty="0" smtClean="0"/>
          </a:p>
          <a:p>
            <a:r>
              <a:rPr lang="cs-CZ" dirty="0" smtClean="0"/>
              <a:t>Předpokladem jsou korektní vztahy především mezi dozorovaným subjektem a dozorujícím inspektorem, ale i spolupráce mezi jednotlivými dozorovými orgány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78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547664" y="3140968"/>
            <a:ext cx="8064896" cy="1500187"/>
          </a:xfrm>
        </p:spPr>
        <p:txBody>
          <a:bodyPr/>
          <a:lstStyle/>
          <a:p>
            <a:r>
              <a:rPr lang="cs-CZ" sz="4800" dirty="0" smtClean="0">
                <a:solidFill>
                  <a:srgbClr val="FFFF00"/>
                </a:solidFill>
              </a:rPr>
              <a:t>Děkuji za pozornost</a:t>
            </a:r>
            <a:endParaRPr lang="cs-CZ" sz="480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Plánované inspekce a audity</a:t>
            </a:r>
          </a:p>
          <a:p>
            <a:r>
              <a:rPr lang="cs-CZ" dirty="0" smtClean="0"/>
              <a:t>Neplánované inspekce </a:t>
            </a:r>
          </a:p>
          <a:p>
            <a:pPr lvl="1"/>
            <a:r>
              <a:rPr lang="cs-CZ" dirty="0" smtClean="0"/>
              <a:t>vyvolané zjištěním z plánovaných akcí</a:t>
            </a:r>
          </a:p>
          <a:p>
            <a:pPr lvl="1"/>
            <a:r>
              <a:rPr lang="cs-CZ" dirty="0" smtClean="0"/>
              <a:t>zahájené na podnět</a:t>
            </a:r>
          </a:p>
          <a:p>
            <a:r>
              <a:rPr lang="cs-CZ" dirty="0" smtClean="0"/>
              <a:t>Mimořádné kontrolní akce</a:t>
            </a:r>
          </a:p>
          <a:p>
            <a:r>
              <a:rPr lang="cs-CZ" dirty="0" smtClean="0"/>
              <a:t>Prakticky každý dozorovaný podnik je za rok alespoň jednou zkontrolován</a:t>
            </a:r>
          </a:p>
          <a:p>
            <a:r>
              <a:rPr lang="cs-CZ" dirty="0" smtClean="0"/>
              <a:t>Častější kontroly obvykle zamezí vzniku situací vedoucích k výrobě v nevhodných podmínkách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Běžný dozor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21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Kauza týrání zvířat a porážek bez dozoru v Polsku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462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499992" y="2060848"/>
            <a:ext cx="4324954" cy="446784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Zástupný symbol pro text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Hovězí maso z Polska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4294967295"/>
          </p:nvPr>
        </p:nvSpPr>
        <p:spPr>
          <a:xfrm>
            <a:off x="0" y="2708275"/>
            <a:ext cx="3959225" cy="3600450"/>
          </a:xfrm>
          <a:prstGeom prst="rect">
            <a:avLst/>
          </a:prstGeom>
        </p:spPr>
        <p:txBody>
          <a:bodyPr/>
          <a:lstStyle/>
          <a:p>
            <a:pPr marL="82550" indent="0">
              <a:buNone/>
            </a:pPr>
            <a:r>
              <a:rPr lang="cs-CZ" dirty="0"/>
              <a:t>26. ledna </a:t>
            </a:r>
            <a:r>
              <a:rPr lang="cs-CZ" dirty="0" smtClean="0"/>
              <a:t>zveřejnila polská televize tvn24 záznam skrytou kamerou z jatek v </a:t>
            </a:r>
            <a:r>
              <a:rPr lang="cs-CZ" dirty="0" err="1" smtClean="0"/>
              <a:t>Mazovietskem</a:t>
            </a:r>
            <a:r>
              <a:rPr lang="cs-CZ" dirty="0" smtClean="0"/>
              <a:t> okrese.</a:t>
            </a:r>
          </a:p>
          <a:p>
            <a:pPr>
              <a:buFontTx/>
              <a:buChar char="-"/>
            </a:pPr>
            <a:r>
              <a:rPr lang="cs-CZ" dirty="0" smtClean="0"/>
              <a:t>Týrání zvířat</a:t>
            </a:r>
          </a:p>
          <a:p>
            <a:pPr>
              <a:buFontTx/>
              <a:buChar char="-"/>
            </a:pPr>
            <a:r>
              <a:rPr lang="cs-CZ" dirty="0" smtClean="0"/>
              <a:t>Porážka bez veterinární prohlídky (mimo pracovní dobu)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464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Polsko nařídilo stahovat z trhu hovězí maso pocházející z dotčených jatek (</a:t>
            </a:r>
            <a:r>
              <a:rPr lang="pl-PL" dirty="0"/>
              <a:t>ELKOPOL Sp. z o.o. Kalinowo 98, 07-304 Jasienica Mazowiecka, WNI </a:t>
            </a:r>
            <a:r>
              <a:rPr lang="pl-PL" dirty="0" smtClean="0"/>
              <a:t>14160202) ze zvířat poražených ve dnech 10. – 14. ledna 2019</a:t>
            </a:r>
          </a:p>
          <a:p>
            <a:pPr lvl="1"/>
            <a:r>
              <a:rPr lang="pl-PL" dirty="0" smtClean="0"/>
              <a:t>ČR obdržela cca 300 kg tohoto masa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Hovězí maso z Polska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976" y="4171694"/>
            <a:ext cx="4309901" cy="242431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81153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23528" y="1484784"/>
            <a:ext cx="3888432" cy="4824537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/>
              <a:t>Evropská komise provedla v Polsku 2 audity zaměřené na tuto kauzu</a:t>
            </a:r>
          </a:p>
          <a:p>
            <a:r>
              <a:rPr lang="cs-CZ" sz="2000" dirty="0" smtClean="0"/>
              <a:t>V Polsku provádí veterinární prohlídku i soukromí veterinární lékaři, kteří jsou na dobu prohlídky najímáni státem (legálně)</a:t>
            </a:r>
          </a:p>
          <a:p>
            <a:r>
              <a:rPr lang="cs-CZ" sz="2000" dirty="0" smtClean="0"/>
              <a:t>Polská veterinární správa nemá (neměla) přístup do databáze identifikace a registrace zvířat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>
          <a:xfrm>
            <a:off x="323528" y="836712"/>
            <a:ext cx="8219256" cy="648072"/>
          </a:xfrm>
        </p:spPr>
        <p:txBody>
          <a:bodyPr/>
          <a:lstStyle/>
          <a:p>
            <a:r>
              <a:rPr lang="cs-CZ" dirty="0" smtClean="0"/>
              <a:t>Audit Komise v Polsku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6320" y="2636912"/>
            <a:ext cx="4536504" cy="30243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504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Intenzivní kontroly polského hovězího v místech určení</a:t>
            </a:r>
          </a:p>
          <a:p>
            <a:pPr lvl="1"/>
            <a:r>
              <a:rPr lang="cs-CZ" dirty="0" smtClean="0"/>
              <a:t>vydání mimořádných veterinárních opatření (MVO) k hovězímu masu z </a:t>
            </a:r>
            <a:r>
              <a:rPr lang="cs-CZ" dirty="0"/>
              <a:t>P</a:t>
            </a:r>
            <a:r>
              <a:rPr lang="cs-CZ" dirty="0" smtClean="0"/>
              <a:t>olska</a:t>
            </a:r>
          </a:p>
          <a:p>
            <a:r>
              <a:rPr lang="cs-CZ" dirty="0" smtClean="0"/>
              <a:t>Přísnější kontroly dobrých životních podmínek na jatkách </a:t>
            </a:r>
          </a:p>
          <a:p>
            <a:r>
              <a:rPr lang="cs-CZ" dirty="0" smtClean="0"/>
              <a:t>Zintenzivnění křížových kontrol záznamů o veterinární prohlídce na jatkách a přesunů zvířat v Ústřední evidenci zvířat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Dopad na 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89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VS_sablona_PPT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F8011CC0-48DC-4B70-8FFC-47E5D22AF836}" vid="{88F308E7-C41A-443E-877D-E882D0C8C600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Sablona_prezentace_SVS_CZ_2018-04-27_bez_zahlavi_a_zapati</Template>
  <TotalTime>2219</TotalTime>
  <Words>595</Words>
  <Application>Microsoft Office PowerPoint</Application>
  <PresentationFormat>Předvádění na obrazovce (4:3)</PresentationFormat>
  <Paragraphs>98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5" baseType="lpstr">
      <vt:lpstr>Arial</vt:lpstr>
      <vt:lpstr>Calibri</vt:lpstr>
      <vt:lpstr>SVS_sablona_PPT</vt:lpstr>
      <vt:lpstr>Kvalita potravin živočišného původu a veterinární dozor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Dlouhý název prezentace  na dva řádky pod sebou</dc:title>
  <dc:creator>Jiří Hlaváček</dc:creator>
  <cp:lastModifiedBy>MVDr. Zbyněk Semerád</cp:lastModifiedBy>
  <cp:revision>37</cp:revision>
  <dcterms:created xsi:type="dcterms:W3CDTF">2019-09-19T06:20:53Z</dcterms:created>
  <dcterms:modified xsi:type="dcterms:W3CDTF">2019-10-03T07:30:47Z</dcterms:modified>
</cp:coreProperties>
</file>