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17" r:id="rId2"/>
    <p:sldId id="398" r:id="rId3"/>
    <p:sldId id="399" r:id="rId4"/>
    <p:sldId id="401" r:id="rId5"/>
    <p:sldId id="400" r:id="rId6"/>
    <p:sldId id="258" r:id="rId7"/>
    <p:sldId id="260" r:id="rId8"/>
    <p:sldId id="402" r:id="rId9"/>
    <p:sldId id="403" r:id="rId10"/>
    <p:sldId id="405" r:id="rId11"/>
    <p:sldId id="404" r:id="rId12"/>
    <p:sldId id="407" r:id="rId13"/>
    <p:sldId id="408" r:id="rId14"/>
    <p:sldId id="409" r:id="rId15"/>
    <p:sldId id="410" r:id="rId16"/>
    <p:sldId id="262" r:id="rId17"/>
    <p:sldId id="411" r:id="rId18"/>
    <p:sldId id="397" r:id="rId19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86" autoAdjust="0"/>
    <p:restoredTop sz="94148" autoAdjust="0"/>
  </p:normalViewPr>
  <p:slideViewPr>
    <p:cSldViewPr>
      <p:cViewPr varScale="1">
        <p:scale>
          <a:sx n="122" d="100"/>
          <a:sy n="122" d="100"/>
        </p:scale>
        <p:origin x="8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43AFC8F-1400-4D58-BEF7-B14AF7A1A6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8E730A-3150-4380-969F-E5C221117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B0260B2-1942-4835-B3D4-6B26CEF4ED26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CC2CA3-DF5A-4DE6-AE37-E7E7C487F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3AF848-C985-43C7-B0C4-854766A20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112A53-CA84-4FC0-960E-4B2B5CB531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D4D6215-EA7F-4746-90EE-A5B941100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29FAAD-2739-47C9-881F-47979AB895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B4537B-DA03-47B9-8884-108ADF67246C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9E37F14-C925-4524-AE4B-2C042B241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7B5C57E-7484-4630-8671-77C507520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72DEBC-F4E2-4533-AF6F-35509C4139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CE8134-1594-4C9C-9D16-AA7EC8CE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BFFFD2-9054-4DCE-8596-A73408B088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983DEA78-2A82-4AC2-8205-E97B099D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F483BA84-4D38-44A4-B77A-EF5998BF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E60D5C21-30CC-42A9-80D7-7AC1439CA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3691D8FE-8216-454C-9656-83E6CB8DE252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978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70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740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790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1604D52-B09D-4346-96FD-8332E9D87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F93FAB9A-7BF2-4CD5-AB20-92226C8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EE6C4F1-CE8E-4E12-9480-1253269BC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F66992F-E945-486D-BC83-E614A498A221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138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7C080C54-B5AA-4D0C-8A28-A54BF746E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4D4F9448-2819-449D-8961-C5D2795C5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5CCD66E-8732-4C52-BF5A-6EECB968A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BFA7D256-E2C9-430C-AC4C-6AA0E23A8D17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FAE17FA0-8C28-40E8-9D9A-5998E83E1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4708870A-B5F3-4600-A61C-800B53254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9956ED34-A2A8-4A12-86B3-6E5B64DBC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16F9D004-3CC5-449F-9447-77EDDCE63EFE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8FC1B6BA-2563-4CE4-B9F8-88B4E241E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C8D87707-EE47-4162-89CA-469FB38FB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6224BE2A-A28F-4D95-9439-CE0FCCCFC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2EF457FE-E9C4-4B2A-A678-ED2AE96F112E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B1E712B2-C5CE-4512-91E1-044915CF6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A94EB4-A026-4E14-AD38-A5F4D7B3B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A0435A03-5268-43D6-B11A-00EBA8902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8BBA2EF2-A629-4C98-95F4-E3DF849250A4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D138D607-693B-4CD5-9103-129256E9B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AB454437-6484-4158-B1BD-CCAA18348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02ED3554-171F-4D8B-B638-CE4F08F6E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BD0A1C65-361D-403F-92B6-41661261883F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715FD85A-488D-465C-9B53-28E739367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7383E25F-9082-47F9-8133-0FB20A217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6518942C-91C0-42D0-A56B-DE109744D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418536A6-C640-4EA4-8D4B-0F5BA2E76426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BFAFDFE2-F15F-45B6-8715-B5E6A686B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9F977C70-ABDF-46BC-B237-AAB95B719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6FA00A2A-A48A-405D-A3F2-8F6CE1C96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7AB64746-D268-49B1-830C-2E2D14F42018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E4A1CE37-0BF0-49A2-AE01-A43D9C6C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952EDF94-D0B8-4154-B29F-B800745F6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8657491F-E35B-479F-B0E9-72B3332FC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373DB7EA-E754-463F-BDC5-2748729DD87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744880B5-00D5-4F4B-B5BC-858CC1AA2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BA0FFA46-9891-4D39-8411-95795D256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2A93BE4D-86C4-49C8-BB20-2500E4205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defRPr>
            </a:lvl9pPr>
          </a:lstStyle>
          <a:p>
            <a:fld id="{D65DA7C6-C838-4D57-A8B6-149AD2C26C5F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304256"/>
          </a:xfrm>
        </p:spPr>
        <p:txBody>
          <a:bodyPr/>
          <a:lstStyle>
            <a:lvl1pPr>
              <a:defRPr sz="6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176536"/>
          </a:xfrm>
          <a:noFill/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24D28-4FCE-4858-8D18-ED9836A2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6B47-497D-4CED-91E8-4008DF83A48E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6EC3E-2CC4-4128-A7B1-E978F6C7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49DD70-DE04-4EE4-B4EC-CC27CBF1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5999-0EB3-42B1-90AA-12E895C220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3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9E137F-9BE5-4DA7-A1B0-86D8918F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0EFB-91D5-45D1-9293-845B621E65CB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A8D3A1-83C8-494C-9D94-1AF07038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92CC64-47E8-4C39-A6A0-553CB055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D9F9-AE09-4816-85B0-40917D8967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1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8ECCAE-31FD-4630-8E13-FD3AB48A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7A59-BFDA-44D0-AAF2-788648E86646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1A4255-647F-45A0-8006-41E04AFE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BFA22-4266-4A77-9A7C-B23FC649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4B62-F476-47B0-B6E8-83E1D6D5EE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356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0D40C-965F-4996-AACF-708A93B0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14C4-8552-4E08-B122-A7B0FFDBB3D1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5BA9D6-2C1F-4E6A-BFB2-761B144C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0C9B9F-C049-490C-ACEF-6673D61D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1F7E-F3B3-4AF8-815A-0D7E382F1F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66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 anchor="t"/>
          <a:lstStyle>
            <a:lvl1pPr algn="ctr">
              <a:defRPr sz="4000" b="0" i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72400" cy="1500187"/>
          </a:xfrm>
        </p:spPr>
        <p:txBody>
          <a:bodyPr anchor="b"/>
          <a:lstStyle>
            <a:lvl1pPr marL="0" indent="0" algn="ctr">
              <a:buNone/>
              <a:defRPr sz="24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D9B991-26CC-4C1C-8654-F5A4B17B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F062-595D-40FD-BCAB-C335E1F5BC89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0FC0A5-AFD2-4043-AFBF-73655DE1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8AE798-F457-4D96-96EB-A3C5083B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A4C5-1328-4E02-A574-40E4003BF0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39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 baseline="0">
                <a:solidFill>
                  <a:schemeClr val="bg1">
                    <a:lumMod val="10000"/>
                  </a:schemeClr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 baseline="0">
                <a:solidFill>
                  <a:schemeClr val="bg1">
                    <a:lumMod val="1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 baseline="0">
                <a:solidFill>
                  <a:schemeClr val="bg1">
                    <a:lumMod val="1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 baseline="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F3BE8BC-2F0F-4F56-80FD-A3C41112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6C46-A52C-4FD4-81A2-227D138DCB5A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4A6727A-07D5-484F-AD59-CB61C9AF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BB8B8CC-0925-47F7-9952-0559CF55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228B-8F7D-49C3-902D-BD53336FD3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5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 anchor="b"/>
          <a:lstStyle>
            <a:lvl1pPr marL="0" indent="0">
              <a:buNone/>
              <a:defRPr sz="2300" b="0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 anchor="b">
            <a:noAutofit/>
          </a:bodyPr>
          <a:lstStyle>
            <a:lvl1pPr marL="0" indent="0">
              <a:buNone/>
              <a:defRPr sz="2300" b="0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34ED9FF-5CFF-4852-B855-85B3210E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8C9D-7216-4889-AB49-988EA32615EE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67409B46-BC9A-4E38-8D75-93013DC5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D1C3A10-2B31-458A-9776-25E076D7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D0DB-1428-477E-A791-89DFD7B2F2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714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B0C6571D-B483-4921-A45D-A2BB1DF2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55AB-E8B8-4CAC-A279-1C27D4079314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92B31AD-3A8E-4A62-BF96-B64A1F66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F535496-4791-40B3-A808-1CBB1E0C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E38A-2328-4F95-A145-377D178B4C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76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74D40178-47D0-489D-85B1-3A75E3EE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065B-24B5-4207-8428-1B43623739F1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A8863A9-945A-4BFE-9661-5531A1E0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DECFFD7-B453-4725-8BD4-FE6A25CB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9068-30CC-4888-8C5A-799D7A5EDB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6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 anchor="b"/>
          <a:lstStyle>
            <a:lvl1pPr algn="l">
              <a:defRPr sz="2400" b="0" i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 marL="742950" indent="-285750">
              <a:buFontTx/>
              <a:buBlip>
                <a:blip r:embed="rId2"/>
              </a:buBlip>
              <a:defRPr sz="2800"/>
            </a:lvl2pPr>
            <a:lvl3pPr marL="1143000" indent="-228600">
              <a:buFontTx/>
              <a:buBlip>
                <a:blip r:embed="rId2"/>
              </a:buBlip>
              <a:defRPr sz="24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B1797DD-41FB-470A-8426-94FB0FE8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5197-784A-4062-9F86-62E1A5F24CF3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ABCAF2F-01E5-46D0-B10E-CE11703F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68A1388-919E-4A02-850F-071D02B2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2B8F-8408-4B4D-B68F-47DD11C3DB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05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 i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8CD3003-F420-487B-8DE1-CAC835B3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BE03-54A2-4635-AFDA-6462841BD836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C434A4A-AD75-4202-A5E1-94A5D3A0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F14918F-9CA6-4B94-B915-FCE49575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6FC9-871F-4027-A108-4C301C1148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361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CECFA93-B87F-4A63-8309-250515B2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5B3A8074-F1C9-444E-A363-81157D0552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ADD8B-DDAB-4C4E-9F25-2DF1A390E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785EA-001C-4613-A2F0-095787B182F4}" type="datetimeFigureOut">
              <a:rPr lang="cs-CZ"/>
              <a:pPr>
                <a:defRPr/>
              </a:pPr>
              <a:t>16.10.2019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B4C2B0-6672-4809-B933-2E080F32A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D33AF-500E-4272-81F6-8593ABD95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C8C8C"/>
                </a:solidFill>
              </a:defRPr>
            </a:lvl1pPr>
          </a:lstStyle>
          <a:p>
            <a:pPr>
              <a:defRPr/>
            </a:pPr>
            <a:fld id="{02289E2B-324B-4A63-A004-FA0429B08F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57" r:id="rId2"/>
    <p:sldLayoutId id="214748506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rgbClr val="5B5B5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B5B5B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2415F14-FC99-4A4E-816B-9C7FB7E5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1613"/>
            <a:ext cx="19446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F58F986-C251-4D7C-BAC6-0E18815E5822}"/>
              </a:ext>
            </a:extLst>
          </p:cNvPr>
          <p:cNvSpPr/>
          <p:nvPr/>
        </p:nvSpPr>
        <p:spPr>
          <a:xfrm>
            <a:off x="6659563" y="5116513"/>
            <a:ext cx="2393950" cy="8731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1A8262F3-4AA9-4D56-BAC9-5EF12F3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997575"/>
            <a:ext cx="19065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047B1-17ED-484B-8EFB-E28BD1603591}"/>
              </a:ext>
            </a:extLst>
          </p:cNvPr>
          <p:cNvSpPr txBox="1">
            <a:spLocks/>
          </p:cNvSpPr>
          <p:nvPr/>
        </p:nvSpPr>
        <p:spPr>
          <a:xfrm>
            <a:off x="900113" y="1574800"/>
            <a:ext cx="7561262" cy="4248150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cap="none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n-US" sz="1000" b="1" dirty="0"/>
          </a:p>
          <a:p>
            <a:pPr lvl="1">
              <a:defRPr/>
            </a:pPr>
            <a:r>
              <a:rPr lang="cs-CZ" sz="6400" b="1" dirty="0">
                <a:solidFill>
                  <a:srgbClr val="C00000"/>
                </a:solidFill>
              </a:rPr>
              <a:t>Klíčová témata českého zemědělství a potravinářství očima Svazu obchodu a cestovního ruchu ČR</a:t>
            </a:r>
          </a:p>
          <a:p>
            <a:pPr lvl="1">
              <a:defRPr/>
            </a:pPr>
            <a:endParaRPr lang="cs-CZ" sz="5400" dirty="0"/>
          </a:p>
          <a:p>
            <a:pPr lvl="1">
              <a:defRPr/>
            </a:pPr>
            <a:br>
              <a:rPr lang="cs-CZ" sz="1800" dirty="0"/>
            </a:br>
            <a:endParaRPr lang="cs-CZ" sz="1800" dirty="0"/>
          </a:p>
          <a:p>
            <a:pPr marL="0" lvl="1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dirty="0">
                <a:solidFill>
                  <a:schemeClr val="tx1"/>
                </a:solidFill>
              </a:rPr>
              <a:t>Ing. Tomáš Prouza, MBA</a:t>
            </a:r>
          </a:p>
          <a:p>
            <a:pPr lvl="1">
              <a:defRPr/>
            </a:pPr>
            <a:r>
              <a:rPr lang="cs-CZ" dirty="0">
                <a:solidFill>
                  <a:schemeClr val="tx1"/>
                </a:solidFill>
              </a:rPr>
              <a:t>Prezident Svazu obchodu a cestovního ruchu ČR</a:t>
            </a:r>
          </a:p>
          <a:p>
            <a:pPr lvl="1">
              <a:defRPr/>
            </a:pPr>
            <a:r>
              <a:rPr lang="cs-CZ" dirty="0">
                <a:solidFill>
                  <a:schemeClr val="tx1"/>
                </a:solidFill>
              </a:rPr>
              <a:t>Žofínské fórum 16. října 2019</a:t>
            </a:r>
            <a:endParaRPr lang="cs-CZ" sz="12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25189-7BE2-40B4-9B8C-5759C5B7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ZVTS a omezení slev 4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19F11281-3579-4DF3-8F2A-B327A801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719387"/>
            <a:ext cx="8229600" cy="2725738"/>
          </a:xfrm>
        </p:spPr>
        <p:txBody>
          <a:bodyPr/>
          <a:lstStyle/>
          <a:p>
            <a:r>
              <a:rPr lang="cs-CZ" altLang="cs-CZ" sz="2200" dirty="0"/>
              <a:t>Odběratel nově nebude moci sjednávat s dodavatelem platby za billboardy, letáky, televizní či rozhlasovou reklamu, ve které promuje zboží dotyčného dodavatele</a:t>
            </a:r>
          </a:p>
          <a:p>
            <a:r>
              <a:rPr lang="cs-CZ" altLang="cs-CZ" sz="2200" dirty="0"/>
              <a:t>Dodavatel si reklamní podporu vlastního zboží bude muset zajišťovat sám, což podstatně zvýší jeho náklady</a:t>
            </a:r>
          </a:p>
          <a:p>
            <a:r>
              <a:rPr lang="cs-CZ" altLang="cs-CZ" sz="2200" dirty="0"/>
              <a:t>Pokud budou náklady na reklamu finančně příliš náročné, poklesne povědomí o výrobku s vážnými následky pro samotné dodavatele</a:t>
            </a:r>
          </a:p>
          <a:p>
            <a:endParaRPr lang="cs-CZ" altLang="cs-CZ" sz="2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CDF9541-2A6D-4E31-9251-2A07C9E6B44B}"/>
              </a:ext>
            </a:extLst>
          </p:cNvPr>
          <p:cNvSpPr/>
          <p:nvPr/>
        </p:nvSpPr>
        <p:spPr>
          <a:xfrm>
            <a:off x="569913" y="1489075"/>
            <a:ext cx="8004175" cy="1158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chemeClr val="tx1"/>
                </a:solidFill>
              </a:rPr>
              <a:t>§ 4, odst. 2, písm. q) říká, že…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…se zakazuje sjednávání nebo uplatňování plateb za reklamu na potraviny provedenou odběratelem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1F0D175-1707-484B-BF62-745C7F759864}"/>
              </a:ext>
            </a:extLst>
          </p:cNvPr>
          <p:cNvSpPr/>
          <p:nvPr/>
        </p:nvSpPr>
        <p:spPr>
          <a:xfrm>
            <a:off x="569913" y="5689600"/>
            <a:ext cx="8004175" cy="1052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DŮSLEDEK: Ekonomický tlak zejména na lokální české výrobce potravin. Zvýšení nákladů za reklamu a tedy ceny za potraviny. Možná orientace obchodních řetězců na reklamní podporu vlastních privátních značek.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D165F-6B9A-4051-83A5-EFCF441E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ZVTS a omezení slev 5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E1CDC948-5C79-4708-A07C-829DEABB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565395"/>
            <a:ext cx="8351837" cy="3124206"/>
          </a:xfrm>
        </p:spPr>
        <p:txBody>
          <a:bodyPr/>
          <a:lstStyle/>
          <a:p>
            <a:r>
              <a:rPr lang="cs-CZ" altLang="cs-CZ" sz="2200" dirty="0"/>
              <a:t>Množstevní sleva je běžným typem úpravy ceny ve všech oborech. Tvrzení, že deformuje podnikatelské prostředí, je zcela nepodložené. Žádné šetření ÚOHS či Specializovaného finančního úřadu toto nepotvrdilo</a:t>
            </a:r>
          </a:p>
          <a:p>
            <a:r>
              <a:rPr lang="cs-CZ" altLang="cs-CZ" sz="2200" dirty="0"/>
              <a:t>Je zcela logické a pochopitelné, že větší odběr snižuje náklady na logistiku, manipulaci či balení, takže množstevní sleva je přirozená</a:t>
            </a:r>
          </a:p>
          <a:p>
            <a:r>
              <a:rPr lang="cs-CZ" altLang="cs-CZ" sz="2200" dirty="0"/>
              <a:t>Přínosem je také zvýšení pozornosti zákazníků vůči konkrétní značce a zvýšení obratu a zisku z prodeje větších objemů</a:t>
            </a:r>
          </a:p>
          <a:p>
            <a:endParaRPr lang="cs-CZ" altLang="cs-CZ" sz="2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D34A9C-DF07-4081-98F5-17623AA57136}"/>
              </a:ext>
            </a:extLst>
          </p:cNvPr>
          <p:cNvSpPr/>
          <p:nvPr/>
        </p:nvSpPr>
        <p:spPr>
          <a:xfrm>
            <a:off x="569913" y="1490136"/>
            <a:ext cx="8004175" cy="1002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chemeClr val="tx1"/>
                </a:solidFill>
              </a:rPr>
              <a:t>§ 4, odst. 2, písm. t) říká, že…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…se zakazuje sjednávání nebo uplatňování množstevních slev nebo obdobných ujednání na dodávané potraviny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612788-5DE0-439E-B96F-EF4774A53037}"/>
              </a:ext>
            </a:extLst>
          </p:cNvPr>
          <p:cNvSpPr/>
          <p:nvPr/>
        </p:nvSpPr>
        <p:spPr>
          <a:xfrm>
            <a:off x="569913" y="5756275"/>
            <a:ext cx="8004175" cy="9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DŮSLEDEK: Pokles obratu a zisku výrobců potravin; ještě závažnějším důsledkem bude zvýšení ceny potravin, které pocítí především nízkopříjmové skupiny.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DOPADY NÁVRHŮ MZ</a:t>
            </a:r>
            <a:r>
              <a:rPr lang="cs-CZ" b="1" cap="none" dirty="0"/>
              <a:t>e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altLang="cs-CZ" sz="2800" dirty="0"/>
              <a:t>Omezení slev: </a:t>
            </a:r>
            <a:r>
              <a:rPr lang="cs-CZ" altLang="cs-CZ" sz="2800" b="1" dirty="0"/>
              <a:t>zvýšení konečných cen</a:t>
            </a:r>
            <a:r>
              <a:rPr lang="cs-CZ" altLang="cs-CZ" sz="2800" dirty="0"/>
              <a:t> potravin pro spotřebitele, zejména pro nejcitlivější skupiny jako důchodci (ČSÚ: mají na jídlo 110 Kč na den)</a:t>
            </a:r>
          </a:p>
          <a:p>
            <a:r>
              <a:rPr lang="cs-CZ" altLang="cs-CZ" sz="2800" dirty="0"/>
              <a:t>Nová složitá administrativa: změna orientace na </a:t>
            </a:r>
            <a:r>
              <a:rPr lang="cs-CZ" altLang="cs-CZ" sz="2800" b="1" dirty="0"/>
              <a:t>zahraniční dodavatele bez rizik problémů a pokut</a:t>
            </a:r>
          </a:p>
          <a:p>
            <a:r>
              <a:rPr lang="cs-CZ" altLang="cs-CZ" sz="2800" dirty="0"/>
              <a:t>Nemožnost spolupráce se značkovými dodavateli: </a:t>
            </a:r>
            <a:r>
              <a:rPr lang="cs-CZ" altLang="cs-CZ" sz="2800" b="1" dirty="0"/>
              <a:t>přesun podpory na vlastní privátní značky</a:t>
            </a:r>
          </a:p>
          <a:p>
            <a:r>
              <a:rPr lang="cs-CZ" altLang="cs-CZ" sz="2800" b="1" dirty="0"/>
              <a:t>Omezení investic </a:t>
            </a:r>
            <a:r>
              <a:rPr lang="cs-CZ" altLang="cs-CZ" sz="2800" dirty="0"/>
              <a:t>do rozvoje dodavatelů </a:t>
            </a:r>
          </a:p>
          <a:p>
            <a:r>
              <a:rPr lang="cs-CZ" altLang="cs-CZ" sz="2800" b="1" dirty="0"/>
              <a:t>Zhoršení obchodní bilance České republiky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23886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ZMĚNA VZTAHŮ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altLang="cs-CZ" sz="2800" dirty="0"/>
              <a:t>Často slýchám o „nemravných maržích“ </a:t>
            </a:r>
          </a:p>
          <a:p>
            <a:r>
              <a:rPr lang="cs-CZ" altLang="cs-CZ" sz="2800" dirty="0"/>
              <a:t>Jak to je doopravdy?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4F7468-2C33-4EFF-8108-D6417F8A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448" y="2560638"/>
            <a:ext cx="9391729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Strašení socr?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altLang="cs-CZ" sz="2800" dirty="0"/>
              <a:t>Návrh zapracovává směrnici </a:t>
            </a:r>
            <a:r>
              <a:rPr lang="cs-CZ" altLang="cs-CZ" sz="2800" b="1" dirty="0"/>
              <a:t>jen ve značně omezené míře</a:t>
            </a:r>
            <a:r>
              <a:rPr lang="cs-CZ" altLang="cs-CZ" sz="2800" dirty="0"/>
              <a:t>. </a:t>
            </a:r>
          </a:p>
          <a:p>
            <a:r>
              <a:rPr lang="cs-CZ" altLang="cs-CZ" sz="2800" dirty="0"/>
              <a:t>V důsledku navrhovaných změn bude zákon klást sice podobné povinnosti, jako klade směrnice, avšak </a:t>
            </a:r>
            <a:r>
              <a:rPr lang="cs-CZ" altLang="cs-CZ" sz="2800" b="1" dirty="0"/>
              <a:t>významně jinému okruhu subjektů</a:t>
            </a:r>
            <a:r>
              <a:rPr lang="cs-CZ" altLang="cs-CZ" sz="2800" dirty="0"/>
              <a:t>, než směrnice. </a:t>
            </a:r>
          </a:p>
          <a:p>
            <a:pPr marL="0" indent="0">
              <a:buNone/>
            </a:pPr>
            <a:r>
              <a:rPr lang="cs-CZ" altLang="cs-CZ" sz="2800" dirty="0"/>
              <a:t>				Úřad vlády ČR</a:t>
            </a:r>
          </a:p>
        </p:txBody>
      </p:sp>
    </p:spTree>
    <p:extLst>
      <p:ext uri="{BB962C8B-B14F-4D97-AF65-F5344CB8AC3E}">
        <p14:creationId xmlns:p14="http://schemas.microsoft.com/office/powerpoint/2010/main" val="288200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3" y="19776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Strašení socr?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92" y="1340768"/>
            <a:ext cx="8568952" cy="4983163"/>
          </a:xfrm>
        </p:spPr>
        <p:txBody>
          <a:bodyPr/>
          <a:lstStyle/>
          <a:p>
            <a:r>
              <a:rPr lang="cs-CZ" altLang="cs-CZ" sz="2400" b="1" dirty="0"/>
              <a:t>Sjednání množstevní slevy je běžným obchodním nástrojem </a:t>
            </a:r>
            <a:r>
              <a:rPr lang="cs-CZ" altLang="cs-CZ" sz="2400" dirty="0"/>
              <a:t>vedoucím k zefektivnění obchodního vztahu. Odměnit odběratele množstevní slevou nebo obratovým bonusem by mělo </a:t>
            </a:r>
            <a:r>
              <a:rPr lang="cs-CZ" altLang="cs-CZ" sz="2400" b="1" dirty="0"/>
              <a:t>být nesporným právem každého dodavatele</a:t>
            </a:r>
            <a:r>
              <a:rPr lang="cs-CZ" altLang="cs-CZ" sz="2400" dirty="0"/>
              <a:t>. Tento zákaz je do novely doplněn z iniciativy místního předkladatele, </a:t>
            </a:r>
            <a:r>
              <a:rPr lang="cs-CZ" altLang="cs-CZ" sz="2400" b="1" dirty="0"/>
              <a:t>a to zcela nad rámec požadavků Směrnice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Není vůbec zřejmé, </a:t>
            </a:r>
            <a:r>
              <a:rPr lang="cs-CZ" altLang="cs-CZ" sz="2400" b="1" dirty="0"/>
              <a:t>z jakého důvodu a k čí ochraně bylo toto ustanovení do novely včleněno</a:t>
            </a:r>
            <a:r>
              <a:rPr lang="cs-CZ" altLang="cs-CZ" sz="2400" dirty="0"/>
              <a:t>. Množstevní slevy jsou zcela legitimním a ekonomicky odůvodněným konceptem, který přispívá k efektivitě výrobních a distribučních procesů a přenáší ekonomický efekt získaný úsporami z rozsahu v dodavatelsko-odběratelském řetězci dále, a to i ku prospěchu konečného spotřebitele. 				</a:t>
            </a:r>
          </a:p>
          <a:p>
            <a:pPr marL="0" indent="0">
              <a:buNone/>
            </a:pPr>
            <a:r>
              <a:rPr lang="cs-CZ" altLang="cs-CZ" sz="2400" dirty="0"/>
              <a:t>				Potravinářská komora ČR </a:t>
            </a:r>
          </a:p>
        </p:txBody>
      </p:sp>
    </p:spTree>
    <p:extLst>
      <p:ext uri="{BB962C8B-B14F-4D97-AF65-F5344CB8AC3E}">
        <p14:creationId xmlns:p14="http://schemas.microsoft.com/office/powerpoint/2010/main" val="290486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b="1" dirty="0"/>
              <a:t>Obchod se chová zodpovědně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11632" cy="452596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cs-CZ" dirty="0"/>
              <a:t>Obchodní řetězce každý rok investují </a:t>
            </a:r>
            <a:br>
              <a:rPr lang="cs-CZ" dirty="0"/>
            </a:br>
            <a:r>
              <a:rPr lang="cs-CZ" dirty="0"/>
              <a:t>10-12 miliard korun, včetně podpory lokálních dodavatelů </a:t>
            </a:r>
          </a:p>
          <a:p>
            <a:pPr>
              <a:defRPr/>
            </a:pPr>
            <a:r>
              <a:rPr lang="cs-CZ" dirty="0"/>
              <a:t>Tři řetězce jsou mezi </a:t>
            </a:r>
            <a:br>
              <a:rPr lang="cs-CZ" dirty="0"/>
            </a:br>
            <a:r>
              <a:rPr lang="cs-CZ" dirty="0"/>
              <a:t>20 nejzodpovědnějšími investory v ČR! </a:t>
            </a:r>
          </a:p>
          <a:p>
            <a:pPr>
              <a:defRPr/>
            </a:pPr>
            <a:r>
              <a:rPr lang="cs-CZ" dirty="0"/>
              <a:t>Přinášíme nové trendy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3F51C1-7511-4C08-8894-911D260FF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9" r="1" b="1"/>
          <a:stretch/>
        </p:blipFill>
        <p:spPr>
          <a:xfrm>
            <a:off x="4468832" y="1344012"/>
            <a:ext cx="4675168" cy="523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B7E5-3749-46E5-92AF-49E83B87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/>
              <a:t>Priority SOCR se nemění: fungující systém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D58EA-1FF2-41EF-AE34-E3715C17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Stojím o to, aby naše spolupráce fungovala – se státem, zemědělci a potravináři i s kolegy z jiných obchodních segmentů. Společných zájmů je pořád více než těch rozdílných. </a:t>
            </a:r>
          </a:p>
          <a:p>
            <a:pPr>
              <a:defRPr/>
            </a:pPr>
            <a:r>
              <a:rPr lang="cs-CZ" sz="2800" dirty="0"/>
              <a:t>Chceme řešení skutečných problémů – dostupnost českých potravin, zlepšování kvality, podpora konkurenceschopnosti úspěšných zemědělců a potravinářů, společné vzdělávání zákazníků a společná práce na podpoře nových trendů. </a:t>
            </a:r>
          </a:p>
        </p:txBody>
      </p:sp>
    </p:spTree>
    <p:extLst>
      <p:ext uri="{BB962C8B-B14F-4D97-AF65-F5344CB8AC3E}">
        <p14:creationId xmlns:p14="http://schemas.microsoft.com/office/powerpoint/2010/main" val="126522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1A648E-0F49-4F3E-B977-1A91D9F3D6CC}"/>
              </a:ext>
            </a:extLst>
          </p:cNvPr>
          <p:cNvSpPr txBox="1">
            <a:spLocks/>
          </p:cNvSpPr>
          <p:nvPr/>
        </p:nvSpPr>
        <p:spPr>
          <a:xfrm>
            <a:off x="683568" y="1557338"/>
            <a:ext cx="7704782" cy="42481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cap="none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n-US" sz="1000" b="1" dirty="0"/>
          </a:p>
          <a:p>
            <a:pPr>
              <a:defRPr/>
            </a:pPr>
            <a:r>
              <a:rPr lang="cs-CZ" sz="4000" b="1"/>
              <a:t>MámE </a:t>
            </a:r>
            <a:r>
              <a:rPr lang="cs-CZ" sz="4000" b="1" dirty="0"/>
              <a:t>zájem o spolupráci. </a:t>
            </a:r>
          </a:p>
          <a:p>
            <a:pPr>
              <a:defRPr/>
            </a:pPr>
            <a:r>
              <a:rPr lang="cs-CZ" sz="4000" b="1" dirty="0"/>
              <a:t>A co vy? </a:t>
            </a:r>
          </a:p>
          <a:p>
            <a:pPr lvl="1">
              <a:defRPr/>
            </a:pP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Ing. Tomáš Prouza MBA</a:t>
            </a:r>
          </a:p>
          <a:p>
            <a:pPr lvl="1">
              <a:defRPr/>
            </a:pPr>
            <a:r>
              <a:rPr lang="cs-CZ" sz="2000" dirty="0">
                <a:solidFill>
                  <a:schemeClr val="tx1"/>
                </a:solidFill>
              </a:rPr>
              <a:t>prezident </a:t>
            </a:r>
          </a:p>
          <a:p>
            <a:pPr lvl="1">
              <a:defRPr/>
            </a:pPr>
            <a:r>
              <a:rPr lang="cs-CZ" sz="2000" dirty="0">
                <a:solidFill>
                  <a:schemeClr val="tx1"/>
                </a:solidFill>
              </a:rPr>
              <a:t>Svaz obchodu a cestovního ruchu ČR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1E8F5F7C-7371-4273-BDE9-82739EF3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1613"/>
            <a:ext cx="19446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212206A-46D7-4640-B261-199676D5B39A}"/>
              </a:ext>
            </a:extLst>
          </p:cNvPr>
          <p:cNvSpPr/>
          <p:nvPr/>
        </p:nvSpPr>
        <p:spPr>
          <a:xfrm>
            <a:off x="6750050" y="5105980"/>
            <a:ext cx="2393950" cy="8731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FF6000CA-19BE-48AC-A681-DBD6CD4E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997575"/>
            <a:ext cx="19065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BA2D-B7FA-4310-A833-183D77AD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b="1" dirty="0"/>
              <a:t>Před rokem jsem končil </a:t>
            </a:r>
            <a:r>
              <a:rPr lang="cs-CZ" sz="3200" b="1" dirty="0" err="1"/>
              <a:t>SVou</a:t>
            </a:r>
            <a:r>
              <a:rPr lang="cs-CZ" sz="3200" b="1" dirty="0"/>
              <a:t> první prezentaci v roli prezidenta SOCR ČR těmito slovy: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F70388E-29AD-4B53-9CBD-EBBF5D6C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844675"/>
            <a:ext cx="6048375" cy="451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0E64B4E2-61EC-401A-B7A9-91F02C26F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18472"/>
          </a:xfrm>
        </p:spPr>
        <p:txBody>
          <a:bodyPr/>
          <a:lstStyle/>
          <a:p>
            <a:r>
              <a:rPr lang="cs-CZ" altLang="cs-CZ" sz="2200" dirty="0"/>
              <a:t>Týdny českých potravin na pultech obchodních řetězců – </a:t>
            </a:r>
            <a:r>
              <a:rPr lang="cs-CZ" altLang="cs-CZ" sz="2200" b="1" dirty="0">
                <a:solidFill>
                  <a:srgbClr val="FF0000"/>
                </a:solidFill>
              </a:rPr>
              <a:t>bez reakce</a:t>
            </a:r>
          </a:p>
          <a:p>
            <a:r>
              <a:rPr lang="cs-CZ" altLang="cs-CZ" sz="2200" dirty="0"/>
              <a:t>Návrh novely zákona o zadávání veřejných zakázek na podporu nákupu českých potravin institucemi veřejného sektoru (spolu s Potravinářskou komorou) – </a:t>
            </a:r>
            <a:r>
              <a:rPr lang="cs-CZ" altLang="cs-CZ" sz="2200" b="1" dirty="0">
                <a:solidFill>
                  <a:srgbClr val="FF0000"/>
                </a:solidFill>
              </a:rPr>
              <a:t>bez reakce</a:t>
            </a:r>
          </a:p>
          <a:p>
            <a:r>
              <a:rPr lang="cs-CZ" altLang="cs-CZ" sz="2200" dirty="0"/>
              <a:t>Podpora cechovních norem pro výsekové maso – </a:t>
            </a:r>
            <a:r>
              <a:rPr lang="cs-CZ" altLang="cs-CZ" sz="2200" b="1" dirty="0">
                <a:solidFill>
                  <a:srgbClr val="92D050"/>
                </a:solidFill>
              </a:rPr>
              <a:t>uskutečněno</a:t>
            </a:r>
            <a:r>
              <a:rPr lang="cs-CZ" altLang="cs-CZ" sz="2200" dirty="0"/>
              <a:t> </a:t>
            </a:r>
          </a:p>
          <a:p>
            <a:r>
              <a:rPr lang="cs-CZ" altLang="cs-CZ" sz="2200" dirty="0"/>
              <a:t>Skutečné řešení dvojí kvality potravin – </a:t>
            </a:r>
            <a:r>
              <a:rPr lang="cs-CZ" altLang="cs-CZ" sz="2200" b="1" dirty="0">
                <a:solidFill>
                  <a:srgbClr val="FF0000"/>
                </a:solidFill>
              </a:rPr>
              <a:t>prosazeno až po intervenci premiéra  </a:t>
            </a:r>
          </a:p>
          <a:p>
            <a:r>
              <a:rPr lang="cs-CZ" altLang="cs-CZ" sz="2200" dirty="0"/>
              <a:t>Podpora Agrární komory pro lepší kontrolu dovozů – </a:t>
            </a:r>
            <a:r>
              <a:rPr lang="cs-CZ" altLang="cs-CZ" sz="2200" b="1" dirty="0">
                <a:solidFill>
                  <a:srgbClr val="FF0000"/>
                </a:solidFill>
              </a:rPr>
              <a:t>odmítnuto</a:t>
            </a:r>
            <a:r>
              <a:rPr lang="cs-CZ" altLang="cs-CZ" sz="2200" dirty="0"/>
              <a:t> </a:t>
            </a:r>
          </a:p>
          <a:p>
            <a:r>
              <a:rPr lang="cs-CZ" altLang="cs-CZ" sz="2200" dirty="0"/>
              <a:t>Společné memorandum na podporu českého masa ve shodě </a:t>
            </a:r>
            <a:br>
              <a:rPr lang="cs-CZ" altLang="cs-CZ" sz="2200" dirty="0"/>
            </a:br>
            <a:r>
              <a:rPr lang="cs-CZ" altLang="cs-CZ" sz="2200" dirty="0"/>
              <a:t>s Agrární komorou – </a:t>
            </a:r>
            <a:r>
              <a:rPr lang="cs-CZ" altLang="cs-CZ" sz="2200" b="1" dirty="0">
                <a:solidFill>
                  <a:srgbClr val="FF0000"/>
                </a:solidFill>
              </a:rPr>
              <a:t>bez reakce</a:t>
            </a:r>
            <a:endParaRPr lang="cs-CZ" altLang="cs-CZ" sz="2200" dirty="0"/>
          </a:p>
          <a:p>
            <a:r>
              <a:rPr lang="cs-CZ" altLang="cs-CZ" sz="2200" dirty="0"/>
              <a:t>Společné akce se Zemědělským svazem ČR, Svazem pekařů a cukrářů, Svazem pěstitelů ovoce, Českým svazem zpracovatelů masa a dalšími – </a:t>
            </a:r>
            <a:r>
              <a:rPr lang="cs-CZ" altLang="cs-CZ" sz="2200" b="1" dirty="0">
                <a:solidFill>
                  <a:srgbClr val="92D050"/>
                </a:solidFill>
              </a:rPr>
              <a:t>uskutečněno</a:t>
            </a:r>
            <a:r>
              <a:rPr lang="cs-CZ" altLang="cs-CZ" sz="2200" dirty="0"/>
              <a:t>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974D8E5-83DF-49F0-97BC-F6B729A7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/>
              <a:t>DAL JSEM NA STŮL NĚKOLIK AKTIVIT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443A1-5688-42C7-82E3-D920B679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b="1" dirty="0"/>
              <a:t>Transpozice zákona o významné tržní síle vypadala jako vzorový legislativní proces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B33BBCE4-0F36-48AE-90F4-747912EA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1008062"/>
          </a:xfrm>
        </p:spPr>
        <p:txBody>
          <a:bodyPr/>
          <a:lstStyle/>
          <a:p>
            <a:r>
              <a:rPr lang="cs-CZ" altLang="cs-CZ" sz="2400" dirty="0"/>
              <a:t>Celých 6 měsíců jsme </a:t>
            </a:r>
            <a:r>
              <a:rPr lang="cs-CZ" altLang="cs-CZ" sz="2400" b="1" u="sng" dirty="0"/>
              <a:t>společně pracovali na transpoziční novele</a:t>
            </a:r>
            <a:r>
              <a:rPr lang="cs-CZ" altLang="cs-CZ" sz="2400" b="1" dirty="0"/>
              <a:t> </a:t>
            </a:r>
            <a:r>
              <a:rPr lang="cs-CZ" altLang="cs-CZ" sz="2400" dirty="0"/>
              <a:t>Zákona o významné tržní síle</a:t>
            </a:r>
          </a:p>
          <a:p>
            <a:endParaRPr lang="cs-CZ" alt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E41338-4DA3-48A5-BFF6-1998D4E7137B}"/>
              </a:ext>
            </a:extLst>
          </p:cNvPr>
          <p:cNvSpPr/>
          <p:nvPr/>
        </p:nvSpPr>
        <p:spPr>
          <a:xfrm>
            <a:off x="546100" y="2938463"/>
            <a:ext cx="1943100" cy="1296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200B7EB-29CD-4D00-8285-4E780C116193}"/>
              </a:ext>
            </a:extLst>
          </p:cNvPr>
          <p:cNvSpPr/>
          <p:nvPr/>
        </p:nvSpPr>
        <p:spPr>
          <a:xfrm>
            <a:off x="684213" y="3136900"/>
            <a:ext cx="796925" cy="1012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MPO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8E7141-B69A-425E-A192-D4E1458600C0}"/>
              </a:ext>
            </a:extLst>
          </p:cNvPr>
          <p:cNvSpPr/>
          <p:nvPr/>
        </p:nvSpPr>
        <p:spPr>
          <a:xfrm>
            <a:off x="1577975" y="3136900"/>
            <a:ext cx="798513" cy="1012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MZE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5A9DC53-12BB-4810-AA68-A65B57B61B7F}"/>
              </a:ext>
            </a:extLst>
          </p:cNvPr>
          <p:cNvSpPr/>
          <p:nvPr/>
        </p:nvSpPr>
        <p:spPr>
          <a:xfrm>
            <a:off x="2663825" y="342900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Potravinářská komora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0F52A57-F573-4308-A710-76BD54FBE7C8}"/>
              </a:ext>
            </a:extLst>
          </p:cNvPr>
          <p:cNvSpPr/>
          <p:nvPr/>
        </p:nvSpPr>
        <p:spPr>
          <a:xfrm>
            <a:off x="4176713" y="342900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Agrární komora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60D13F-1BA2-4D2D-A4E0-5A0D5F8EFB23}"/>
              </a:ext>
            </a:extLst>
          </p:cNvPr>
          <p:cNvSpPr/>
          <p:nvPr/>
        </p:nvSpPr>
        <p:spPr>
          <a:xfrm>
            <a:off x="5715000" y="342900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ÚOHS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8C726F2-B24E-4B89-9A09-B6DCBE6655C6}"/>
              </a:ext>
            </a:extLst>
          </p:cNvPr>
          <p:cNvSpPr/>
          <p:nvPr/>
        </p:nvSpPr>
        <p:spPr>
          <a:xfrm>
            <a:off x="7232650" y="3435350"/>
            <a:ext cx="1404938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SOCR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29EF9A8-8D5B-4CDF-9E06-227BE256503B}"/>
              </a:ext>
            </a:extLst>
          </p:cNvPr>
          <p:cNvSpPr/>
          <p:nvPr/>
        </p:nvSpPr>
        <p:spPr>
          <a:xfrm>
            <a:off x="2663825" y="2943225"/>
            <a:ext cx="59737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Pod záštitou Zemědělského výboru PSP ČR (M. </a:t>
            </a:r>
            <a:r>
              <a:rPr lang="cs-CZ" dirty="0" err="1">
                <a:solidFill>
                  <a:schemeClr val="tx1"/>
                </a:solidFill>
              </a:rPr>
              <a:t>Balaštíková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52" name="Zástupný symbol pro obsah 2">
            <a:extLst>
              <a:ext uri="{FF2B5EF4-FFF2-40B4-BE49-F238E27FC236}">
                <a16:creationId xmlns:a16="http://schemas.microsoft.com/office/drawing/2014/main" id="{84383245-1108-40D5-BCA7-67D6A61368FF}"/>
              </a:ext>
            </a:extLst>
          </p:cNvPr>
          <p:cNvSpPr txBox="1">
            <a:spLocks/>
          </p:cNvSpPr>
          <p:nvPr/>
        </p:nvSpPr>
        <p:spPr bwMode="auto">
          <a:xfrm>
            <a:off x="250825" y="4454525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cs-CZ" altLang="cs-CZ" sz="2400" dirty="0"/>
              <a:t>Na konci června jsme si podali ruce nad společným kompromisem, který měl </a:t>
            </a:r>
            <a:r>
              <a:rPr lang="cs-CZ" altLang="cs-CZ" sz="2400" b="1" u="sng" dirty="0">
                <a:solidFill>
                  <a:srgbClr val="FF0000"/>
                </a:solidFill>
              </a:rPr>
              <a:t>chránit slabší stranu před silnější</a:t>
            </a:r>
          </a:p>
          <a:p>
            <a:r>
              <a:rPr lang="cs-CZ" altLang="cs-CZ" sz="2400" dirty="0"/>
              <a:t>Já sám osobně jsem si říkal - ano, takto by měl vznikat zákon – </a:t>
            </a:r>
            <a:r>
              <a:rPr lang="cs-CZ" altLang="cs-CZ" sz="2400" b="1" u="sng" dirty="0"/>
              <a:t>společnou dohodou všech, kterých se týká, a ve prospěch zákazníka / občana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3D82C-D7EF-482E-A608-662A32FE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b="1" dirty="0"/>
              <a:t>A najednou přišlo léto a na ministerstvu zemědělství se něco stalo…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19D19447-502B-484F-ABF6-B94425C3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1008062"/>
          </a:xfrm>
        </p:spPr>
        <p:txBody>
          <a:bodyPr/>
          <a:lstStyle/>
          <a:p>
            <a:r>
              <a:rPr lang="cs-CZ" altLang="cs-CZ" sz="2600"/>
              <a:t>Vše, co jsme připravili, skončilo tajně v koši, </a:t>
            </a:r>
            <a:r>
              <a:rPr lang="cs-CZ" altLang="cs-CZ" sz="2600" b="1" u="sng"/>
              <a:t>ze hry vypadla většina subjektů</a:t>
            </a:r>
          </a:p>
          <a:p>
            <a:endParaRPr lang="cs-CZ" alt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C642473-53F4-41A7-898A-6A5C82747C76}"/>
              </a:ext>
            </a:extLst>
          </p:cNvPr>
          <p:cNvSpPr/>
          <p:nvPr/>
        </p:nvSpPr>
        <p:spPr>
          <a:xfrm>
            <a:off x="546100" y="2781300"/>
            <a:ext cx="19431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35E881-9416-4223-A545-3602779EE306}"/>
              </a:ext>
            </a:extLst>
          </p:cNvPr>
          <p:cNvSpPr/>
          <p:nvPr/>
        </p:nvSpPr>
        <p:spPr>
          <a:xfrm>
            <a:off x="684213" y="2978150"/>
            <a:ext cx="796925" cy="1012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90000"/>
                  </a:schemeClr>
                </a:solidFill>
              </a:rPr>
              <a:t>MPO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08091B-4603-4C3E-BAD2-ADD1B3193051}"/>
              </a:ext>
            </a:extLst>
          </p:cNvPr>
          <p:cNvSpPr/>
          <p:nvPr/>
        </p:nvSpPr>
        <p:spPr>
          <a:xfrm>
            <a:off x="1577975" y="2978150"/>
            <a:ext cx="798513" cy="1012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MZE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C32CA85-196A-4EFE-B2A6-C9221A48C484}"/>
              </a:ext>
            </a:extLst>
          </p:cNvPr>
          <p:cNvSpPr/>
          <p:nvPr/>
        </p:nvSpPr>
        <p:spPr>
          <a:xfrm>
            <a:off x="2663825" y="327025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Potravinářská komora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9C8D577-C667-4791-ABD4-7BB196560414}"/>
              </a:ext>
            </a:extLst>
          </p:cNvPr>
          <p:cNvSpPr/>
          <p:nvPr/>
        </p:nvSpPr>
        <p:spPr>
          <a:xfrm>
            <a:off x="4176713" y="327025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bg1">
                    <a:lumMod val="90000"/>
                  </a:schemeClr>
                </a:solidFill>
              </a:rPr>
              <a:t>Agrární komora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58E9233-EB23-4871-A1C4-92E409C260E0}"/>
              </a:ext>
            </a:extLst>
          </p:cNvPr>
          <p:cNvSpPr/>
          <p:nvPr/>
        </p:nvSpPr>
        <p:spPr>
          <a:xfrm>
            <a:off x="5715000" y="3270250"/>
            <a:ext cx="14033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bg1">
                    <a:lumMod val="90000"/>
                  </a:schemeClr>
                </a:solidFill>
              </a:rPr>
              <a:t>UOHS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9754B55-2E9A-48C8-ACF8-64FE284ADD8C}"/>
              </a:ext>
            </a:extLst>
          </p:cNvPr>
          <p:cNvSpPr/>
          <p:nvPr/>
        </p:nvSpPr>
        <p:spPr>
          <a:xfrm>
            <a:off x="7232650" y="3278188"/>
            <a:ext cx="1404938" cy="7842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bg1">
                    <a:lumMod val="90000"/>
                  </a:schemeClr>
                </a:solidFill>
              </a:rPr>
              <a:t>SOCR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4A0B400-9061-44EA-A227-D77896B57372}"/>
              </a:ext>
            </a:extLst>
          </p:cNvPr>
          <p:cNvSpPr/>
          <p:nvPr/>
        </p:nvSpPr>
        <p:spPr>
          <a:xfrm>
            <a:off x="2663825" y="2786063"/>
            <a:ext cx="5973763" cy="3413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>
                    <a:lumMod val="90000"/>
                  </a:schemeClr>
                </a:solidFill>
              </a:rPr>
              <a:t>Pod záštitou Zemědělského výboru PSP ČR (M. </a:t>
            </a:r>
            <a:r>
              <a:rPr lang="cs-CZ" dirty="0" err="1">
                <a:solidFill>
                  <a:schemeClr val="bg1">
                    <a:lumMod val="90000"/>
                  </a:schemeClr>
                </a:solidFill>
              </a:rPr>
              <a:t>Balaštíková</a:t>
            </a:r>
            <a:r>
              <a:rPr lang="cs-CZ" dirty="0">
                <a:solidFill>
                  <a:schemeClr val="bg1">
                    <a:lumMod val="90000"/>
                  </a:schemeClr>
                </a:solidFill>
              </a:rPr>
              <a:t>)</a:t>
            </a:r>
          </a:p>
        </p:txBody>
      </p:sp>
      <p:sp>
        <p:nvSpPr>
          <p:cNvPr id="12300" name="Zástupný symbol pro obsah 2">
            <a:extLst>
              <a:ext uri="{FF2B5EF4-FFF2-40B4-BE49-F238E27FC236}">
                <a16:creationId xmlns:a16="http://schemas.microsoft.com/office/drawing/2014/main" id="{794F5BB6-251B-482B-B6F1-F189C3482B82}"/>
              </a:ext>
            </a:extLst>
          </p:cNvPr>
          <p:cNvSpPr txBox="1">
            <a:spLocks/>
          </p:cNvSpPr>
          <p:nvPr/>
        </p:nvSpPr>
        <p:spPr bwMode="auto">
          <a:xfrm>
            <a:off x="400050" y="4346575"/>
            <a:ext cx="8229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cs-CZ" altLang="cs-CZ" sz="2600" dirty="0"/>
              <a:t>Na ministerstvu zemědělství </a:t>
            </a:r>
            <a:r>
              <a:rPr lang="cs-CZ" altLang="cs-CZ" sz="2600" b="1" u="sng" dirty="0"/>
              <a:t>vznikl zcela nový návrh novely</a:t>
            </a:r>
            <a:r>
              <a:rPr lang="cs-CZ" altLang="cs-CZ" sz="2600" dirty="0"/>
              <a:t>, který zcela popírá evropskou směrnici</a:t>
            </a:r>
            <a:endParaRPr lang="cs-CZ" altLang="cs-CZ" sz="2600" b="1" u="sng" dirty="0"/>
          </a:p>
          <a:p>
            <a:r>
              <a:rPr lang="cs-CZ" altLang="cs-CZ" sz="2600" dirty="0"/>
              <a:t>Už nechrání slabé proti silným, ale hájí zájmy </a:t>
            </a:r>
            <a:r>
              <a:rPr lang="cs-CZ" altLang="cs-CZ" sz="2600" b="1" u="sng" dirty="0"/>
              <a:t>vybraných výrobců potravin, bez ohledu na dopady na trh a spotřebitele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34A0346-E9E8-460B-A092-90FA9C43CF74}"/>
              </a:ext>
            </a:extLst>
          </p:cNvPr>
          <p:cNvSpPr/>
          <p:nvPr/>
        </p:nvSpPr>
        <p:spPr>
          <a:xfrm>
            <a:off x="684213" y="2982828"/>
            <a:ext cx="8002587" cy="1509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176E94-5D84-47CF-834D-B4AC0DD5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POTRAVINÁŘI SOBĚ?</a:t>
            </a:r>
          </a:p>
        </p:txBody>
      </p:sp>
      <p:sp>
        <p:nvSpPr>
          <p:cNvPr id="14340" name="Zástupný symbol pro obsah 2">
            <a:extLst>
              <a:ext uri="{FF2B5EF4-FFF2-40B4-BE49-F238E27FC236}">
                <a16:creationId xmlns:a16="http://schemas.microsoft.com/office/drawing/2014/main" id="{10EB5925-E0BE-4326-8252-8BD5C41E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78850" cy="1908175"/>
          </a:xfrm>
        </p:spPr>
        <p:txBody>
          <a:bodyPr/>
          <a:lstStyle/>
          <a:p>
            <a:r>
              <a:rPr lang="cs-CZ" altLang="cs-CZ" sz="2600" dirty="0"/>
              <a:t>Zákon byl evidentně připraven v úzkém okruhu osob se </a:t>
            </a:r>
            <a:r>
              <a:rPr lang="cs-CZ" altLang="cs-CZ" sz="2600" b="1" dirty="0"/>
              <a:t>silným střetem zájmů</a:t>
            </a:r>
          </a:p>
          <a:p>
            <a:r>
              <a:rPr lang="cs-CZ" altLang="cs-CZ" sz="2600" dirty="0"/>
              <a:t>Novelu lze charakterizovat třemi principy:</a:t>
            </a:r>
          </a:p>
          <a:p>
            <a:endParaRPr lang="cs-CZ" altLang="cs-CZ" sz="1400" dirty="0"/>
          </a:p>
          <a:p>
            <a:pPr marL="914400" lvl="1" indent="-514350">
              <a:buFont typeface="Arial Narrow" panose="020B0606020202030204" pitchFamily="34" charset="0"/>
              <a:buAutoNum type="arabicPeriod"/>
            </a:pPr>
            <a:r>
              <a:rPr lang="cs-CZ" altLang="cs-CZ" sz="2600" b="1" dirty="0"/>
              <a:t>Potravináři si diktují prodejní ceny</a:t>
            </a:r>
          </a:p>
          <a:p>
            <a:pPr marL="914400" lvl="1" indent="-514350">
              <a:buFont typeface="Arial Narrow" panose="020B0606020202030204" pitchFamily="34" charset="0"/>
              <a:buAutoNum type="arabicPeriod"/>
            </a:pPr>
            <a:r>
              <a:rPr lang="cs-CZ" altLang="cs-CZ" sz="2600" b="1" dirty="0"/>
              <a:t>Náklady na reklamu nese výhradně obchodník</a:t>
            </a:r>
          </a:p>
          <a:p>
            <a:pPr marL="914400" lvl="1" indent="-514350">
              <a:buFont typeface="Arial Narrow" panose="020B0606020202030204" pitchFamily="34" charset="0"/>
              <a:buAutoNum type="arabicPeriod"/>
            </a:pPr>
            <a:r>
              <a:rPr lang="cs-CZ" altLang="cs-CZ" sz="2600" b="1" dirty="0"/>
              <a:t>Co nezaplatí obchodník, to zaplatí zákazník</a:t>
            </a:r>
            <a:endParaRPr lang="cs-CZ" altLang="cs-CZ" sz="2600" dirty="0"/>
          </a:p>
        </p:txBody>
      </p:sp>
      <p:sp>
        <p:nvSpPr>
          <p:cNvPr id="14341" name="Zástupný symbol pro obsah 2">
            <a:extLst>
              <a:ext uri="{FF2B5EF4-FFF2-40B4-BE49-F238E27FC236}">
                <a16:creationId xmlns:a16="http://schemas.microsoft.com/office/drawing/2014/main" id="{2B88222D-B54D-4BA8-88DE-D3AB4DFAF31E}"/>
              </a:ext>
            </a:extLst>
          </p:cNvPr>
          <p:cNvSpPr txBox="1">
            <a:spLocks/>
          </p:cNvSpPr>
          <p:nvPr/>
        </p:nvSpPr>
        <p:spPr bwMode="auto">
          <a:xfrm>
            <a:off x="457200" y="4725144"/>
            <a:ext cx="85788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cs-CZ" altLang="cs-CZ" sz="2600" dirty="0"/>
              <a:t>Novela má </a:t>
            </a:r>
            <a:r>
              <a:rPr lang="cs-CZ" altLang="cs-CZ" sz="2600" b="1" dirty="0">
                <a:solidFill>
                  <a:srgbClr val="FF0000"/>
                </a:solidFill>
              </a:rPr>
              <a:t>řadu</a:t>
            </a:r>
            <a:r>
              <a:rPr lang="cs-CZ" altLang="cs-CZ" sz="2600" dirty="0"/>
              <a:t> ustanovení, která ve významné míře omezí slevy a </a:t>
            </a:r>
            <a:r>
              <a:rPr lang="cs-CZ" altLang="cs-CZ" sz="2600" b="1" dirty="0"/>
              <a:t>zvýší cenu pro spotřebitele</a:t>
            </a:r>
          </a:p>
          <a:p>
            <a:r>
              <a:rPr lang="cs-CZ" altLang="cs-CZ" sz="2600" dirty="0"/>
              <a:t>Je to evidentně hlavní důvod, proč MZe požádalo o výjimku a </a:t>
            </a:r>
            <a:r>
              <a:rPr lang="cs-CZ" altLang="cs-CZ" sz="2600" b="1" dirty="0">
                <a:solidFill>
                  <a:srgbClr val="FF0000"/>
                </a:solidFill>
              </a:rPr>
              <a:t>neprovedlo</a:t>
            </a:r>
            <a:r>
              <a:rPr lang="cs-CZ" altLang="cs-CZ" sz="2600" b="1" dirty="0"/>
              <a:t> analýzu dopadů zákona 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98228-19F9-48B9-998B-BACEC8DE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ZVTS a omezení slev 1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4D8B8589-E02B-4203-ADEB-20E61504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0" y="2886075"/>
            <a:ext cx="8229600" cy="2554287"/>
          </a:xfrm>
        </p:spPr>
        <p:txBody>
          <a:bodyPr/>
          <a:lstStyle/>
          <a:p>
            <a:r>
              <a:rPr lang="cs-CZ" altLang="cs-CZ" sz="2200"/>
              <a:t>Předem odhadnout množství zboží, které se prodá v akci, není reálné</a:t>
            </a:r>
          </a:p>
          <a:p>
            <a:r>
              <a:rPr lang="cs-CZ" altLang="cs-CZ" sz="2200"/>
              <a:t>Dohadovat toto množství zboží v případech, kdy trvání akce je delší než doba trvanlivosti (například ultra-fresh zboží), není reálné</a:t>
            </a:r>
          </a:p>
          <a:p>
            <a:r>
              <a:rPr lang="cs-CZ" altLang="cs-CZ" sz="2200"/>
              <a:t>Návrh je v rozporu se zákonem na ochranu spotřebitele, který říká, že zboží má být dostupné po většinu délky trvání akce</a:t>
            </a:r>
          </a:p>
          <a:p>
            <a:endParaRPr lang="cs-CZ" altLang="cs-CZ" sz="220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590D3E-22E8-4887-9682-610E659113AC}"/>
              </a:ext>
            </a:extLst>
          </p:cNvPr>
          <p:cNvSpPr/>
          <p:nvPr/>
        </p:nvSpPr>
        <p:spPr>
          <a:xfrm>
            <a:off x="581025" y="1417638"/>
            <a:ext cx="8004175" cy="1335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chemeClr val="tx1"/>
                </a:solidFill>
              </a:rPr>
              <a:t>§ 3a, odst. 1,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písm. c) říká, že…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…povinnou náležitostí </a:t>
            </a:r>
            <a:r>
              <a:rPr lang="cs-CZ" sz="2000" dirty="0">
                <a:solidFill>
                  <a:schemeClr val="tx1"/>
                </a:solidFill>
              </a:rPr>
              <a:t>smlouvy mezi odběratelem a dodavatelem musí být v případě mimořádné prodejní akce </a:t>
            </a:r>
            <a:r>
              <a:rPr lang="cs-CZ" sz="2000" b="1" dirty="0">
                <a:solidFill>
                  <a:schemeClr val="tx1"/>
                </a:solidFill>
              </a:rPr>
              <a:t>výše kupní ceny, množství potravin, které bude do této akce zahrnuto a doba jejího trvání 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BD47005-2DA4-4D66-9AFF-C3A63365E95C}"/>
              </a:ext>
            </a:extLst>
          </p:cNvPr>
          <p:cNvSpPr/>
          <p:nvPr/>
        </p:nvSpPr>
        <p:spPr>
          <a:xfrm>
            <a:off x="581025" y="5754687"/>
            <a:ext cx="8004175" cy="82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DŮSLEDEK: Ponechání takovéto úpravy by výrazně zkomplikovalo přípravu akcí s výjimkou akcí na privátní značky.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B9521-068E-445F-8133-D88C56B6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ZVTS a omezení slev 2</a:t>
            </a:r>
            <a:endParaRPr lang="cs-CZ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BB0FD48B-D16D-4494-9663-3E06113F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2780928"/>
            <a:ext cx="8229600" cy="2554287"/>
          </a:xfrm>
        </p:spPr>
        <p:txBody>
          <a:bodyPr/>
          <a:lstStyle/>
          <a:p>
            <a:r>
              <a:rPr lang="cs-CZ" altLang="cs-CZ" sz="2200" dirty="0"/>
              <a:t>V realitě se konečná cena za odběr zboží v promoční akci stanovuje až na základě reálně odebraného množství - zpětně</a:t>
            </a:r>
          </a:p>
          <a:p>
            <a:r>
              <a:rPr lang="cs-CZ" altLang="cs-CZ" sz="2200" dirty="0"/>
              <a:t>Pokud odběratel ví, že může získat lepší cenu v případě odběru většího množství, je motivován toto větší množství prodat, promovat a zajišťovat tak odběr pro dodavatele</a:t>
            </a:r>
          </a:p>
          <a:p>
            <a:r>
              <a:rPr lang="cs-CZ" altLang="cs-CZ" sz="2200" dirty="0"/>
              <a:t>Množstevní slevy posilují loajalitu odběratele – obchodního řetězce a zvyšují obrat i zisk na obou stranách</a:t>
            </a:r>
          </a:p>
          <a:p>
            <a:endParaRPr lang="cs-CZ" altLang="cs-CZ" sz="2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3139A3B-B8B8-484D-8363-6A80357A211E}"/>
              </a:ext>
            </a:extLst>
          </p:cNvPr>
          <p:cNvSpPr/>
          <p:nvPr/>
        </p:nvSpPr>
        <p:spPr>
          <a:xfrm>
            <a:off x="569913" y="1417638"/>
            <a:ext cx="8004175" cy="1177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chemeClr val="tx1"/>
                </a:solidFill>
              </a:rPr>
              <a:t>§ 4, odst. 2, písm. e) říká, že…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…se zakazuje sjednávání nebo uplatňování cenových podmínek, v jejichž důsledku nebude daňový doklad obsahovat konečnou výši kupní ceny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490634-8C51-4A0A-92C4-FC5FB94D6254}"/>
              </a:ext>
            </a:extLst>
          </p:cNvPr>
          <p:cNvSpPr/>
          <p:nvPr/>
        </p:nvSpPr>
        <p:spPr>
          <a:xfrm>
            <a:off x="569912" y="5589240"/>
            <a:ext cx="8004175" cy="828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DŮSLEDEK: Toto ustanovení ve výsledku postihne více dodavatele, kterým se sníží jistota odběru a jeho objemu a tudíž obrat i zisk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DE28B-3CA4-48F6-A17A-5D2410EF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ZVTS a omezení slev 3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6D635271-53B8-438B-A1CE-CADE08B3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852937"/>
            <a:ext cx="8229600" cy="2836664"/>
          </a:xfrm>
        </p:spPr>
        <p:txBody>
          <a:bodyPr/>
          <a:lstStyle/>
          <a:p>
            <a:r>
              <a:rPr lang="cs-CZ" altLang="cs-CZ" sz="2200" dirty="0"/>
              <a:t>Jinými slovy: odběratel nebude moci chtít po dodavateli slevu za to, že zboží prodá výhodněji a ve větším objemu</a:t>
            </a:r>
          </a:p>
          <a:p>
            <a:r>
              <a:rPr lang="cs-CZ" altLang="cs-CZ" sz="2200" dirty="0"/>
              <a:t>Standardně akce probíhají tak, že dodavatel prodá zboží levněji odběrateli a ten sleví na ceně zákazníkovi</a:t>
            </a:r>
          </a:p>
          <a:p>
            <a:r>
              <a:rPr lang="cs-CZ" altLang="cs-CZ" sz="2200" dirty="0"/>
              <a:t>Jde zpravidla o zboží žádané, marketingově masivně podpořené, čímž se zvyšuje obrat i zisk dodavatele i odběratele z prodaného množství</a:t>
            </a:r>
          </a:p>
          <a:p>
            <a:endParaRPr lang="cs-CZ" altLang="cs-CZ" sz="2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A9FE8A-9050-46AD-B419-D0E7491C4AF4}"/>
              </a:ext>
            </a:extLst>
          </p:cNvPr>
          <p:cNvSpPr/>
          <p:nvPr/>
        </p:nvSpPr>
        <p:spPr>
          <a:xfrm>
            <a:off x="569913" y="1511300"/>
            <a:ext cx="8004175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chemeClr val="tx1"/>
                </a:solidFill>
              </a:rPr>
              <a:t>§ 4, odst. 2, písm. p) říká, že…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…se zakazuje sjednávání nebo uplatňování náhrady nákladů na slevy na potraviny prodávané v rámci mimořádné prodejní akce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D51688-A88F-4D53-8076-5EF4653B1F91}"/>
              </a:ext>
            </a:extLst>
          </p:cNvPr>
          <p:cNvSpPr/>
          <p:nvPr/>
        </p:nvSpPr>
        <p:spPr>
          <a:xfrm>
            <a:off x="569913" y="5689600"/>
            <a:ext cx="8004175" cy="1052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1"/>
                </a:solidFill>
              </a:rPr>
              <a:t>DŮSLEDEK: Redukce či zastavení prodejních akce bude mít za následek pokles obratu a zisku výrobců potravin; ještě závažnějším důsledkem bude zvýšení ceny potravin, které nejvíce pocítí nízkopříjmové skupiny.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R ČR_prezentace">
  <a:themeElements>
    <a:clrScheme name="SOCR">
      <a:dk1>
        <a:srgbClr val="242424"/>
      </a:dk1>
      <a:lt1>
        <a:srgbClr val="F2F2F2"/>
      </a:lt1>
      <a:dk2>
        <a:srgbClr val="002060"/>
      </a:dk2>
      <a:lt2>
        <a:srgbClr val="C6D9F0"/>
      </a:lt2>
      <a:accent1>
        <a:srgbClr val="242424"/>
      </a:accent1>
      <a:accent2>
        <a:srgbClr val="797979"/>
      </a:accent2>
      <a:accent3>
        <a:srgbClr val="797979"/>
      </a:accent3>
      <a:accent4>
        <a:srgbClr val="797979"/>
      </a:accent4>
      <a:accent5>
        <a:srgbClr val="797979"/>
      </a:accent5>
      <a:accent6>
        <a:srgbClr val="797979"/>
      </a:accent6>
      <a:hlink>
        <a:srgbClr val="002060"/>
      </a:hlink>
      <a:folHlink>
        <a:srgbClr val="7A0000"/>
      </a:folHlink>
    </a:clrScheme>
    <a:fontScheme name="SOCR">
      <a:majorFont>
        <a:latin typeface="Arial Narrow"/>
        <a:ea typeface=""/>
        <a:cs typeface=""/>
      </a:majorFont>
      <a:minorFont>
        <a:latin typeface="Segoe UI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1321</Words>
  <Application>Microsoft Office PowerPoint</Application>
  <PresentationFormat>Předvádění na obrazovce (4:3)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Segoe UI Light</vt:lpstr>
      <vt:lpstr>SOCR ČR_prezentace</vt:lpstr>
      <vt:lpstr>Prezentace aplikace PowerPoint</vt:lpstr>
      <vt:lpstr>Před rokem jsem končil SVou první prezentaci v roli prezidenta SOCR ČR těmito slovy: </vt:lpstr>
      <vt:lpstr>DAL JSEM NA STŮL NĚKOLIK AKTIVIT</vt:lpstr>
      <vt:lpstr>Transpozice zákona o významné tržní síle vypadala jako vzorový legislativní proces</vt:lpstr>
      <vt:lpstr>A najednou přišlo léto a na ministerstvu zemědělství se něco stalo…</vt:lpstr>
      <vt:lpstr>POTRAVINÁŘI SOBĚ?</vt:lpstr>
      <vt:lpstr>ZVTS a omezení slev 1</vt:lpstr>
      <vt:lpstr>ZVTS a omezení slev 2</vt:lpstr>
      <vt:lpstr>ZVTS a omezení slev 3</vt:lpstr>
      <vt:lpstr>ZVTS a omezení slev 4</vt:lpstr>
      <vt:lpstr>ZVTS a omezení slev 5</vt:lpstr>
      <vt:lpstr>DOPADY NÁVRHŮ MZe</vt:lpstr>
      <vt:lpstr>ZMĚNA VZTAHŮ </vt:lpstr>
      <vt:lpstr>Strašení socr? (1)</vt:lpstr>
      <vt:lpstr>Strašení socr? (2)</vt:lpstr>
      <vt:lpstr>Obchod se chová zodpovědně</vt:lpstr>
      <vt:lpstr>Priority SOCR se nemění: fungující systém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Prouza</dc:creator>
  <cp:lastModifiedBy>Pecháček Radomír (SOCR.CZ)</cp:lastModifiedBy>
  <cp:revision>9</cp:revision>
  <dcterms:created xsi:type="dcterms:W3CDTF">2019-10-15T18:31:10Z</dcterms:created>
  <dcterms:modified xsi:type="dcterms:W3CDTF">2019-10-16T08:09:03Z</dcterms:modified>
</cp:coreProperties>
</file>