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9"/>
  </p:notesMasterIdLst>
  <p:sldIdLst>
    <p:sldId id="256" r:id="rId2"/>
    <p:sldId id="260" r:id="rId3"/>
    <p:sldId id="266" r:id="rId4"/>
    <p:sldId id="288" r:id="rId5"/>
    <p:sldId id="303" r:id="rId6"/>
    <p:sldId id="263" r:id="rId7"/>
    <p:sldId id="289" r:id="rId8"/>
    <p:sldId id="259" r:id="rId9"/>
    <p:sldId id="294" r:id="rId10"/>
    <p:sldId id="295" r:id="rId11"/>
    <p:sldId id="297" r:id="rId12"/>
    <p:sldId id="296" r:id="rId13"/>
    <p:sldId id="298" r:id="rId14"/>
    <p:sldId id="301" r:id="rId15"/>
    <p:sldId id="299" r:id="rId16"/>
    <p:sldId id="300" r:id="rId17"/>
    <p:sldId id="271" r:id="rId18"/>
  </p:sldIdLst>
  <p:sldSz cx="24387175" cy="13716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88DC5"/>
    <a:srgbClr val="C9724F"/>
    <a:srgbClr val="CDAF43"/>
    <a:srgbClr val="D5BC61"/>
    <a:srgbClr val="D9C371"/>
    <a:srgbClr val="F6AE44"/>
    <a:srgbClr val="8EB36D"/>
    <a:srgbClr val="8AB068"/>
    <a:srgbClr val="5FA3C5"/>
    <a:srgbClr val="DCC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629" autoAdjust="0"/>
  </p:normalViewPr>
  <p:slideViewPr>
    <p:cSldViewPr snapToGrid="0" showGuides="1">
      <p:cViewPr varScale="1">
        <p:scale>
          <a:sx n="53" d="100"/>
          <a:sy n="53" d="100"/>
        </p:scale>
        <p:origin x="-696" y="-84"/>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List1!$B$1</c:f>
              <c:strCache>
                <c:ptCount val="1"/>
                <c:pt idx="0">
                  <c:v>Sloupec1</c:v>
                </c:pt>
              </c:strCache>
            </c:strRef>
          </c:tx>
          <c:spPr>
            <a:ln w="38100"/>
          </c:spPr>
          <c:dPt>
            <c:idx val="0"/>
            <c:bubble3D val="0"/>
            <c:explosion val="11"/>
            <c:spPr>
              <a:solidFill>
                <a:srgbClr val="C9724F"/>
              </a:solidFill>
              <a:ln w="38100">
                <a:solidFill>
                  <a:srgbClr val="C9724F"/>
                </a:solidFill>
              </a:ln>
              <a:effectLst/>
            </c:spPr>
            <c:extLst xmlns:c16r2="http://schemas.microsoft.com/office/drawing/2015/06/chart">
              <c:ext xmlns:c16="http://schemas.microsoft.com/office/drawing/2014/chart" uri="{C3380CC4-5D6E-409C-BE32-E72D297353CC}">
                <c16:uniqueId val="{00000002-F8B0-4B51-A353-731905C0E57D}"/>
              </c:ext>
            </c:extLst>
          </c:dPt>
          <c:dPt>
            <c:idx val="1"/>
            <c:bubble3D val="0"/>
            <c:explosion val="2"/>
            <c:spPr>
              <a:solidFill>
                <a:schemeClr val="bg1">
                  <a:lumMod val="75000"/>
                </a:schemeClr>
              </a:solidFill>
              <a:ln w="38100">
                <a:solidFill>
                  <a:schemeClr val="bg1">
                    <a:lumMod val="75000"/>
                  </a:schemeClr>
                </a:solidFill>
              </a:ln>
              <a:effectLst/>
            </c:spPr>
            <c:extLst xmlns:c16r2="http://schemas.microsoft.com/office/drawing/2015/06/chart">
              <c:ext xmlns:c16="http://schemas.microsoft.com/office/drawing/2014/chart" uri="{C3380CC4-5D6E-409C-BE32-E72D297353CC}">
                <c16:uniqueId val="{00000001-F8B0-4B51-A353-731905C0E57D}"/>
              </c:ext>
            </c:extLst>
          </c:dPt>
          <c:dPt>
            <c:idx val="2"/>
            <c:bubble3D val="0"/>
            <c:spPr>
              <a:solidFill>
                <a:schemeClr val="accent3"/>
              </a:solidFill>
              <a:ln w="38100">
                <a:solidFill>
                  <a:schemeClr val="lt1"/>
                </a:solidFill>
              </a:ln>
              <a:effectLst/>
            </c:spPr>
            <c:extLst xmlns:c16r2="http://schemas.microsoft.com/office/drawing/2015/06/chart">
              <c:ext xmlns:c16="http://schemas.microsoft.com/office/drawing/2014/chart" uri="{C3380CC4-5D6E-409C-BE32-E72D297353CC}">
                <c16:uniqueId val="{00000005-E45D-464B-A878-A9CFB02AF892}"/>
              </c:ext>
            </c:extLst>
          </c:dPt>
          <c:dPt>
            <c:idx val="3"/>
            <c:bubble3D val="0"/>
            <c:spPr>
              <a:solidFill>
                <a:schemeClr val="accent4"/>
              </a:solidFill>
              <a:ln w="38100">
                <a:solidFill>
                  <a:schemeClr val="lt1"/>
                </a:solidFill>
              </a:ln>
              <a:effectLst/>
            </c:spPr>
            <c:extLst xmlns:c16r2="http://schemas.microsoft.com/office/drawing/2015/06/chart">
              <c:ext xmlns:c16="http://schemas.microsoft.com/office/drawing/2014/chart" uri="{C3380CC4-5D6E-409C-BE32-E72D297353CC}">
                <c16:uniqueId val="{00000007-E45D-464B-A878-A9CFB02AF892}"/>
              </c:ext>
            </c:extLst>
          </c:dPt>
          <c:cat>
            <c:numRef>
              <c:f>List1!$A$2:$A$5</c:f>
              <c:numCache>
                <c:formatCode>General</c:formatCode>
                <c:ptCount val="4"/>
              </c:numCache>
            </c:numRef>
          </c:cat>
          <c:val>
            <c:numRef>
              <c:f>List1!$B$2:$B$5</c:f>
              <c:numCache>
                <c:formatCode>General</c:formatCode>
                <c:ptCount val="4"/>
                <c:pt idx="0">
                  <c:v>38</c:v>
                </c:pt>
                <c:pt idx="1">
                  <c:v>62</c:v>
                </c:pt>
              </c:numCache>
            </c:numRef>
          </c:val>
          <c:extLst xmlns:c16r2="http://schemas.microsoft.com/office/drawing/2015/06/chart">
            <c:ext xmlns:c16="http://schemas.microsoft.com/office/drawing/2014/chart" uri="{C3380CC4-5D6E-409C-BE32-E72D297353CC}">
              <c16:uniqueId val="{00000000-F8B0-4B51-A353-731905C0E57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List1!$B$1</c:f>
              <c:strCache>
                <c:ptCount val="1"/>
                <c:pt idx="0">
                  <c:v>Prodej</c:v>
                </c:pt>
              </c:strCache>
            </c:strRef>
          </c:tx>
          <c:spPr>
            <a:ln w="38100">
              <a:solidFill>
                <a:schemeClr val="accent1"/>
              </a:solidFill>
            </a:ln>
          </c:spPr>
          <c:dPt>
            <c:idx val="0"/>
            <c:bubble3D val="0"/>
            <c:explosion val="12"/>
            <c:spPr>
              <a:solidFill>
                <a:srgbClr val="5FA3C5"/>
              </a:solidFill>
              <a:ln w="38100">
                <a:solidFill>
                  <a:srgbClr val="5FA3C5"/>
                </a:solidFill>
              </a:ln>
              <a:effectLst/>
            </c:spPr>
            <c:extLst xmlns:c16r2="http://schemas.microsoft.com/office/drawing/2015/06/chart">
              <c:ext xmlns:c16="http://schemas.microsoft.com/office/drawing/2014/chart" uri="{C3380CC4-5D6E-409C-BE32-E72D297353CC}">
                <c16:uniqueId val="{00000001-78A5-4D96-8F52-1452AB706FD1}"/>
              </c:ext>
            </c:extLst>
          </c:dPt>
          <c:dPt>
            <c:idx val="1"/>
            <c:bubble3D val="0"/>
            <c:spPr>
              <a:solidFill>
                <a:schemeClr val="bg1">
                  <a:lumMod val="75000"/>
                </a:schemeClr>
              </a:solidFill>
              <a:ln w="38100">
                <a:solidFill>
                  <a:schemeClr val="bg1">
                    <a:lumMod val="75000"/>
                  </a:schemeClr>
                </a:solidFill>
              </a:ln>
              <a:effectLst/>
            </c:spPr>
            <c:extLst xmlns:c16r2="http://schemas.microsoft.com/office/drawing/2015/06/chart">
              <c:ext xmlns:c16="http://schemas.microsoft.com/office/drawing/2014/chart" uri="{C3380CC4-5D6E-409C-BE32-E72D297353CC}">
                <c16:uniqueId val="{00000002-78A5-4D96-8F52-1452AB706FD1}"/>
              </c:ext>
            </c:extLst>
          </c:dPt>
          <c:dPt>
            <c:idx val="2"/>
            <c:bubble3D val="0"/>
            <c:spPr>
              <a:solidFill>
                <a:schemeClr val="accent3"/>
              </a:solidFill>
              <a:ln w="38100">
                <a:solidFill>
                  <a:schemeClr val="accent1"/>
                </a:solidFill>
              </a:ln>
              <a:effectLst/>
            </c:spPr>
            <c:extLst xmlns:c16r2="http://schemas.microsoft.com/office/drawing/2015/06/chart">
              <c:ext xmlns:c16="http://schemas.microsoft.com/office/drawing/2014/chart" uri="{C3380CC4-5D6E-409C-BE32-E72D297353CC}">
                <c16:uniqueId val="{00000005-3EBC-473D-9341-673CBA511734}"/>
              </c:ext>
            </c:extLst>
          </c:dPt>
          <c:dPt>
            <c:idx val="3"/>
            <c:bubble3D val="0"/>
            <c:spPr>
              <a:solidFill>
                <a:schemeClr val="accent4"/>
              </a:solidFill>
              <a:ln w="38100">
                <a:solidFill>
                  <a:schemeClr val="accent1"/>
                </a:solidFill>
              </a:ln>
              <a:effectLst/>
            </c:spPr>
            <c:extLst xmlns:c16r2="http://schemas.microsoft.com/office/drawing/2015/06/chart">
              <c:ext xmlns:c16="http://schemas.microsoft.com/office/drawing/2014/chart" uri="{C3380CC4-5D6E-409C-BE32-E72D297353CC}">
                <c16:uniqueId val="{00000007-3EBC-473D-9341-673CBA511734}"/>
              </c:ext>
            </c:extLst>
          </c:dPt>
          <c:cat>
            <c:numRef>
              <c:f>List1!$A$2:$A$5</c:f>
              <c:numCache>
                <c:formatCode>General</c:formatCode>
                <c:ptCount val="4"/>
              </c:numCache>
            </c:numRef>
          </c:cat>
          <c:val>
            <c:numRef>
              <c:f>List1!$B$2:$B$5</c:f>
              <c:numCache>
                <c:formatCode>General</c:formatCode>
                <c:ptCount val="4"/>
                <c:pt idx="0">
                  <c:v>49</c:v>
                </c:pt>
                <c:pt idx="1">
                  <c:v>51</c:v>
                </c:pt>
              </c:numCache>
            </c:numRef>
          </c:val>
          <c:extLst xmlns:c16r2="http://schemas.microsoft.com/office/drawing/2015/06/chart">
            <c:ext xmlns:c16="http://schemas.microsoft.com/office/drawing/2014/chart" uri="{C3380CC4-5D6E-409C-BE32-E72D297353CC}">
              <c16:uniqueId val="{00000000-78A5-4D96-8F52-1452AB706FD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Sloupec1</c:v>
                </c:pt>
              </c:strCache>
            </c:strRef>
          </c:tx>
          <c:spPr>
            <a:solidFill>
              <a:srgbClr val="8EB36D"/>
            </a:solidFill>
            <a:ln>
              <a:solidFill>
                <a:srgbClr val="8EB36D"/>
              </a:solidFill>
            </a:ln>
          </c:spPr>
          <c:invertIfNegative val="0"/>
          <c:dLbls>
            <c:spPr>
              <a:noFill/>
              <a:ln>
                <a:noFill/>
              </a:ln>
              <a:effectLst/>
            </c:spPr>
            <c:txPr>
              <a:bodyPr/>
              <a:lstStyle/>
              <a:p>
                <a:pPr>
                  <a:defRPr sz="3500" b="1"/>
                </a:pPr>
                <a:endParaRPr lang="cs-CZ"/>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List1!$A$2:$A$7</c:f>
              <c:numCache>
                <c:formatCode>General</c:formatCode>
                <c:ptCount val="6"/>
                <c:pt idx="0">
                  <c:v>2013</c:v>
                </c:pt>
                <c:pt idx="1">
                  <c:v>2014</c:v>
                </c:pt>
                <c:pt idx="2">
                  <c:v>2015</c:v>
                </c:pt>
                <c:pt idx="3">
                  <c:v>2016</c:v>
                </c:pt>
                <c:pt idx="4">
                  <c:v>2017</c:v>
                </c:pt>
                <c:pt idx="5">
                  <c:v>2018</c:v>
                </c:pt>
              </c:numCache>
            </c:numRef>
          </c:cat>
          <c:val>
            <c:numRef>
              <c:f>List1!$B$2:$B$7</c:f>
              <c:numCache>
                <c:formatCode>#,##0</c:formatCode>
                <c:ptCount val="6"/>
                <c:pt idx="0">
                  <c:v>13637370</c:v>
                </c:pt>
                <c:pt idx="1">
                  <c:v>13140930</c:v>
                </c:pt>
                <c:pt idx="2">
                  <c:v>12732014</c:v>
                </c:pt>
                <c:pt idx="3">
                  <c:v>12809824</c:v>
                </c:pt>
                <c:pt idx="4">
                  <c:v>12841228</c:v>
                </c:pt>
                <c:pt idx="5">
                  <c:v>11711429</c:v>
                </c:pt>
              </c:numCache>
            </c:numRef>
          </c:val>
          <c:extLst xmlns:c16r2="http://schemas.microsoft.com/office/drawing/2015/06/chart">
            <c:ext xmlns:c16="http://schemas.microsoft.com/office/drawing/2014/chart" uri="{C3380CC4-5D6E-409C-BE32-E72D297353CC}">
              <c16:uniqueId val="{00000000-DB51-4E5C-9CBC-275E3169DE69}"/>
            </c:ext>
          </c:extLst>
        </c:ser>
        <c:dLbls>
          <c:showLegendKey val="0"/>
          <c:showVal val="0"/>
          <c:showCatName val="0"/>
          <c:showSerName val="0"/>
          <c:showPercent val="0"/>
          <c:showBubbleSize val="0"/>
        </c:dLbls>
        <c:gapWidth val="150"/>
        <c:axId val="35908608"/>
        <c:axId val="35910400"/>
      </c:barChart>
      <c:catAx>
        <c:axId val="35908608"/>
        <c:scaling>
          <c:orientation val="minMax"/>
        </c:scaling>
        <c:delete val="0"/>
        <c:axPos val="b"/>
        <c:numFmt formatCode="General" sourceLinked="1"/>
        <c:majorTickMark val="none"/>
        <c:minorTickMark val="none"/>
        <c:tickLblPos val="nextTo"/>
        <c:spPr>
          <a:ln w="6350"/>
        </c:spPr>
        <c:txPr>
          <a:bodyPr/>
          <a:lstStyle/>
          <a:p>
            <a:pPr>
              <a:defRPr sz="3200"/>
            </a:pPr>
            <a:endParaRPr lang="cs-CZ"/>
          </a:p>
        </c:txPr>
        <c:crossAx val="35910400"/>
        <c:crosses val="autoZero"/>
        <c:auto val="1"/>
        <c:lblAlgn val="ctr"/>
        <c:lblOffset val="100"/>
        <c:noMultiLvlLbl val="0"/>
      </c:catAx>
      <c:valAx>
        <c:axId val="35910400"/>
        <c:scaling>
          <c:orientation val="minMax"/>
        </c:scaling>
        <c:delete val="1"/>
        <c:axPos val="l"/>
        <c:numFmt formatCode="#,##0" sourceLinked="1"/>
        <c:majorTickMark val="out"/>
        <c:minorTickMark val="none"/>
        <c:tickLblPos val="nextTo"/>
        <c:crossAx val="35908608"/>
        <c:crosses val="autoZero"/>
        <c:crossBetween val="between"/>
      </c:valAx>
    </c:plotArea>
    <c:plotVisOnly val="1"/>
    <c:dispBlanksAs val="gap"/>
    <c:showDLblsOverMax val="0"/>
  </c:chart>
  <c:txPr>
    <a:bodyPr/>
    <a:lstStyle/>
    <a:p>
      <a:pPr>
        <a:defRPr sz="1800"/>
      </a:pPr>
      <a:endParaRPr lang="cs-CZ"/>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Řada 1</c:v>
                </c:pt>
              </c:strCache>
            </c:strRef>
          </c:tx>
          <c:spPr>
            <a:ln w="190500">
              <a:solidFill>
                <a:srgbClr val="D5BC61"/>
              </a:solidFill>
            </a:ln>
          </c:spPr>
          <c:marker>
            <c:symbol val="none"/>
          </c:marker>
          <c:dPt>
            <c:idx val="1"/>
            <c:bubble3D val="0"/>
            <c:spPr>
              <a:ln w="190500">
                <a:solidFill>
                  <a:srgbClr val="CDAF43"/>
                </a:solidFill>
              </a:ln>
            </c:spPr>
            <c:extLst xmlns:c16r2="http://schemas.microsoft.com/office/drawing/2015/06/chart">
              <c:ext xmlns:c16="http://schemas.microsoft.com/office/drawing/2014/chart" uri="{C3380CC4-5D6E-409C-BE32-E72D297353CC}">
                <c16:uniqueId val="{00000001-F769-47D3-9FF1-09C6311FECCD}"/>
              </c:ext>
            </c:extLst>
          </c:dPt>
          <c:dLbls>
            <c:dLbl>
              <c:idx val="0"/>
              <c:layout>
                <c:manualLayout>
                  <c:x val="-5.1058891789962285E-2"/>
                  <c:y val="-8.258774948382655E-2"/>
                </c:manualLayout>
              </c:layout>
              <c:tx>
                <c:rich>
                  <a:bodyPr/>
                  <a:lstStyle/>
                  <a:p>
                    <a:pPr>
                      <a:defRPr sz="4000" b="1"/>
                    </a:pPr>
                    <a:r>
                      <a:rPr lang="en-US" b="1"/>
                      <a:t>858 510,66</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769-47D3-9FF1-09C6311FECCD}"/>
                </c:ext>
              </c:extLst>
            </c:dLbl>
            <c:dLbl>
              <c:idx val="1"/>
              <c:layout>
                <c:manualLayout>
                  <c:x val="-5.2799535828256458E-2"/>
                  <c:y val="-0.15141087405368203"/>
                </c:manualLayout>
              </c:layout>
              <c:tx>
                <c:rich>
                  <a:bodyPr/>
                  <a:lstStyle/>
                  <a:p>
                    <a:pPr>
                      <a:defRPr sz="4000" b="1"/>
                    </a:pPr>
                    <a:r>
                      <a:rPr lang="en-US" b="1" dirty="0"/>
                      <a:t>697 689,46</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769-47D3-9FF1-09C6311FECCD}"/>
                </c:ext>
              </c:extLst>
            </c:dLbl>
            <c:dLbl>
              <c:idx val="2"/>
              <c:layout>
                <c:manualLayout>
                  <c:x val="-5.6861038584276186E-2"/>
                  <c:y val="-8.1211286992429452E-2"/>
                </c:manualLayout>
              </c:layout>
              <c:tx>
                <c:rich>
                  <a:bodyPr/>
                  <a:lstStyle/>
                  <a:p>
                    <a:pPr>
                      <a:defRPr sz="4000" b="1"/>
                    </a:pPr>
                    <a:r>
                      <a:rPr lang="en-US" b="1"/>
                      <a:t>772 330,68</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769-47D3-9FF1-09C6311FECCD}"/>
                </c:ext>
              </c:extLst>
            </c:dLbl>
            <c:dLbl>
              <c:idx val="3"/>
              <c:layout>
                <c:manualLayout>
                  <c:x val="-5.4540179866550624E-2"/>
                  <c:y val="-7.1576049552649693E-2"/>
                </c:manualLayout>
              </c:layout>
              <c:tx>
                <c:rich>
                  <a:bodyPr/>
                  <a:lstStyle/>
                  <a:p>
                    <a:pPr>
                      <a:defRPr sz="4000" b="1"/>
                    </a:pPr>
                    <a:r>
                      <a:rPr lang="en-US" b="1"/>
                      <a:t>750 531,02</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769-47D3-9FF1-09C6311FECCD}"/>
                </c:ext>
              </c:extLst>
            </c:dLbl>
            <c:dLbl>
              <c:idx val="4"/>
              <c:layout>
                <c:manualLayout>
                  <c:x val="-3.3072236727589209E-2"/>
                  <c:y val="-0.11562284927735719"/>
                </c:manualLayout>
              </c:layout>
              <c:tx>
                <c:rich>
                  <a:bodyPr/>
                  <a:lstStyle/>
                  <a:p>
                    <a:pPr>
                      <a:defRPr sz="4000" b="1"/>
                    </a:pPr>
                    <a:r>
                      <a:rPr lang="en-US" b="1" dirty="0"/>
                      <a:t>558 836,95</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769-47D3-9FF1-09C6311FECCD}"/>
                </c:ext>
              </c:extLst>
            </c:dLbl>
            <c:spPr>
              <a:noFill/>
              <a:ln>
                <a:noFill/>
              </a:ln>
              <a:effectLst/>
            </c:spPr>
            <c:txPr>
              <a:bodyPr/>
              <a:lstStyle/>
              <a:p>
                <a:pPr>
                  <a:defRPr sz="4000"/>
                </a:pPr>
                <a:endParaRPr lang="cs-CZ"/>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List1!$A$2:$A$6</c:f>
              <c:numCache>
                <c:formatCode>General</c:formatCode>
                <c:ptCount val="5"/>
                <c:pt idx="0">
                  <c:v>2014</c:v>
                </c:pt>
                <c:pt idx="1">
                  <c:v>2015</c:v>
                </c:pt>
                <c:pt idx="2">
                  <c:v>2016</c:v>
                </c:pt>
                <c:pt idx="3">
                  <c:v>2017</c:v>
                </c:pt>
                <c:pt idx="4">
                  <c:v>2018</c:v>
                </c:pt>
              </c:numCache>
            </c:numRef>
          </c:cat>
          <c:val>
            <c:numRef>
              <c:f>List1!$B$2:$B$6</c:f>
              <c:numCache>
                <c:formatCode>General</c:formatCode>
                <c:ptCount val="5"/>
                <c:pt idx="0">
                  <c:v>858510.66</c:v>
                </c:pt>
                <c:pt idx="1">
                  <c:v>697689.46</c:v>
                </c:pt>
                <c:pt idx="2">
                  <c:v>772330.68</c:v>
                </c:pt>
                <c:pt idx="3">
                  <c:v>750531.02</c:v>
                </c:pt>
                <c:pt idx="4">
                  <c:v>558836.94999999995</c:v>
                </c:pt>
              </c:numCache>
            </c:numRef>
          </c:val>
          <c:smooth val="0"/>
          <c:extLst xmlns:c16r2="http://schemas.microsoft.com/office/drawing/2015/06/chart">
            <c:ext xmlns:c16="http://schemas.microsoft.com/office/drawing/2014/chart" uri="{C3380CC4-5D6E-409C-BE32-E72D297353CC}">
              <c16:uniqueId val="{00000006-F769-47D3-9FF1-09C6311FECCD}"/>
            </c:ext>
          </c:extLst>
        </c:ser>
        <c:dLbls>
          <c:showLegendKey val="0"/>
          <c:showVal val="0"/>
          <c:showCatName val="0"/>
          <c:showSerName val="0"/>
          <c:showPercent val="0"/>
          <c:showBubbleSize val="0"/>
        </c:dLbls>
        <c:marker val="1"/>
        <c:smooth val="0"/>
        <c:axId val="33803264"/>
        <c:axId val="35590912"/>
      </c:lineChart>
      <c:catAx>
        <c:axId val="33803264"/>
        <c:scaling>
          <c:orientation val="minMax"/>
        </c:scaling>
        <c:delete val="1"/>
        <c:axPos val="b"/>
        <c:numFmt formatCode="General" sourceLinked="1"/>
        <c:majorTickMark val="out"/>
        <c:minorTickMark val="none"/>
        <c:tickLblPos val="nextTo"/>
        <c:crossAx val="35590912"/>
        <c:crosses val="autoZero"/>
        <c:auto val="1"/>
        <c:lblAlgn val="ctr"/>
        <c:lblOffset val="100"/>
        <c:noMultiLvlLbl val="0"/>
      </c:catAx>
      <c:valAx>
        <c:axId val="35590912"/>
        <c:scaling>
          <c:orientation val="minMax"/>
        </c:scaling>
        <c:delete val="1"/>
        <c:axPos val="l"/>
        <c:numFmt formatCode="General" sourceLinked="1"/>
        <c:majorTickMark val="out"/>
        <c:minorTickMark val="none"/>
        <c:tickLblPos val="nextTo"/>
        <c:crossAx val="33803264"/>
        <c:crosses val="autoZero"/>
        <c:crossBetween val="between"/>
      </c:valAx>
    </c:plotArea>
    <c:plotVisOnly val="1"/>
    <c:dispBlanksAs val="gap"/>
    <c:showDLblsOverMax val="0"/>
  </c:chart>
  <c:txPr>
    <a:bodyPr/>
    <a:lstStyle/>
    <a:p>
      <a:pPr>
        <a:defRPr sz="1800"/>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Řada 1</c:v>
                </c:pt>
              </c:strCache>
            </c:strRef>
          </c:tx>
          <c:spPr>
            <a:solidFill>
              <a:srgbClr val="5FA3C5"/>
            </a:solidFill>
            <a:ln>
              <a:solidFill>
                <a:srgbClr val="5FA3C5"/>
              </a:solidFill>
            </a:ln>
          </c:spPr>
          <c:invertIfNegative val="0"/>
          <c:dPt>
            <c:idx val="0"/>
            <c:invertIfNegative val="0"/>
            <c:bubble3D val="0"/>
            <c:spPr>
              <a:solidFill>
                <a:srgbClr val="5FA3C5"/>
              </a:solidFill>
              <a:ln w="9525">
                <a:solidFill>
                  <a:srgbClr val="5FA3C5"/>
                </a:solidFill>
              </a:ln>
            </c:spPr>
            <c:extLst xmlns:c16r2="http://schemas.microsoft.com/office/drawing/2015/06/chart">
              <c:ext xmlns:c16="http://schemas.microsoft.com/office/drawing/2014/chart" uri="{C3380CC4-5D6E-409C-BE32-E72D297353CC}">
                <c16:uniqueId val="{00000001-044E-4CB1-9A1B-556A34E8E50A}"/>
              </c:ext>
            </c:extLst>
          </c:dPt>
          <c:dPt>
            <c:idx val="5"/>
            <c:invertIfNegative val="0"/>
            <c:bubble3D val="0"/>
            <c:spPr>
              <a:solidFill>
                <a:srgbClr val="F6AE44"/>
              </a:solidFill>
              <a:ln>
                <a:solidFill>
                  <a:srgbClr val="F6AE44"/>
                </a:solidFill>
              </a:ln>
            </c:spPr>
            <c:extLst xmlns:c16r2="http://schemas.microsoft.com/office/drawing/2015/06/chart">
              <c:ext xmlns:c16="http://schemas.microsoft.com/office/drawing/2014/chart" uri="{C3380CC4-5D6E-409C-BE32-E72D297353CC}">
                <c16:uniqueId val="{00000003-044E-4CB1-9A1B-556A34E8E50A}"/>
              </c:ext>
            </c:extLst>
          </c:dPt>
          <c:dLbls>
            <c:dLbl>
              <c:idx val="1"/>
              <c:spPr>
                <a:ln>
                  <a:noFill/>
                </a:ln>
              </c:spPr>
              <c:txPr>
                <a:bodyPr/>
                <a:lstStyle/>
                <a:p>
                  <a:pPr>
                    <a:defRPr sz="4000" b="1"/>
                  </a:pPr>
                  <a:endParaRPr lang="cs-CZ"/>
                </a:p>
              </c:txPr>
              <c:showLegendKey val="0"/>
              <c:showVal val="1"/>
              <c:showCatName val="0"/>
              <c:showSerName val="0"/>
              <c:showPercent val="0"/>
              <c:showBubbleSize val="0"/>
            </c:dLbl>
            <c:spPr>
              <a:noFill/>
              <a:ln>
                <a:noFill/>
              </a:ln>
              <a:effectLst/>
            </c:spPr>
            <c:txPr>
              <a:bodyPr/>
              <a:lstStyle/>
              <a:p>
                <a:pPr>
                  <a:defRPr sz="4000" b="1"/>
                </a:pPr>
                <a:endParaRPr lang="cs-CZ"/>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List1!$A$2:$A$8</c:f>
              <c:strCache>
                <c:ptCount val="7"/>
                <c:pt idx="0">
                  <c:v>Belgie</c:v>
                </c:pt>
                <c:pt idx="1">
                  <c:v>Španělsko </c:v>
                </c:pt>
                <c:pt idx="2">
                  <c:v>Francie</c:v>
                </c:pt>
                <c:pt idx="3">
                  <c:v>Německo </c:v>
                </c:pt>
                <c:pt idx="4">
                  <c:v>Rakousko</c:v>
                </c:pt>
                <c:pt idx="5">
                  <c:v>Česká republika</c:v>
                </c:pt>
                <c:pt idx="6">
                  <c:v>Dánsko</c:v>
                </c:pt>
              </c:strCache>
            </c:strRef>
          </c:cat>
          <c:val>
            <c:numRef>
              <c:f>List1!$B$2:$B$8</c:f>
              <c:numCache>
                <c:formatCode>General</c:formatCode>
                <c:ptCount val="7"/>
                <c:pt idx="0">
                  <c:v>8</c:v>
                </c:pt>
                <c:pt idx="1">
                  <c:v>5.6</c:v>
                </c:pt>
                <c:pt idx="2">
                  <c:v>3.8</c:v>
                </c:pt>
                <c:pt idx="3">
                  <c:v>3.4</c:v>
                </c:pt>
                <c:pt idx="4">
                  <c:v>3.1</c:v>
                </c:pt>
                <c:pt idx="5">
                  <c:v>1.9</c:v>
                </c:pt>
                <c:pt idx="6">
                  <c:v>1.1000000000000001</c:v>
                </c:pt>
              </c:numCache>
            </c:numRef>
          </c:val>
          <c:extLst xmlns:c16r2="http://schemas.microsoft.com/office/drawing/2015/06/chart">
            <c:ext xmlns:c16="http://schemas.microsoft.com/office/drawing/2014/chart" uri="{C3380CC4-5D6E-409C-BE32-E72D297353CC}">
              <c16:uniqueId val="{00000005-044E-4CB1-9A1B-556A34E8E50A}"/>
            </c:ext>
          </c:extLst>
        </c:ser>
        <c:dLbls>
          <c:showLegendKey val="0"/>
          <c:showVal val="0"/>
          <c:showCatName val="0"/>
          <c:showSerName val="0"/>
          <c:showPercent val="0"/>
          <c:showBubbleSize val="0"/>
        </c:dLbls>
        <c:gapWidth val="75"/>
        <c:overlap val="-25"/>
        <c:axId val="35752192"/>
        <c:axId val="35753984"/>
      </c:barChart>
      <c:catAx>
        <c:axId val="35752192"/>
        <c:scaling>
          <c:orientation val="minMax"/>
        </c:scaling>
        <c:delete val="0"/>
        <c:axPos val="b"/>
        <c:numFmt formatCode="General" sourceLinked="0"/>
        <c:majorTickMark val="none"/>
        <c:minorTickMark val="none"/>
        <c:tickLblPos val="nextTo"/>
        <c:txPr>
          <a:bodyPr/>
          <a:lstStyle/>
          <a:p>
            <a:pPr>
              <a:defRPr sz="3200" b="0"/>
            </a:pPr>
            <a:endParaRPr lang="cs-CZ"/>
          </a:p>
        </c:txPr>
        <c:crossAx val="35753984"/>
        <c:crosses val="autoZero"/>
        <c:auto val="1"/>
        <c:lblAlgn val="ctr"/>
        <c:lblOffset val="100"/>
        <c:noMultiLvlLbl val="0"/>
      </c:catAx>
      <c:valAx>
        <c:axId val="35753984"/>
        <c:scaling>
          <c:orientation val="minMax"/>
        </c:scaling>
        <c:delete val="1"/>
        <c:axPos val="l"/>
        <c:numFmt formatCode="General" sourceLinked="1"/>
        <c:majorTickMark val="none"/>
        <c:minorTickMark val="none"/>
        <c:tickLblPos val="nextTo"/>
        <c:crossAx val="35752192"/>
        <c:crosses val="autoZero"/>
        <c:crossBetween val="between"/>
      </c:valAx>
    </c:plotArea>
    <c:plotVisOnly val="1"/>
    <c:dispBlanksAs val="gap"/>
    <c:showDLblsOverMax val="0"/>
  </c:chart>
  <c:txPr>
    <a:bodyPr/>
    <a:lstStyle/>
    <a:p>
      <a:pPr>
        <a:defRPr sz="1800"/>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0.07645</cdr:x>
      <cdr:y>0.2293</cdr:y>
    </cdr:from>
    <cdr:to>
      <cdr:x>0.84035</cdr:x>
      <cdr:y>0.57617</cdr:y>
    </cdr:to>
    <cdr:cxnSp macro="">
      <cdr:nvCxnSpPr>
        <cdr:cNvPr id="3" name="Přímá spojnice se šipkou 2">
          <a:extLst xmlns:a="http://schemas.openxmlformats.org/drawingml/2006/main">
            <a:ext uri="{FF2B5EF4-FFF2-40B4-BE49-F238E27FC236}">
              <a16:creationId xmlns:a16="http://schemas.microsoft.com/office/drawing/2014/main" xmlns="" id="{2A77580E-071D-4058-94E7-8DCE9F7BC32E}"/>
            </a:ext>
          </a:extLst>
        </cdr:cNvPr>
        <cdr:cNvCxnSpPr/>
      </cdr:nvCxnSpPr>
      <cdr:spPr>
        <a:xfrm xmlns:a="http://schemas.openxmlformats.org/drawingml/2006/main">
          <a:off x="1673452" y="2115683"/>
          <a:ext cx="16720457" cy="3200400"/>
        </a:xfrm>
        <a:prstGeom xmlns:a="http://schemas.openxmlformats.org/drawingml/2006/main" prst="straightConnector1">
          <a:avLst/>
        </a:prstGeom>
        <a:ln xmlns:a="http://schemas.openxmlformats.org/drawingml/2006/main" w="57150">
          <a:solidFill>
            <a:srgbClr val="C9724F">
              <a:alpha val="55000"/>
            </a:srgbClr>
          </a:solidFill>
          <a:prstDash val="sysDot"/>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B07FA9-DE9C-409F-85F2-97F44B920B82}" type="datetimeFigureOut">
              <a:rPr lang="cs-CZ" smtClean="0"/>
              <a:t>16.10.2019</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68384A4-C56D-4B31-91D3-4CC689CA894B}" type="slidenum">
              <a:rPr lang="cs-CZ" smtClean="0"/>
              <a:t>‹#›</a:t>
            </a:fld>
            <a:endParaRPr lang="cs-CZ"/>
          </a:p>
        </p:txBody>
      </p:sp>
    </p:spTree>
    <p:extLst>
      <p:ext uri="{BB962C8B-B14F-4D97-AF65-F5344CB8AC3E}">
        <p14:creationId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oranžová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a:t>
            </a:fld>
            <a:endParaRPr lang="cs-CZ"/>
          </a:p>
        </p:txBody>
      </p:sp>
    </p:spTree>
    <p:extLst>
      <p:ext uri="{BB962C8B-B14F-4D97-AF65-F5344CB8AC3E}">
        <p14:creationId xmlns:p14="http://schemas.microsoft.com/office/powerpoint/2010/main" val="26433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3</a:t>
            </a:fld>
            <a:endParaRPr lang="cs-CZ"/>
          </a:p>
        </p:txBody>
      </p:sp>
    </p:spTree>
    <p:extLst>
      <p:ext uri="{BB962C8B-B14F-4D97-AF65-F5344CB8AC3E}">
        <p14:creationId xmlns:p14="http://schemas.microsoft.com/office/powerpoint/2010/main" val="354616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7</a:t>
            </a:fld>
            <a:endParaRPr lang="cs-CZ"/>
          </a:p>
        </p:txBody>
      </p:sp>
    </p:spTree>
    <p:extLst>
      <p:ext uri="{BB962C8B-B14F-4D97-AF65-F5344CB8AC3E}">
        <p14:creationId xmlns:p14="http://schemas.microsoft.com/office/powerpoint/2010/main" val="120005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13</a:t>
            </a:fld>
            <a:endParaRPr lang="cs-CZ"/>
          </a:p>
        </p:txBody>
      </p:sp>
    </p:spTree>
    <p:extLst>
      <p:ext uri="{BB962C8B-B14F-4D97-AF65-F5344CB8AC3E}">
        <p14:creationId xmlns:p14="http://schemas.microsoft.com/office/powerpoint/2010/main" val="40615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Vyjděte prosím z tohoto závěrečného snímku,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17</a:t>
            </a:fld>
            <a:endParaRPr lang="cs-CZ"/>
          </a:p>
        </p:txBody>
      </p:sp>
    </p:spTree>
    <p:extLst>
      <p:ext uri="{BB962C8B-B14F-4D97-AF65-F5344CB8AC3E}">
        <p14:creationId xmlns:p14="http://schemas.microsoft.com/office/powerpoint/2010/main" val="3365911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xmlns="" id="{1484CE54-FF2E-408A-B4CF-FF94338BEBE8}"/>
              </a:ext>
            </a:extLst>
          </p:cNvPr>
          <p:cNvSpPr>
            <a:spLocks noGrp="1" noChangeAspect="1"/>
          </p:cNvSpPr>
          <p:nvPr>
            <p:ph type="pic" sz="quarter" idx="13"/>
          </p:nvPr>
        </p:nvSpPr>
        <p:spPr>
          <a:xfrm>
            <a:off x="457200" y="457200"/>
            <a:ext cx="23472000" cy="12801600"/>
          </a:xfrm>
        </p:spPr>
        <p:txBody>
          <a:bodyPr/>
          <a:lstStyle/>
          <a:p>
            <a:r>
              <a:rPr lang="cs-CZ"/>
              <a:t>Kliknutím na ikonu přidáte obrázek.</a:t>
            </a:r>
          </a:p>
        </p:txBody>
      </p:sp>
      <p:sp>
        <p:nvSpPr>
          <p:cNvPr id="6" name="Bílý podklad">
            <a:extLst>
              <a:ext uri="{FF2B5EF4-FFF2-40B4-BE49-F238E27FC236}">
                <a16:creationId xmlns:a16="http://schemas.microsoft.com/office/drawing/2014/main" xmlns="" id="{F70F13C3-16CD-4EC9-A61B-A853E6F0F19D}"/>
              </a:ext>
            </a:extLst>
          </p:cNvPr>
          <p:cNvSpPr>
            <a:spLocks noGrp="1"/>
          </p:cNvSpPr>
          <p:nvPr>
            <p:ph type="body" sz="quarter" idx="12" hasCustomPrompt="1"/>
          </p:nvPr>
        </p:nvSpPr>
        <p:spPr>
          <a:xfrm>
            <a:off x="0" y="1522800"/>
            <a:ext cx="1558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xmlns=""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xmlns=""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xmlns=""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xmlns=""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80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80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pic>
        <p:nvPicPr>
          <p:cNvPr id="20" name="Obrázek 19">
            <a:extLst>
              <a:ext uri="{FF2B5EF4-FFF2-40B4-BE49-F238E27FC236}">
                <a16:creationId xmlns:a16="http://schemas.microsoft.com/office/drawing/2014/main" xmlns="" id="{B985BDA0-83BF-4CD1-88C1-35ED225559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6715125" y="440531"/>
            <a:ext cx="525846" cy="12818269"/>
          </a:xfrm>
          <a:prstGeom prst="rect">
            <a:avLst/>
          </a:prstGeom>
        </p:spPr>
      </p:pic>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3"/>
              </a:buBlip>
              <a:defRPr cap="all" baseline="0">
                <a:solidFill>
                  <a:schemeClr val="accent2"/>
                </a:solidFill>
              </a:defRPr>
            </a:lvl1pPr>
            <a:lvl2pPr marL="1008000" indent="-504000">
              <a:buClr>
                <a:schemeClr val="accent2"/>
              </a:buClr>
              <a:buFont typeface="+mj-lt"/>
              <a:buAutoNum type="arabicPeriod"/>
              <a:defRPr/>
            </a:lvl2pPr>
          </a:lstStyle>
          <a:p>
            <a:pPr lvl="0"/>
            <a:r>
              <a:rPr lang="cs-CZ"/>
              <a:t>Po kliknutí můžete upravovat styly textu v předloze.</a:t>
            </a:r>
          </a:p>
          <a:p>
            <a:pPr lvl="1"/>
            <a:r>
              <a:rPr lang="cs-CZ"/>
              <a:t>Druhá úroveň</a:t>
            </a:r>
          </a:p>
        </p:txBody>
      </p:sp>
    </p:spTree>
    <p:extLst>
      <p:ext uri="{BB962C8B-B14F-4D97-AF65-F5344CB8AC3E}">
        <p14:creationId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a:t>Kliknutím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pic>
        <p:nvPicPr>
          <p:cNvPr id="20" name="Obrázek 19">
            <a:extLst>
              <a:ext uri="{FF2B5EF4-FFF2-40B4-BE49-F238E27FC236}">
                <a16:creationId xmlns:a16="http://schemas.microsoft.com/office/drawing/2014/main" xmlns="" id="{3269660E-B4FE-4175-AA01-54B65588DE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20546"/>
          <a:stretch/>
        </p:blipFill>
        <p:spPr>
          <a:xfrm flipH="1">
            <a:off x="6257925" y="2012155"/>
            <a:ext cx="525846" cy="10454645"/>
          </a:xfrm>
          <a:prstGeom prst="rect">
            <a:avLst/>
          </a:prstGeom>
        </p:spPr>
      </p:pic>
      <p:sp>
        <p:nvSpPr>
          <p:cNvPr id="3" name="Zástupný symbol pro datum 2">
            <a:extLst>
              <a:ext uri="{FF2B5EF4-FFF2-40B4-BE49-F238E27FC236}">
                <a16:creationId xmlns:a16="http://schemas.microsoft.com/office/drawing/2014/main" xmlns="" id="{94112CEA-A89A-40F5-9B5A-7589038E7C10}"/>
              </a:ext>
            </a:extLst>
          </p:cNvPr>
          <p:cNvSpPr>
            <a:spLocks noGrp="1"/>
          </p:cNvSpPr>
          <p:nvPr>
            <p:ph type="dt" sz="half" idx="33"/>
          </p:nvPr>
        </p:nvSpPr>
        <p:spPr/>
        <p:txBody>
          <a:bodyPr/>
          <a:lstStyle/>
          <a:p>
            <a:fld id="{9B3895B8-0BD6-4EDC-959F-D82D66CA15D6}" type="datetimeFigureOut">
              <a:rPr lang="cs-CZ" smtClean="0"/>
              <a:t>16.10.2019</a:t>
            </a:fld>
            <a:endParaRPr lang="cs-CZ" dirty="0"/>
          </a:p>
        </p:txBody>
      </p:sp>
      <p:sp>
        <p:nvSpPr>
          <p:cNvPr id="7" name="Zástupný symbol pro zápatí 6">
            <a:extLst>
              <a:ext uri="{FF2B5EF4-FFF2-40B4-BE49-F238E27FC236}">
                <a16:creationId xmlns:a16="http://schemas.microsoft.com/office/drawing/2014/main" xmlns=""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xmlns="" id="{D92B6150-2864-4F6A-814F-8C54C94CA5FD}"/>
              </a:ext>
            </a:extLst>
          </p:cNvPr>
          <p:cNvSpPr>
            <a:spLocks noGrp="1"/>
          </p:cNvSpPr>
          <p:nvPr>
            <p:ph type="sldNum" sz="quarter" idx="35"/>
          </p:nvPr>
        </p:nvSpPr>
        <p:spPr/>
        <p:txBody>
          <a:bodyPr/>
          <a:lstStyle/>
          <a:p>
            <a:fld id="{C79EEDCB-EB91-4C4F-A503-5C6FE3AC84D2}" type="slidenum">
              <a:rPr lang="cs-CZ" smtClean="0"/>
              <a:t>‹#›</a:t>
            </a:fld>
            <a:endParaRPr lang="cs-CZ" dirty="0"/>
          </a:p>
        </p:txBody>
      </p:sp>
    </p:spTree>
    <p:extLst>
      <p:ext uri="{BB962C8B-B14F-4D97-AF65-F5344CB8AC3E}">
        <p14:creationId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pic>
        <p:nvPicPr>
          <p:cNvPr id="10" name="Lístek s linkou">
            <a:extLst>
              <a:ext uri="{FF2B5EF4-FFF2-40B4-BE49-F238E27FC236}">
                <a16:creationId xmlns:a16="http://schemas.microsoft.com/office/drawing/2014/main" xmlns="" id="{F1E5EC0C-7B1D-47EC-A3E1-2B402F0B6C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428625" y="450055"/>
            <a:ext cx="525846" cy="12818269"/>
          </a:xfrm>
          <a:prstGeom prst="rect">
            <a:avLst/>
          </a:prstGeom>
        </p:spPr>
      </p:pic>
    </p:spTree>
    <p:extLst>
      <p:ext uri="{BB962C8B-B14F-4D97-AF65-F5344CB8AC3E}">
        <p14:creationId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p>
        </p:txBody>
      </p:sp>
      <p:sp>
        <p:nvSpPr>
          <p:cNvPr id="4" name="Zástupný symbol pro obsah 3"/>
          <p:cNvSpPr>
            <a:spLocks noGrp="1"/>
          </p:cNvSpPr>
          <p:nvPr>
            <p:ph sz="quarter" idx="13"/>
          </p:nvPr>
        </p:nvSpPr>
        <p:spPr>
          <a:xfrm>
            <a:off x="1249200" y="3240000"/>
            <a:ext cx="21888000" cy="9226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pic>
        <p:nvPicPr>
          <p:cNvPr id="5" name="Lístek s linkou">
            <a:extLst>
              <a:ext uri="{FF2B5EF4-FFF2-40B4-BE49-F238E27FC236}">
                <a16:creationId xmlns:a16="http://schemas.microsoft.com/office/drawing/2014/main" xmlns="" id="{F1E5EC0C-7B1D-47EC-A3E1-2B402F0B6C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428625" y="450055"/>
            <a:ext cx="525846" cy="12818269"/>
          </a:xfrm>
          <a:prstGeom prst="rect">
            <a:avLst/>
          </a:prstGeom>
        </p:spPr>
      </p:pic>
    </p:spTree>
    <p:extLst>
      <p:ext uri="{BB962C8B-B14F-4D97-AF65-F5344CB8AC3E}">
        <p14:creationId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3"/>
          <p:cNvSpPr>
            <a:spLocks noGrp="1"/>
          </p:cNvSpPr>
          <p:nvPr>
            <p:ph sz="quarter" idx="14"/>
          </p:nvPr>
        </p:nvSpPr>
        <p:spPr>
          <a:xfrm>
            <a:off x="12816000" y="3240000"/>
            <a:ext cx="10321200" cy="9226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pic>
        <p:nvPicPr>
          <p:cNvPr id="7" name="Lístek s linkou">
            <a:extLst>
              <a:ext uri="{FF2B5EF4-FFF2-40B4-BE49-F238E27FC236}">
                <a16:creationId xmlns:a16="http://schemas.microsoft.com/office/drawing/2014/main" xmlns="" id="{F1E5EC0C-7B1D-47EC-A3E1-2B402F0B6C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428625" y="450055"/>
            <a:ext cx="525846" cy="12818269"/>
          </a:xfrm>
          <a:prstGeom prst="rect">
            <a:avLst/>
          </a:prstGeom>
        </p:spPr>
      </p:pic>
    </p:spTree>
    <p:extLst>
      <p:ext uri="{BB962C8B-B14F-4D97-AF65-F5344CB8AC3E}">
        <p14:creationId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xmlns=""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a:t>Kliknutím na ikonu přidáte obrázek.</a:t>
            </a:r>
            <a:endParaRPr lang="cs-CZ" dirty="0"/>
          </a:p>
        </p:txBody>
      </p:sp>
    </p:spTree>
    <p:extLst>
      <p:ext uri="{BB962C8B-B14F-4D97-AF65-F5344CB8AC3E}">
        <p14:creationId xmlns:p14="http://schemas.microsoft.com/office/powerpoint/2010/main"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a:t>Kliknutím na ikonu přidáte obrázek.</a:t>
            </a:r>
            <a:endParaRPr lang="cs-CZ" dirty="0"/>
          </a:p>
        </p:txBody>
      </p:sp>
      <p:pic>
        <p:nvPicPr>
          <p:cNvPr id="10" name="Lístek s linkou">
            <a:extLst>
              <a:ext uri="{FF2B5EF4-FFF2-40B4-BE49-F238E27FC236}">
                <a16:creationId xmlns:a16="http://schemas.microsoft.com/office/drawing/2014/main" xmlns="" id="{F1E5EC0C-7B1D-47EC-A3E1-2B402F0B6C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11706225" y="450055"/>
            <a:ext cx="525846" cy="12818269"/>
          </a:xfrm>
          <a:prstGeom prst="rect">
            <a:avLst/>
          </a:prstGeom>
        </p:spPr>
      </p:pic>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3"/>
              </a:buBlip>
              <a:defRPr sz="3600" cap="all" baseline="0">
                <a:solidFill>
                  <a:schemeClr val="accent1"/>
                </a:solidFill>
              </a:defRPr>
            </a:lvl1pPr>
          </a:lstStyle>
          <a:p>
            <a:pPr lvl="0"/>
            <a:r>
              <a:rPr lang="cs-CZ" dirty="0"/>
              <a:t>Položka obsahu</a:t>
            </a:r>
          </a:p>
        </p:txBody>
      </p:sp>
    </p:spTree>
    <p:extLst>
      <p:ext uri="{BB962C8B-B14F-4D97-AF65-F5344CB8AC3E}">
        <p14:creationId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pic>
        <p:nvPicPr>
          <p:cNvPr id="6" name="Obrázek 5">
            <a:extLst>
              <a:ext uri="{FF2B5EF4-FFF2-40B4-BE49-F238E27FC236}">
                <a16:creationId xmlns:a16="http://schemas.microsoft.com/office/drawing/2014/main" xmlns="" id="{1F1858FF-BDE0-4C5E-8D26-8CEB645524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79" r="70308" b="14837"/>
          <a:stretch/>
        </p:blipFill>
        <p:spPr>
          <a:xfrm flipH="1">
            <a:off x="6257925" y="2021681"/>
            <a:ext cx="525846" cy="11237119"/>
          </a:xfrm>
          <a:prstGeom prst="rect">
            <a:avLst/>
          </a:prstGeom>
        </p:spPr>
      </p:pic>
    </p:spTree>
    <p:extLst>
      <p:ext uri="{BB962C8B-B14F-4D97-AF65-F5344CB8AC3E}">
        <p14:creationId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Obrázek 19">
            <a:extLst>
              <a:ext uri="{FF2B5EF4-FFF2-40B4-BE49-F238E27FC236}">
                <a16:creationId xmlns:a16="http://schemas.microsoft.com/office/drawing/2014/main" xmlns="" id="{B985BDA0-83BF-4CD1-88C1-35ED225559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6715125" y="440531"/>
            <a:ext cx="525846" cy="12818269"/>
          </a:xfrm>
          <a:prstGeom prst="rect">
            <a:avLst/>
          </a:prstGeom>
        </p:spPr>
      </p:pic>
    </p:spTree>
    <p:extLst>
      <p:ext uri="{BB962C8B-B14F-4D97-AF65-F5344CB8AC3E}">
        <p14:creationId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a:t>Kliknutím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3" name="Obrázek 12">
            <a:extLst>
              <a:ext uri="{FF2B5EF4-FFF2-40B4-BE49-F238E27FC236}">
                <a16:creationId xmlns:a16="http://schemas.microsoft.com/office/drawing/2014/main" xmlns="" id="{FF8C1C56-B361-4CFD-80E8-87A4618901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11439525" y="440531"/>
            <a:ext cx="525846" cy="12818269"/>
          </a:xfrm>
          <a:prstGeom prst="rect">
            <a:avLst/>
          </a:prstGeom>
        </p:spPr>
      </p:pic>
    </p:spTree>
    <p:extLst>
      <p:ext uri="{BB962C8B-B14F-4D97-AF65-F5344CB8AC3E}">
        <p14:creationId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pic>
        <p:nvPicPr>
          <p:cNvPr id="19" name="Obrázek 18">
            <a:extLst>
              <a:ext uri="{FF2B5EF4-FFF2-40B4-BE49-F238E27FC236}">
                <a16:creationId xmlns:a16="http://schemas.microsoft.com/office/drawing/2014/main" xmlns="" id="{59D00A5E-2144-4E6A-95AD-4F60472D95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87" t="14411" r="71879" b="8523"/>
          <a:stretch/>
        </p:blipFill>
        <p:spPr>
          <a:xfrm>
            <a:off x="6191251" y="1903801"/>
            <a:ext cx="666750" cy="10562999"/>
          </a:xfrm>
          <a:prstGeom prst="rect">
            <a:avLst/>
          </a:prstGeom>
        </p:spPr>
      </p:pic>
      <p:sp>
        <p:nvSpPr>
          <p:cNvPr id="8" name="Zástupný symbol pro datum 7">
            <a:extLst>
              <a:ext uri="{FF2B5EF4-FFF2-40B4-BE49-F238E27FC236}">
                <a16:creationId xmlns:a16="http://schemas.microsoft.com/office/drawing/2014/main" xmlns="" id="{A0F8F35C-3EBD-4D92-A682-98134090EC07}"/>
              </a:ext>
            </a:extLst>
          </p:cNvPr>
          <p:cNvSpPr>
            <a:spLocks noGrp="1"/>
          </p:cNvSpPr>
          <p:nvPr>
            <p:ph type="dt" sz="half" idx="26"/>
          </p:nvPr>
        </p:nvSpPr>
        <p:spPr/>
        <p:txBody>
          <a:bodyPr/>
          <a:lstStyle/>
          <a:p>
            <a:fld id="{9B3895B8-0BD6-4EDC-959F-D82D66CA15D6}" type="datetimeFigureOut">
              <a:rPr lang="cs-CZ" smtClean="0"/>
              <a:t>16.10.2019</a:t>
            </a:fld>
            <a:endParaRPr lang="cs-CZ" dirty="0"/>
          </a:p>
        </p:txBody>
      </p:sp>
      <p:sp>
        <p:nvSpPr>
          <p:cNvPr id="20" name="Zástupný symbol pro zápatí 19">
            <a:extLst>
              <a:ext uri="{FF2B5EF4-FFF2-40B4-BE49-F238E27FC236}">
                <a16:creationId xmlns:a16="http://schemas.microsoft.com/office/drawing/2014/main" xmlns=""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xmlns="" id="{694D55FB-482C-4174-9D72-A2274FB4E155}"/>
              </a:ext>
            </a:extLst>
          </p:cNvPr>
          <p:cNvSpPr>
            <a:spLocks noGrp="1"/>
          </p:cNvSpPr>
          <p:nvPr>
            <p:ph type="sldNum" sz="quarter" idx="28"/>
          </p:nvPr>
        </p:nvSpPr>
        <p:spPr/>
        <p:txBody>
          <a:bodyPr/>
          <a:lstStyle/>
          <a:p>
            <a:fld id="{C79EEDCB-EB91-4C4F-A503-5C6FE3AC84D2}" type="slidenum">
              <a:rPr lang="cs-CZ" smtClean="0"/>
              <a:t>‹#›</a:t>
            </a:fld>
            <a:endParaRPr lang="cs-CZ" dirty="0"/>
          </a:p>
        </p:txBody>
      </p:sp>
    </p:spTree>
    <p:extLst>
      <p:ext uri="{BB962C8B-B14F-4D97-AF65-F5344CB8AC3E}">
        <p14:creationId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pic>
        <p:nvPicPr>
          <p:cNvPr id="4" name="Obrázek 3">
            <a:extLst>
              <a:ext uri="{FF2B5EF4-FFF2-40B4-BE49-F238E27FC236}">
                <a16:creationId xmlns:a16="http://schemas.microsoft.com/office/drawing/2014/main" xmlns="" id="{7E7E2288-C6D9-4297-B5DD-4093A2EB35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87" t="14411" r="71879" b="8523"/>
          <a:stretch/>
        </p:blipFill>
        <p:spPr>
          <a:xfrm>
            <a:off x="6191251" y="1903801"/>
            <a:ext cx="666750" cy="10562999"/>
          </a:xfrm>
          <a:prstGeom prst="rect">
            <a:avLst/>
          </a:prstGeom>
        </p:spPr>
      </p:pic>
      <p:sp>
        <p:nvSpPr>
          <p:cNvPr id="9" name="Zástupný symbol pro obrázek 7"/>
          <p:cNvSpPr>
            <a:spLocks noGrp="1"/>
          </p:cNvSpPr>
          <p:nvPr>
            <p:ph type="pic" sz="quarter" idx="15"/>
          </p:nvPr>
        </p:nvSpPr>
        <p:spPr>
          <a:xfrm>
            <a:off x="12529800" y="2059200"/>
            <a:ext cx="3812400" cy="5436000"/>
          </a:xfrm>
        </p:spPr>
        <p:txBody>
          <a:bodyPr/>
          <a:lstStyle/>
          <a:p>
            <a:r>
              <a:rPr lang="cs-CZ"/>
              <a:t>Kliknutím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a:t>Kliknutím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xmlns="" id="{0CBEB555-79A3-47E9-B777-CD6AF6AE243A}"/>
              </a:ext>
            </a:extLst>
          </p:cNvPr>
          <p:cNvSpPr>
            <a:spLocks noGrp="1"/>
          </p:cNvSpPr>
          <p:nvPr>
            <p:ph type="dt" sz="half" idx="29"/>
          </p:nvPr>
        </p:nvSpPr>
        <p:spPr/>
        <p:txBody>
          <a:bodyPr/>
          <a:lstStyle/>
          <a:p>
            <a:fld id="{9B3895B8-0BD6-4EDC-959F-D82D66CA15D6}" type="datetimeFigureOut">
              <a:rPr lang="cs-CZ" smtClean="0"/>
              <a:t>16.10.2019</a:t>
            </a:fld>
            <a:endParaRPr lang="cs-CZ" dirty="0"/>
          </a:p>
        </p:txBody>
      </p:sp>
      <p:sp>
        <p:nvSpPr>
          <p:cNvPr id="5" name="Zástupný symbol pro zápatí 4">
            <a:extLst>
              <a:ext uri="{FF2B5EF4-FFF2-40B4-BE49-F238E27FC236}">
                <a16:creationId xmlns:a16="http://schemas.microsoft.com/office/drawing/2014/main" xmlns=""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xmlns="" id="{1031FB46-E73A-4EC4-9E00-0D05DF8D0E64}"/>
              </a:ext>
            </a:extLst>
          </p:cNvPr>
          <p:cNvSpPr>
            <a:spLocks noGrp="1"/>
          </p:cNvSpPr>
          <p:nvPr>
            <p:ph type="sldNum" sz="quarter" idx="31"/>
          </p:nvPr>
        </p:nvSpPr>
        <p:spPr/>
        <p:txBody>
          <a:bodyPr/>
          <a:lstStyle/>
          <a:p>
            <a:fld id="{C79EEDCB-EB91-4C4F-A503-5C6FE3AC84D2}" type="slidenum">
              <a:rPr lang="cs-CZ" smtClean="0"/>
              <a:t>‹#›</a:t>
            </a:fld>
            <a:endParaRPr lang="cs-CZ" dirty="0"/>
          </a:p>
        </p:txBody>
      </p:sp>
    </p:spTree>
    <p:extLst>
      <p:ext uri="{BB962C8B-B14F-4D97-AF65-F5344CB8AC3E}">
        <p14:creationId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pic>
        <p:nvPicPr>
          <p:cNvPr id="7" name="Obrázek 6">
            <a:extLst>
              <a:ext uri="{FF2B5EF4-FFF2-40B4-BE49-F238E27FC236}">
                <a16:creationId xmlns:a16="http://schemas.microsoft.com/office/drawing/2014/main" xmlns="" id="{6EDC5855-5478-41DF-9956-B3B19B4C3F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14767"/>
          <a:stretch/>
        </p:blipFill>
        <p:spPr>
          <a:xfrm flipH="1">
            <a:off x="6257925" y="2012155"/>
            <a:ext cx="525846" cy="11246645"/>
          </a:xfrm>
          <a:prstGeom prst="rect">
            <a:avLst/>
          </a:prstGeom>
        </p:spPr>
      </p:pic>
      <p:sp>
        <p:nvSpPr>
          <p:cNvPr id="6" name="Zástupný symbol pro text 5">
            <a:extLst>
              <a:ext uri="{FF2B5EF4-FFF2-40B4-BE49-F238E27FC236}">
                <a16:creationId xmlns:a16="http://schemas.microsoft.com/office/drawing/2014/main" xmlns="" id="{A81E1459-9530-4B93-9D6D-409F0958B970}"/>
              </a:ext>
            </a:extLst>
          </p:cNvPr>
          <p:cNvSpPr>
            <a:spLocks noGrp="1"/>
          </p:cNvSpPr>
          <p:nvPr>
            <p:ph type="body" sz="quarter" idx="26" hasCustomPrompt="1"/>
          </p:nvPr>
        </p:nvSpPr>
        <p:spPr>
          <a:xfrm>
            <a:off x="20498400" y="19798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xmlns="" id="{91238411-F7B2-4C2E-B752-012ACEEB09D1}"/>
              </a:ext>
            </a:extLst>
          </p:cNvPr>
          <p:cNvSpPr>
            <a:spLocks noGrp="1"/>
          </p:cNvSpPr>
          <p:nvPr>
            <p:ph type="body" sz="quarter" idx="27" hasCustomPrompt="1"/>
          </p:nvPr>
        </p:nvSpPr>
        <p:spPr>
          <a:xfrm>
            <a:off x="20498400" y="31480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xmlns="" id="{ACCC8690-2D85-435A-979C-ECFD7FD54AA5}"/>
              </a:ext>
            </a:extLst>
          </p:cNvPr>
          <p:cNvSpPr>
            <a:spLocks noGrp="1"/>
          </p:cNvSpPr>
          <p:nvPr>
            <p:ph type="body" sz="quarter" idx="28" hasCustomPrompt="1"/>
          </p:nvPr>
        </p:nvSpPr>
        <p:spPr>
          <a:xfrm>
            <a:off x="20498400" y="25639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xmlns=""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xmlns=""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xmlns=""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xmlns=""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xmlns="" id="{7FEDBD48-8860-4068-B323-34D475515FC2}"/>
              </a:ext>
            </a:extLst>
          </p:cNvPr>
          <p:cNvSpPr>
            <a:spLocks noGrp="1"/>
          </p:cNvSpPr>
          <p:nvPr>
            <p:ph type="sldNum" sz="quarter" idx="34"/>
          </p:nvPr>
        </p:nvSpPr>
        <p:spPr/>
        <p:txBody>
          <a:bodyPr/>
          <a:lstStyle/>
          <a:p>
            <a:fld id="{C79EEDCB-EB91-4C4F-A503-5C6FE3AC84D2}" type="slidenum">
              <a:rPr lang="cs-CZ" smtClean="0"/>
              <a:t>‹#›</a:t>
            </a:fld>
            <a:endParaRPr lang="cs-CZ" dirty="0"/>
          </a:p>
        </p:txBody>
      </p:sp>
    </p:spTree>
    <p:extLst>
      <p:ext uri="{BB962C8B-B14F-4D97-AF65-F5344CB8AC3E}">
        <p14:creationId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Obrázek 19">
            <a:extLst>
              <a:ext uri="{FF2B5EF4-FFF2-40B4-BE49-F238E27FC236}">
                <a16:creationId xmlns:a16="http://schemas.microsoft.com/office/drawing/2014/main" xmlns="" id="{B985BDA0-83BF-4CD1-88C1-35ED225559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6715125" y="440531"/>
            <a:ext cx="525846" cy="12818269"/>
          </a:xfrm>
          <a:prstGeom prst="rect">
            <a:avLst/>
          </a:prstGeom>
        </p:spPr>
      </p:pic>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a:t>Po kliknutí můžete upravovat styly textu v předloze.</a:t>
            </a:r>
          </a:p>
          <a:p>
            <a:pPr lvl="1"/>
            <a:r>
              <a:rPr lang="cs-CZ"/>
              <a:t>Druhá úroveň</a:t>
            </a:r>
          </a:p>
        </p:txBody>
      </p:sp>
    </p:spTree>
    <p:extLst>
      <p:ext uri="{BB962C8B-B14F-4D97-AF65-F5344CB8AC3E}">
        <p14:creationId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16.10.2019</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xmlns="" id="{3C895B8F-B083-4AB2-ABAF-76FFED21E58B}"/>
              </a:ext>
            </a:extLst>
          </p:cNvPr>
          <p:cNvCxnSpPr/>
          <p:nvPr userDrawn="1"/>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xmlns="" id="{E20CCA9D-0858-4D06-AD11-DB0C32CCCB3F}"/>
              </a:ext>
            </a:extLst>
          </p:cNvPr>
          <p:cNvCxnSpPr/>
          <p:nvPr userDrawn="1"/>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xmlns="" id="{552F0DDD-210D-4D0D-B69E-49C20B18EE61}"/>
              </a:ext>
            </a:extLst>
          </p:cNvPr>
          <p:cNvCxnSpPr/>
          <p:nvPr userDrawn="1"/>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xmlns="" id="{4605B7AA-218E-4F0A-B999-802A12C3C648}"/>
              </a:ext>
            </a:extLst>
          </p:cNvPr>
          <p:cNvCxnSpPr/>
          <p:nvPr userDrawn="1"/>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xmlns="" id="{02A43B78-8D94-4A2A-B8D6-D956D5628068}"/>
              </a:ext>
            </a:extLst>
          </p:cNvPr>
          <p:cNvCxnSpPr/>
          <p:nvPr userDrawn="1"/>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xmlns="" id="{98DFABD4-A214-480D-94A5-1E1544CD332E}"/>
              </a:ext>
            </a:extLst>
          </p:cNvPr>
          <p:cNvCxnSpPr/>
          <p:nvPr userDrawn="1"/>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xmlns="" id="{292E6A4A-D85F-47FA-88D3-6AFDEBD14EAC}"/>
              </a:ext>
            </a:extLst>
          </p:cNvPr>
          <p:cNvCxnSpPr/>
          <p:nvPr userDrawn="1"/>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xmlns="" id="{CA282E34-2CFA-4C0E-88E6-0A81E1260065}"/>
              </a:ext>
            </a:extLst>
          </p:cNvPr>
          <p:cNvCxnSpPr/>
          <p:nvPr userDrawn="1"/>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xmlns="" id="{0EB48E79-C8D3-4A13-B2EF-7C2BF5C2F322}"/>
              </a:ext>
            </a:extLst>
          </p:cNvPr>
          <p:cNvCxnSpPr/>
          <p:nvPr userDrawn="1"/>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g"/><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xml"/><Relationship Id="rId5" Type="http://schemas.openxmlformats.org/officeDocument/2006/relationships/image" Target="../media/image1.emf"/><Relationship Id="rId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9.xml"/><Relationship Id="rId5" Type="http://schemas.openxmlformats.org/officeDocument/2006/relationships/image" Target="../media/image1.emf"/><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emf"/><Relationship Id="rId7" Type="http://schemas.openxmlformats.org/officeDocument/2006/relationships/image" Target="../media/image14.jpg"/><Relationship Id="rId2" Type="http://schemas.openxmlformats.org/officeDocument/2006/relationships/image" Target="../media/image10.jpg"/><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0.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 Id="rId5" Type="http://schemas.openxmlformats.org/officeDocument/2006/relationships/image" Target="../media/image1.emf"/><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brázek 29" descr="Obsah obrázku osoba, stůl, vsedě, jídlo&#10;&#10;Popis byl vytvořen automaticky">
            <a:extLst>
              <a:ext uri="{FF2B5EF4-FFF2-40B4-BE49-F238E27FC236}">
                <a16:creationId xmlns:a16="http://schemas.microsoft.com/office/drawing/2014/main" xmlns="" id="{31798617-A723-4827-BE96-55F58DD13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457200"/>
            <a:ext cx="23472000" cy="12801600"/>
          </a:xfrm>
          <a:prstGeom prst="rect">
            <a:avLst/>
          </a:prstGeom>
        </p:spPr>
      </p:pic>
      <p:pic>
        <p:nvPicPr>
          <p:cNvPr id="23" name="Obrázek 22" descr="Obsah obrázku osoba, stůl, vsedě, jídlo&#10;&#10;Popis byl vytvořen automaticky">
            <a:extLst>
              <a:ext uri="{FF2B5EF4-FFF2-40B4-BE49-F238E27FC236}">
                <a16:creationId xmlns:a16="http://schemas.microsoft.com/office/drawing/2014/main" xmlns="" id="{1975949D-1488-4C03-BEF2-F63EFD26F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471743"/>
            <a:ext cx="23471999" cy="12802909"/>
          </a:xfrm>
          <a:prstGeom prst="rect">
            <a:avLst/>
          </a:prstGeom>
        </p:spPr>
      </p:pic>
      <p:sp>
        <p:nvSpPr>
          <p:cNvPr id="7" name="Zástupný symbol pro text 6">
            <a:extLst>
              <a:ext uri="{FF2B5EF4-FFF2-40B4-BE49-F238E27FC236}">
                <a16:creationId xmlns:a16="http://schemas.microsoft.com/office/drawing/2014/main" xmlns="" id="{2A52A9A3-080D-4A60-90ED-3CD1D6F20420}"/>
              </a:ext>
            </a:extLst>
          </p:cNvPr>
          <p:cNvSpPr>
            <a:spLocks noGrp="1"/>
          </p:cNvSpPr>
          <p:nvPr>
            <p:ph type="body" sz="quarter" idx="12"/>
          </p:nvPr>
        </p:nvSpPr>
        <p:spPr>
          <a:xfrm>
            <a:off x="-2" y="1522800"/>
            <a:ext cx="17735552" cy="3420000"/>
          </a:xfrm>
        </p:spPr>
        <p:txBody>
          <a:bodyPr/>
          <a:lstStyle/>
          <a:p>
            <a:endParaRPr lang="cs-CZ" dirty="0"/>
          </a:p>
        </p:txBody>
      </p:sp>
      <p:sp>
        <p:nvSpPr>
          <p:cNvPr id="5" name="Datum"/>
          <p:cNvSpPr>
            <a:spLocks noGrp="1"/>
          </p:cNvSpPr>
          <p:nvPr>
            <p:ph type="body" sz="quarter" idx="11"/>
          </p:nvPr>
        </p:nvSpPr>
        <p:spPr/>
        <p:txBody>
          <a:bodyPr/>
          <a:lstStyle/>
          <a:p>
            <a:r>
              <a:rPr lang="cs-CZ" dirty="0"/>
              <a:t>16. 10. 2019</a:t>
            </a:r>
          </a:p>
        </p:txBody>
      </p:sp>
      <p:sp>
        <p:nvSpPr>
          <p:cNvPr id="24" name="Nadpis snímku"/>
          <p:cNvSpPr>
            <a:spLocks noGrp="1"/>
          </p:cNvSpPr>
          <p:nvPr>
            <p:ph type="ctrTitle"/>
          </p:nvPr>
        </p:nvSpPr>
        <p:spPr>
          <a:xfrm>
            <a:off x="4499999" y="1990800"/>
            <a:ext cx="12989980" cy="1980000"/>
          </a:xfrm>
        </p:spPr>
        <p:txBody>
          <a:bodyPr/>
          <a:lstStyle/>
          <a:p>
            <a:r>
              <a:rPr lang="cs-CZ" sz="5500" dirty="0"/>
              <a:t>Potraviny a jejich kvalita                       z pohledu českého zákazníka</a:t>
            </a:r>
          </a:p>
        </p:txBody>
      </p:sp>
      <p:pic>
        <p:nvPicPr>
          <p:cNvPr id="22" name="Logo MZe">
            <a:extLst>
              <a:ext uri="{FF2B5EF4-FFF2-40B4-BE49-F238E27FC236}">
                <a16:creationId xmlns:a16="http://schemas.microsoft.com/office/drawing/2014/main" xmlns="" id="{DA531F35-4064-445C-B666-A301F89A6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cxnSp>
        <p:nvCxnSpPr>
          <p:cNvPr id="27" name="Svislá linka">
            <a:extLst>
              <a:ext uri="{FF2B5EF4-FFF2-40B4-BE49-F238E27FC236}">
                <a16:creationId xmlns:a16="http://schemas.microsoft.com/office/drawing/2014/main" xmlns=""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Horizontální linka">
            <a:extLst>
              <a:ext uri="{FF2B5EF4-FFF2-40B4-BE49-F238E27FC236}">
                <a16:creationId xmlns:a16="http://schemas.microsoft.com/office/drawing/2014/main" xmlns="" id="{BCC3897C-92BD-4E21-9710-197D4402CD39}"/>
              </a:ext>
            </a:extLst>
          </p:cNvPr>
          <p:cNvCxnSpPr>
            <a:cxnSpLocks/>
          </p:cNvCxnSpPr>
          <p:nvPr/>
        </p:nvCxnSpPr>
        <p:spPr>
          <a:xfrm>
            <a:off x="0" y="4942800"/>
            <a:ext cx="1773555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Podnadpis snímku"/>
          <p:cNvSpPr txBox="1">
            <a:spLocks/>
          </p:cNvSpPr>
          <p:nvPr/>
        </p:nvSpPr>
        <p:spPr>
          <a:xfrm>
            <a:off x="4500561" y="4088402"/>
            <a:ext cx="13234987" cy="500063"/>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2800" kern="1200" cap="all" baseline="0">
                <a:solidFill>
                  <a:schemeClr val="tx1"/>
                </a:solidFill>
                <a:latin typeface="+mn-lt"/>
                <a:ea typeface="+mn-ea"/>
                <a:cs typeface="+mn-cs"/>
              </a:defRPr>
            </a:lvl1pPr>
            <a:lvl2pPr marL="914400" indent="0" algn="ctr" defTabSz="1828800" rtl="0" eaLnBrk="1" latinLnBrk="0" hangingPunct="1">
              <a:lnSpc>
                <a:spcPct val="90000"/>
              </a:lnSpc>
              <a:spcBef>
                <a:spcPts val="1000"/>
              </a:spcBef>
              <a:buClr>
                <a:schemeClr val="accent2"/>
              </a:buClr>
              <a:buFontTx/>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Clr>
                <a:schemeClr val="accent2"/>
              </a:buClr>
              <a:buFontTx/>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Clr>
                <a:schemeClr val="accent2"/>
              </a:buClr>
              <a:buFontTx/>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Clr>
                <a:schemeClr val="accent2"/>
              </a:buClr>
              <a:buFontTx/>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defRPr/>
            </a:pPr>
            <a:r>
              <a:rPr lang="cs-CZ" dirty="0"/>
              <a:t>Miroslav </a:t>
            </a:r>
            <a:r>
              <a:rPr lang="cs-CZ" dirty="0" err="1"/>
              <a:t>toman</a:t>
            </a:r>
            <a:r>
              <a:rPr lang="cs-CZ" dirty="0"/>
              <a:t>			                  230. Žofínské fórum</a:t>
            </a:r>
          </a:p>
        </p:txBody>
      </p:sp>
    </p:spTree>
    <p:extLst>
      <p:ext uri="{BB962C8B-B14F-4D97-AF65-F5344CB8AC3E}">
        <p14:creationId xmlns:p14="http://schemas.microsoft.com/office/powerpoint/2010/main" val="246253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1980000"/>
            <a:ext cx="15217200" cy="1162211"/>
          </a:xfrm>
        </p:spPr>
        <p:txBody>
          <a:bodyPr/>
          <a:lstStyle/>
          <a:p>
            <a:r>
              <a:rPr lang="cs-CZ" dirty="0"/>
              <a:t>Podpora kvalitních potravin</a:t>
            </a:r>
          </a:p>
        </p:txBody>
      </p:sp>
      <p:sp>
        <p:nvSpPr>
          <p:cNvPr id="4" name="Zástupný symbol pro text 3">
            <a:extLst>
              <a:ext uri="{FF2B5EF4-FFF2-40B4-BE49-F238E27FC236}">
                <a16:creationId xmlns:a16="http://schemas.microsoft.com/office/drawing/2014/main" xmlns="" id="{77793896-C31C-42C3-8170-9F8A962C4C44}"/>
              </a:ext>
            </a:extLst>
          </p:cNvPr>
          <p:cNvSpPr>
            <a:spLocks noGrp="1"/>
          </p:cNvSpPr>
          <p:nvPr>
            <p:ph type="body" sz="quarter" idx="19"/>
          </p:nvPr>
        </p:nvSpPr>
        <p:spPr>
          <a:xfrm>
            <a:off x="7920000" y="3408218"/>
            <a:ext cx="13543462" cy="2111432"/>
          </a:xfrm>
        </p:spPr>
        <p:txBody>
          <a:bodyPr/>
          <a:lstStyle/>
          <a:p>
            <a:r>
              <a:rPr lang="cs-CZ" dirty="0"/>
              <a:t>Evropská komise schválila </a:t>
            </a:r>
            <a:r>
              <a:rPr lang="cs-CZ" i="1" dirty="0"/>
              <a:t>„Propagační kampaň na podporu kvalitních potravin“                                          </a:t>
            </a:r>
            <a:r>
              <a:rPr lang="cs-CZ" dirty="0"/>
              <a:t>v délce trvání do 31. 12. 2020. </a:t>
            </a:r>
            <a:br>
              <a:rPr lang="cs-CZ" dirty="0"/>
            </a:br>
            <a:r>
              <a:rPr lang="cs-CZ" dirty="0"/>
              <a:t/>
            </a:r>
            <a:br>
              <a:rPr lang="cs-CZ" dirty="0"/>
            </a:br>
            <a:endParaRPr lang="cs-CZ" i="1" dirty="0"/>
          </a:p>
        </p:txBody>
      </p:sp>
      <p:sp>
        <p:nvSpPr>
          <p:cNvPr id="5" name="Zástupný symbol pro text 4">
            <a:extLst>
              <a:ext uri="{FF2B5EF4-FFF2-40B4-BE49-F238E27FC236}">
                <a16:creationId xmlns:a16="http://schemas.microsoft.com/office/drawing/2014/main" xmlns="" id="{363DD77E-91EF-4419-BE05-1C0C96F03E9B}"/>
              </a:ext>
            </a:extLst>
          </p:cNvPr>
          <p:cNvSpPr>
            <a:spLocks noGrp="1"/>
          </p:cNvSpPr>
          <p:nvPr>
            <p:ph type="body" sz="quarter" idx="29"/>
          </p:nvPr>
        </p:nvSpPr>
        <p:spPr>
          <a:xfrm>
            <a:off x="7920000" y="4800600"/>
            <a:ext cx="12444450" cy="3715871"/>
          </a:xfrm>
        </p:spPr>
        <p:txBody>
          <a:bodyPr>
            <a:normAutofit/>
          </a:bodyPr>
          <a:lstStyle/>
          <a:p>
            <a:pPr marL="0" indent="0">
              <a:buNone/>
            </a:pPr>
            <a:r>
              <a:rPr lang="cs-CZ" sz="2800" dirty="0">
                <a:solidFill>
                  <a:schemeClr val="tx1"/>
                </a:solidFill>
              </a:rPr>
              <a:t>Rozpočet:</a:t>
            </a:r>
          </a:p>
          <a:p>
            <a:r>
              <a:rPr lang="cs-CZ" dirty="0"/>
              <a:t>ROK 2019</a:t>
            </a:r>
          </a:p>
          <a:p>
            <a:pPr marL="504000" lvl="1" indent="0">
              <a:buNone/>
            </a:pPr>
            <a:r>
              <a:rPr lang="cs-CZ" dirty="0"/>
              <a:t>Podpora schémat kvality typu: Klasa, Regionální potravina, BIO, CHZO, CHOP, ZTS</a:t>
            </a:r>
            <a:br>
              <a:rPr lang="cs-CZ" dirty="0"/>
            </a:br>
            <a:r>
              <a:rPr lang="cs-CZ" dirty="0"/>
              <a:t>Částka na kampaň: 200 milionů korun</a:t>
            </a:r>
          </a:p>
          <a:p>
            <a:r>
              <a:rPr lang="cs-CZ" dirty="0"/>
              <a:t>ROK 2018</a:t>
            </a:r>
          </a:p>
          <a:p>
            <a:pPr marL="504000" lvl="1" indent="0">
              <a:buNone/>
            </a:pPr>
            <a:r>
              <a:rPr lang="cs-CZ" dirty="0"/>
              <a:t>Částka na kampaň: 149 milionů korun</a:t>
            </a:r>
          </a:p>
          <a:p>
            <a:pPr marL="504000" lvl="1" indent="0">
              <a:buNone/>
            </a:pPr>
            <a:endParaRPr lang="cs-CZ" dirty="0"/>
          </a:p>
        </p:txBody>
      </p:sp>
      <p:pic>
        <p:nvPicPr>
          <p:cNvPr id="13" name="Zástupný symbol obrázku 12" descr="Obsah obrázku jídlo, interiér, stůl, ovoce&#10;&#10;Popis byl vytvořen automaticky">
            <a:extLst>
              <a:ext uri="{FF2B5EF4-FFF2-40B4-BE49-F238E27FC236}">
                <a16:creationId xmlns:a16="http://schemas.microsoft.com/office/drawing/2014/main" xmlns="" id="{EEBD4D97-3356-4380-8B28-1EF3346076F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035" r="27035"/>
          <a:stretch>
            <a:fillRect/>
          </a:stretch>
        </p:blipFill>
        <p:spPr/>
      </p:pic>
      <p:sp>
        <p:nvSpPr>
          <p:cNvPr id="8" name="Podtext 4"/>
          <p:cNvSpPr txBox="1">
            <a:spLocks/>
          </p:cNvSpPr>
          <p:nvPr/>
        </p:nvSpPr>
        <p:spPr>
          <a:xfrm>
            <a:off x="15526871" y="9054353"/>
            <a:ext cx="5253317" cy="3657600"/>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3"/>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defRPr/>
            </a:pPr>
            <a:r>
              <a:rPr lang="cs-CZ" altLang="cs-CZ" sz="2800" dirty="0"/>
              <a:t>13 960 000 piv </a:t>
            </a:r>
            <a:br>
              <a:rPr lang="cs-CZ" altLang="cs-CZ" sz="2800" dirty="0"/>
            </a:br>
            <a:r>
              <a:rPr lang="cs-CZ" altLang="cs-CZ" sz="2700" dirty="0" err="1">
                <a:solidFill>
                  <a:schemeClr val="tx1">
                    <a:lumMod val="65000"/>
                    <a:lumOff val="35000"/>
                  </a:schemeClr>
                </a:solidFill>
              </a:rPr>
              <a:t>Budweiser</a:t>
            </a:r>
            <a:r>
              <a:rPr lang="cs-CZ" altLang="cs-CZ" sz="2700" dirty="0">
                <a:solidFill>
                  <a:schemeClr val="tx1">
                    <a:lumMod val="65000"/>
                    <a:lumOff val="35000"/>
                  </a:schemeClr>
                </a:solidFill>
              </a:rPr>
              <a:t> Budvaru světlého ležáku by se dalo pořídit za částku,                  kterou za poslední dva roky investujeme do kampaní                               na podporu kvalitních potravin.</a:t>
            </a:r>
            <a:r>
              <a:rPr lang="cs-CZ" altLang="cs-CZ" sz="2800" dirty="0">
                <a:solidFill>
                  <a:schemeClr val="tx1">
                    <a:lumMod val="50000"/>
                    <a:lumOff val="50000"/>
                  </a:schemeClr>
                </a:solidFill>
              </a:rPr>
              <a:t/>
            </a:r>
            <a:br>
              <a:rPr lang="cs-CZ" altLang="cs-CZ" sz="2800" dirty="0">
                <a:solidFill>
                  <a:schemeClr val="tx1">
                    <a:lumMod val="50000"/>
                    <a:lumOff val="50000"/>
                  </a:schemeClr>
                </a:solidFill>
              </a:rPr>
            </a:br>
            <a:r>
              <a:rPr lang="cs-CZ" altLang="cs-CZ" sz="2500" dirty="0">
                <a:solidFill>
                  <a:schemeClr val="bg1">
                    <a:lumMod val="50000"/>
                  </a:schemeClr>
                </a:solidFill>
              </a:rPr>
              <a:t/>
            </a:r>
            <a:br>
              <a:rPr lang="cs-CZ" altLang="cs-CZ" sz="2500" dirty="0">
                <a:solidFill>
                  <a:schemeClr val="bg1">
                    <a:lumMod val="50000"/>
                  </a:schemeClr>
                </a:solidFill>
              </a:rPr>
            </a:br>
            <a:r>
              <a:rPr lang="cs-CZ" altLang="cs-CZ" sz="2200" dirty="0">
                <a:solidFill>
                  <a:schemeClr val="tx1">
                    <a:lumMod val="65000"/>
                    <a:lumOff val="35000"/>
                  </a:schemeClr>
                </a:solidFill>
              </a:rPr>
              <a:t>* 13 960 000 lahvových piv v hodnotě 25 Kč</a:t>
            </a:r>
            <a:r>
              <a:rPr lang="cs-CZ" altLang="cs-CZ" dirty="0">
                <a:solidFill>
                  <a:schemeClr val="bg1">
                    <a:lumMod val="50000"/>
                  </a:schemeClr>
                </a:solidFill>
              </a:rPr>
              <a:t/>
            </a:r>
            <a:br>
              <a:rPr lang="cs-CZ" altLang="cs-CZ" dirty="0">
                <a:solidFill>
                  <a:schemeClr val="bg1">
                    <a:lumMod val="50000"/>
                  </a:schemeClr>
                </a:solidFill>
              </a:rPr>
            </a:br>
            <a:r>
              <a:rPr lang="cs-CZ" altLang="cs-CZ" dirty="0">
                <a:solidFill>
                  <a:schemeClr val="bg1">
                    <a:lumMod val="50000"/>
                  </a:schemeClr>
                </a:solidFill>
              </a:rPr>
              <a:t/>
            </a:r>
            <a:br>
              <a:rPr lang="cs-CZ" altLang="cs-CZ" dirty="0">
                <a:solidFill>
                  <a:schemeClr val="bg1">
                    <a:lumMod val="50000"/>
                  </a:schemeClr>
                </a:solidFill>
              </a:rPr>
            </a:br>
            <a:endParaRPr lang="cs-CZ" altLang="cs-CZ" dirty="0">
              <a:solidFill>
                <a:schemeClr val="bg1">
                  <a:lumMod val="50000"/>
                </a:schemeClr>
              </a:solidFill>
            </a:endParaRPr>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4682" y="8875058"/>
            <a:ext cx="1217035" cy="3290852"/>
          </a:xfrm>
          <a:prstGeom prst="rect">
            <a:avLst/>
          </a:prstGeom>
        </p:spPr>
      </p:pic>
    </p:spTree>
    <p:extLst>
      <p:ext uri="{BB962C8B-B14F-4D97-AF65-F5344CB8AC3E}">
        <p14:creationId xmlns:p14="http://schemas.microsoft.com/office/powerpoint/2010/main" val="210406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xmlns="" id="{D79928CD-8D63-463B-AA45-95A8311B40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7602" y="6095949"/>
            <a:ext cx="2681552" cy="2684512"/>
          </a:xfrm>
          <a:prstGeom prst="rect">
            <a:avLst/>
          </a:prstGeom>
        </p:spPr>
      </p:pic>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1422899"/>
            <a:ext cx="15217200" cy="1676422"/>
          </a:xfrm>
        </p:spPr>
        <p:txBody>
          <a:bodyPr/>
          <a:lstStyle/>
          <a:p>
            <a:r>
              <a:rPr lang="cs-CZ" dirty="0" err="1"/>
              <a:t>POTraviny</a:t>
            </a:r>
            <a:r>
              <a:rPr lang="cs-CZ" dirty="0"/>
              <a:t> klasa jsou prostě „klasa“</a:t>
            </a:r>
          </a:p>
        </p:txBody>
      </p:sp>
      <p:pic>
        <p:nvPicPr>
          <p:cNvPr id="14" name="Zástupný symbol obrázku 13" descr="Obsah obrázku stůl, jídlo, talíř, káva&#10;&#10;Popis byl vytvořen automaticky">
            <a:extLst>
              <a:ext uri="{FF2B5EF4-FFF2-40B4-BE49-F238E27FC236}">
                <a16:creationId xmlns:a16="http://schemas.microsoft.com/office/drawing/2014/main" xmlns="" id="{3069C2EF-3326-49D2-A661-9D28630B4A8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173" r="10173"/>
          <a:stretch>
            <a:fillRect/>
          </a:stretch>
        </p:blipFill>
        <p:spPr/>
      </p:pic>
      <p:sp>
        <p:nvSpPr>
          <p:cNvPr id="15" name="Obdélník: se zakulacenými rohy 14">
            <a:extLst>
              <a:ext uri="{FF2B5EF4-FFF2-40B4-BE49-F238E27FC236}">
                <a16:creationId xmlns:a16="http://schemas.microsoft.com/office/drawing/2014/main" xmlns="" id="{67B68B79-4326-4484-B08A-7780A086954B}"/>
              </a:ext>
            </a:extLst>
          </p:cNvPr>
          <p:cNvSpPr/>
          <p:nvPr/>
        </p:nvSpPr>
        <p:spPr>
          <a:xfrm>
            <a:off x="858587" y="8094568"/>
            <a:ext cx="2714085" cy="38153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7" name="Obrázek 16" descr="Obsah obrázku kreslení&#10;&#10;Popis byl vytvořen automaticky">
            <a:extLst>
              <a:ext uri="{FF2B5EF4-FFF2-40B4-BE49-F238E27FC236}">
                <a16:creationId xmlns:a16="http://schemas.microsoft.com/office/drawing/2014/main" xmlns="" id="{7084B618-352D-4589-ADAB-E6BC0AF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537" y="8403152"/>
            <a:ext cx="2261772" cy="3198145"/>
          </a:xfrm>
          <a:prstGeom prst="rect">
            <a:avLst/>
          </a:prstGeom>
        </p:spPr>
      </p:pic>
      <p:sp>
        <p:nvSpPr>
          <p:cNvPr id="40" name="Podnadpis 1">
            <a:extLst>
              <a:ext uri="{FF2B5EF4-FFF2-40B4-BE49-F238E27FC236}">
                <a16:creationId xmlns:a16="http://schemas.microsoft.com/office/drawing/2014/main" xmlns="" id="{FE3981CF-F19F-4806-A68A-6F0407EE15D3}"/>
              </a:ext>
            </a:extLst>
          </p:cNvPr>
          <p:cNvSpPr txBox="1">
            <a:spLocks/>
          </p:cNvSpPr>
          <p:nvPr/>
        </p:nvSpPr>
        <p:spPr>
          <a:xfrm>
            <a:off x="7873586" y="3980250"/>
            <a:ext cx="4320001" cy="1010850"/>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5"/>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solidFill>
                  <a:schemeClr val="accent6">
                    <a:lumMod val="60000"/>
                    <a:lumOff val="40000"/>
                  </a:schemeClr>
                </a:solidFill>
              </a:rPr>
              <a:t>PODPORA POTRAVINÁŘSKÉHO PRŮMYSLU</a:t>
            </a:r>
          </a:p>
        </p:txBody>
      </p:sp>
      <p:sp>
        <p:nvSpPr>
          <p:cNvPr id="42" name="Podtext 1">
            <a:extLst>
              <a:ext uri="{FF2B5EF4-FFF2-40B4-BE49-F238E27FC236}">
                <a16:creationId xmlns:a16="http://schemas.microsoft.com/office/drawing/2014/main" xmlns="" id="{E7C532C6-DE65-4A22-87FC-13D395F591ED}"/>
              </a:ext>
            </a:extLst>
          </p:cNvPr>
          <p:cNvSpPr txBox="1">
            <a:spLocks/>
          </p:cNvSpPr>
          <p:nvPr/>
        </p:nvSpPr>
        <p:spPr>
          <a:xfrm>
            <a:off x="7958492" y="5590524"/>
            <a:ext cx="4443450" cy="3780000"/>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Kvalitní potraviny jsou                    od roku 2016 podporovány                  v režimu státní podpory </a:t>
            </a:r>
            <a:r>
              <a:rPr lang="cs-CZ" i="1" dirty="0"/>
              <a:t>„Propagační kampaň                             na podporu kvalitních                    potravin“.</a:t>
            </a:r>
          </a:p>
        </p:txBody>
      </p:sp>
      <p:sp>
        <p:nvSpPr>
          <p:cNvPr id="43" name="Podnadpis 1">
            <a:extLst>
              <a:ext uri="{FF2B5EF4-FFF2-40B4-BE49-F238E27FC236}">
                <a16:creationId xmlns:a16="http://schemas.microsoft.com/office/drawing/2014/main" xmlns="" id="{E0D2DF3F-2176-42F3-A31B-4471A2EB90A6}"/>
              </a:ext>
            </a:extLst>
          </p:cNvPr>
          <p:cNvSpPr txBox="1">
            <a:spLocks/>
          </p:cNvSpPr>
          <p:nvPr/>
        </p:nvSpPr>
        <p:spPr>
          <a:xfrm>
            <a:off x="12922953" y="5612340"/>
            <a:ext cx="4573377" cy="1010850"/>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5"/>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solidFill>
                  <a:schemeClr val="accent6">
                    <a:lumMod val="60000"/>
                    <a:lumOff val="40000"/>
                  </a:schemeClr>
                </a:solidFill>
              </a:rPr>
              <a:t>VZDĚLÁVÁNÍ  SPOTŘEBITELŮ                          JE ÚČINNÉ</a:t>
            </a:r>
          </a:p>
        </p:txBody>
      </p:sp>
      <p:sp>
        <p:nvSpPr>
          <p:cNvPr id="44" name="Podtext 1">
            <a:extLst>
              <a:ext uri="{FF2B5EF4-FFF2-40B4-BE49-F238E27FC236}">
                <a16:creationId xmlns:a16="http://schemas.microsoft.com/office/drawing/2014/main" xmlns="" id="{48D856F7-45A6-416A-972D-2516D390D35C}"/>
              </a:ext>
            </a:extLst>
          </p:cNvPr>
          <p:cNvSpPr txBox="1">
            <a:spLocks/>
          </p:cNvSpPr>
          <p:nvPr/>
        </p:nvSpPr>
        <p:spPr>
          <a:xfrm>
            <a:off x="13060066" y="7222614"/>
            <a:ext cx="4249412" cy="2169726"/>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Zatímco celý trh potravin rostl rychlostí 5 %,                            trh prezentovaný výrobky značky KLASA rostl                     rychlostí 9,8 %.</a:t>
            </a:r>
          </a:p>
        </p:txBody>
      </p:sp>
      <p:sp>
        <p:nvSpPr>
          <p:cNvPr id="50" name="TextovéPole 49">
            <a:extLst>
              <a:ext uri="{FF2B5EF4-FFF2-40B4-BE49-F238E27FC236}">
                <a16:creationId xmlns:a16="http://schemas.microsoft.com/office/drawing/2014/main" xmlns="" id="{5BE98A91-82E4-4217-865E-A29957E8639C}"/>
              </a:ext>
            </a:extLst>
          </p:cNvPr>
          <p:cNvSpPr txBox="1"/>
          <p:nvPr/>
        </p:nvSpPr>
        <p:spPr>
          <a:xfrm>
            <a:off x="7919999" y="12576293"/>
            <a:ext cx="5451839" cy="461665"/>
          </a:xfrm>
          <a:prstGeom prst="rect">
            <a:avLst/>
          </a:prstGeom>
          <a:noFill/>
        </p:spPr>
        <p:txBody>
          <a:bodyPr wrap="square" rtlCol="0">
            <a:spAutoFit/>
          </a:bodyPr>
          <a:lstStyle/>
          <a:p>
            <a:r>
              <a:rPr lang="cs-CZ" sz="2400" dirty="0">
                <a:solidFill>
                  <a:schemeClr val="tx1">
                    <a:lumMod val="50000"/>
                    <a:lumOff val="50000"/>
                  </a:schemeClr>
                </a:solidFill>
              </a:rPr>
              <a:t>Zdroj:  Výzkum STEM/MARK 2018</a:t>
            </a:r>
          </a:p>
        </p:txBody>
      </p:sp>
      <p:sp>
        <p:nvSpPr>
          <p:cNvPr id="16" name="Podtext 1">
            <a:extLst>
              <a:ext uri="{FF2B5EF4-FFF2-40B4-BE49-F238E27FC236}">
                <a16:creationId xmlns:a16="http://schemas.microsoft.com/office/drawing/2014/main" xmlns="" id="{BAD0E000-7D5F-4035-A664-CECFEE3C5648}"/>
              </a:ext>
            </a:extLst>
          </p:cNvPr>
          <p:cNvSpPr txBox="1">
            <a:spLocks/>
          </p:cNvSpPr>
          <p:nvPr/>
        </p:nvSpPr>
        <p:spPr>
          <a:xfrm>
            <a:off x="18764250" y="7480524"/>
            <a:ext cx="1497505" cy="1548306"/>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sz="6000" b="1" dirty="0">
                <a:solidFill>
                  <a:schemeClr val="bg1"/>
                </a:solidFill>
              </a:rPr>
              <a:t>9,2</a:t>
            </a:r>
            <a:endParaRPr lang="cs-CZ" sz="6000" b="1" i="1" dirty="0">
              <a:solidFill>
                <a:schemeClr val="bg1"/>
              </a:solidFill>
            </a:endParaRPr>
          </a:p>
        </p:txBody>
      </p:sp>
      <p:sp>
        <p:nvSpPr>
          <p:cNvPr id="18" name="Podtext 1">
            <a:extLst>
              <a:ext uri="{FF2B5EF4-FFF2-40B4-BE49-F238E27FC236}">
                <a16:creationId xmlns:a16="http://schemas.microsoft.com/office/drawing/2014/main" xmlns="" id="{17E05C39-8B4E-40F7-A794-CE01D603B740}"/>
              </a:ext>
            </a:extLst>
          </p:cNvPr>
          <p:cNvSpPr txBox="1">
            <a:spLocks/>
          </p:cNvSpPr>
          <p:nvPr/>
        </p:nvSpPr>
        <p:spPr>
          <a:xfrm>
            <a:off x="17967602" y="9048750"/>
            <a:ext cx="3652293" cy="1372972"/>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miliardy činil obrat prodeje kvalitních potravin v roce 2017</a:t>
            </a:r>
          </a:p>
        </p:txBody>
      </p:sp>
      <p:sp>
        <p:nvSpPr>
          <p:cNvPr id="19" name="Podtext 1">
            <a:extLst>
              <a:ext uri="{FF2B5EF4-FFF2-40B4-BE49-F238E27FC236}">
                <a16:creationId xmlns:a16="http://schemas.microsoft.com/office/drawing/2014/main" xmlns="" id="{7819A2F1-3DFF-4D6B-9C57-87D6466870D7}"/>
              </a:ext>
            </a:extLst>
          </p:cNvPr>
          <p:cNvSpPr txBox="1">
            <a:spLocks/>
          </p:cNvSpPr>
          <p:nvPr/>
        </p:nvSpPr>
        <p:spPr>
          <a:xfrm>
            <a:off x="13060066" y="10085693"/>
            <a:ext cx="4020812" cy="1668503"/>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Každá koruna investovaná               do kampaně vygenerovala                předloni přes 62 korun zvýšení obratu.  </a:t>
            </a:r>
            <a:endParaRPr lang="cs-CZ" i="1" dirty="0"/>
          </a:p>
        </p:txBody>
      </p:sp>
    </p:spTree>
    <p:extLst>
      <p:ext uri="{BB962C8B-B14F-4D97-AF65-F5344CB8AC3E}">
        <p14:creationId xmlns:p14="http://schemas.microsoft.com/office/powerpoint/2010/main" val="1588003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Obrázek 47" descr="Obsah obrázku kreslení&#10;&#10;Popis byl vytvořen automaticky">
            <a:extLst>
              <a:ext uri="{FF2B5EF4-FFF2-40B4-BE49-F238E27FC236}">
                <a16:creationId xmlns:a16="http://schemas.microsoft.com/office/drawing/2014/main" xmlns="" id="{44051DEE-79DF-4C40-AF07-953A992994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4973" y="4038947"/>
            <a:ext cx="1597254" cy="2258516"/>
          </a:xfrm>
          <a:prstGeom prst="rect">
            <a:avLst/>
          </a:prstGeom>
        </p:spPr>
      </p:pic>
      <p:sp>
        <p:nvSpPr>
          <p:cNvPr id="2" name="Nadpis 1">
            <a:extLst>
              <a:ext uri="{FF2B5EF4-FFF2-40B4-BE49-F238E27FC236}">
                <a16:creationId xmlns:a16="http://schemas.microsoft.com/office/drawing/2014/main" xmlns="" id="{79EA5EC0-2B54-47D8-B8F0-496C5CFB9A7E}"/>
              </a:ext>
            </a:extLst>
          </p:cNvPr>
          <p:cNvSpPr>
            <a:spLocks noGrp="1"/>
          </p:cNvSpPr>
          <p:nvPr>
            <p:ph type="title"/>
          </p:nvPr>
        </p:nvSpPr>
        <p:spPr>
          <a:xfrm>
            <a:off x="12693600" y="2610000"/>
            <a:ext cx="10443600" cy="698465"/>
          </a:xfrm>
        </p:spPr>
        <p:txBody>
          <a:bodyPr>
            <a:noAutofit/>
          </a:bodyPr>
          <a:lstStyle/>
          <a:p>
            <a:r>
              <a:rPr lang="cs-CZ" dirty="0"/>
              <a:t>Co je české, je dobré</a:t>
            </a:r>
          </a:p>
        </p:txBody>
      </p:sp>
      <p:sp>
        <p:nvSpPr>
          <p:cNvPr id="4" name="Zástupný symbol pro text 3">
            <a:extLst>
              <a:ext uri="{FF2B5EF4-FFF2-40B4-BE49-F238E27FC236}">
                <a16:creationId xmlns:a16="http://schemas.microsoft.com/office/drawing/2014/main" xmlns="" id="{B44B059E-9705-42E9-865A-86881ED05B1D}"/>
              </a:ext>
            </a:extLst>
          </p:cNvPr>
          <p:cNvSpPr>
            <a:spLocks noGrp="1"/>
          </p:cNvSpPr>
          <p:nvPr>
            <p:ph type="body" sz="quarter" idx="19"/>
          </p:nvPr>
        </p:nvSpPr>
        <p:spPr>
          <a:xfrm>
            <a:off x="12693600" y="3761117"/>
            <a:ext cx="10443600" cy="2818406"/>
          </a:xfrm>
        </p:spPr>
        <p:txBody>
          <a:bodyPr/>
          <a:lstStyle/>
          <a:p>
            <a:r>
              <a:rPr lang="cs-CZ" dirty="0"/>
              <a:t>ZNALOST ZNAČEK U SPOTŘEBILŮ</a:t>
            </a:r>
            <a:endParaRPr lang="cs-CZ" i="1" dirty="0"/>
          </a:p>
        </p:txBody>
      </p:sp>
      <p:sp>
        <p:nvSpPr>
          <p:cNvPr id="5" name="Zástupný symbol pro text 4">
            <a:extLst>
              <a:ext uri="{FF2B5EF4-FFF2-40B4-BE49-F238E27FC236}">
                <a16:creationId xmlns:a16="http://schemas.microsoft.com/office/drawing/2014/main" xmlns="" id="{414A3A52-ECD8-4BCD-ABB3-5419A915382F}"/>
              </a:ext>
            </a:extLst>
          </p:cNvPr>
          <p:cNvSpPr>
            <a:spLocks noGrp="1"/>
          </p:cNvSpPr>
          <p:nvPr>
            <p:ph type="body" sz="quarter" idx="17"/>
          </p:nvPr>
        </p:nvSpPr>
        <p:spPr>
          <a:xfrm>
            <a:off x="7239600" y="2610000"/>
            <a:ext cx="4068000" cy="698465"/>
          </a:xfrm>
        </p:spPr>
        <p:txBody>
          <a:bodyPr>
            <a:normAutofit/>
          </a:bodyPr>
          <a:lstStyle/>
          <a:p>
            <a:pPr algn="ctr"/>
            <a:r>
              <a:rPr lang="cs-CZ" b="0" dirty="0"/>
              <a:t>Aktuálně</a:t>
            </a:r>
          </a:p>
        </p:txBody>
      </p:sp>
      <p:sp>
        <p:nvSpPr>
          <p:cNvPr id="6" name="Zástupný symbol pro text 5">
            <a:extLst>
              <a:ext uri="{FF2B5EF4-FFF2-40B4-BE49-F238E27FC236}">
                <a16:creationId xmlns:a16="http://schemas.microsoft.com/office/drawing/2014/main" xmlns="" id="{7648F323-D652-487C-A688-5125A56DC379}"/>
              </a:ext>
            </a:extLst>
          </p:cNvPr>
          <p:cNvSpPr>
            <a:spLocks noGrp="1"/>
          </p:cNvSpPr>
          <p:nvPr>
            <p:ph type="body" sz="quarter" idx="23"/>
          </p:nvPr>
        </p:nvSpPr>
        <p:spPr>
          <a:xfrm>
            <a:off x="7239600" y="5795906"/>
            <a:ext cx="4068000" cy="1296000"/>
          </a:xfrm>
        </p:spPr>
        <p:txBody>
          <a:bodyPr>
            <a:normAutofit/>
          </a:bodyPr>
          <a:lstStyle/>
          <a:p>
            <a:r>
              <a:rPr lang="cs-CZ" sz="5100" dirty="0"/>
              <a:t>911 produktů</a:t>
            </a:r>
          </a:p>
        </p:txBody>
      </p:sp>
      <p:sp>
        <p:nvSpPr>
          <p:cNvPr id="7" name="Zástupný symbol pro text 6">
            <a:extLst>
              <a:ext uri="{FF2B5EF4-FFF2-40B4-BE49-F238E27FC236}">
                <a16:creationId xmlns:a16="http://schemas.microsoft.com/office/drawing/2014/main" xmlns="" id="{323BBC0B-B022-4199-BDEE-6AF2A3312FC3}"/>
              </a:ext>
            </a:extLst>
          </p:cNvPr>
          <p:cNvSpPr>
            <a:spLocks noGrp="1"/>
          </p:cNvSpPr>
          <p:nvPr>
            <p:ph type="body" sz="quarter" idx="24"/>
          </p:nvPr>
        </p:nvSpPr>
        <p:spPr>
          <a:xfrm>
            <a:off x="7239600" y="6893469"/>
            <a:ext cx="4068000" cy="1017249"/>
          </a:xfrm>
        </p:spPr>
        <p:txBody>
          <a:bodyPr/>
          <a:lstStyle/>
          <a:p>
            <a:r>
              <a:rPr lang="cs-CZ" dirty="0"/>
              <a:t>OD 222 VÝROBCŮ</a:t>
            </a:r>
          </a:p>
        </p:txBody>
      </p:sp>
      <p:sp>
        <p:nvSpPr>
          <p:cNvPr id="8" name="Zástupný symbol pro text 7">
            <a:extLst>
              <a:ext uri="{FF2B5EF4-FFF2-40B4-BE49-F238E27FC236}">
                <a16:creationId xmlns:a16="http://schemas.microsoft.com/office/drawing/2014/main" xmlns="" id="{D2F4F96B-EAD8-415D-8F08-C5CA6607BA81}"/>
              </a:ext>
            </a:extLst>
          </p:cNvPr>
          <p:cNvSpPr>
            <a:spLocks noGrp="1"/>
          </p:cNvSpPr>
          <p:nvPr>
            <p:ph type="body" sz="quarter" idx="25"/>
          </p:nvPr>
        </p:nvSpPr>
        <p:spPr>
          <a:xfrm>
            <a:off x="7239600" y="9874664"/>
            <a:ext cx="4068000" cy="1296000"/>
          </a:xfrm>
        </p:spPr>
        <p:txBody>
          <a:bodyPr>
            <a:normAutofit/>
          </a:bodyPr>
          <a:lstStyle/>
          <a:p>
            <a:r>
              <a:rPr lang="cs-CZ" sz="5100" dirty="0"/>
              <a:t>519 produktů</a:t>
            </a:r>
          </a:p>
        </p:txBody>
      </p:sp>
      <p:sp>
        <p:nvSpPr>
          <p:cNvPr id="9" name="Zástupný symbol pro text 8">
            <a:extLst>
              <a:ext uri="{FF2B5EF4-FFF2-40B4-BE49-F238E27FC236}">
                <a16:creationId xmlns:a16="http://schemas.microsoft.com/office/drawing/2014/main" xmlns="" id="{B820574E-0D24-45B8-9490-5894CB7292FF}"/>
              </a:ext>
            </a:extLst>
          </p:cNvPr>
          <p:cNvSpPr>
            <a:spLocks noGrp="1"/>
          </p:cNvSpPr>
          <p:nvPr>
            <p:ph type="body" sz="quarter" idx="26"/>
          </p:nvPr>
        </p:nvSpPr>
        <p:spPr>
          <a:xfrm>
            <a:off x="7239600" y="10997869"/>
            <a:ext cx="4068000" cy="972000"/>
          </a:xfrm>
        </p:spPr>
        <p:txBody>
          <a:bodyPr/>
          <a:lstStyle/>
          <a:p>
            <a:r>
              <a:rPr lang="cs-CZ" dirty="0"/>
              <a:t>OD 368 VÝROBCŮ</a:t>
            </a:r>
          </a:p>
        </p:txBody>
      </p:sp>
      <p:pic>
        <p:nvPicPr>
          <p:cNvPr id="43" name="Zástupný symbol obrázku 42" descr="Obsah obrázku jídlo, talíř, stůl, vsedě&#10;&#10;Popis byl vytvořen automaticky">
            <a:extLst>
              <a:ext uri="{FF2B5EF4-FFF2-40B4-BE49-F238E27FC236}">
                <a16:creationId xmlns:a16="http://schemas.microsoft.com/office/drawing/2014/main" xmlns="" id="{7C0F6F89-A8E9-4329-8613-B0AD86F53F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811" r="15811"/>
          <a:stretch>
            <a:fillRect/>
          </a:stretch>
        </p:blipFill>
        <p:spPr/>
      </p:pic>
      <p:pic>
        <p:nvPicPr>
          <p:cNvPr id="50" name="Obrázek 49" descr="Obsah obrázku text&#10;&#10;Popis byl vytvořen automaticky">
            <a:extLst>
              <a:ext uri="{FF2B5EF4-FFF2-40B4-BE49-F238E27FC236}">
                <a16:creationId xmlns:a16="http://schemas.microsoft.com/office/drawing/2014/main" xmlns="" id="{8A1D0D04-F569-407B-B712-C1DDA8755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5053" y="8261409"/>
            <a:ext cx="1757094" cy="1752631"/>
          </a:xfrm>
          <a:prstGeom prst="rect">
            <a:avLst/>
          </a:prstGeom>
        </p:spPr>
      </p:pic>
      <p:sp>
        <p:nvSpPr>
          <p:cNvPr id="79" name="Zástupný symbol pro text 3">
            <a:extLst>
              <a:ext uri="{FF2B5EF4-FFF2-40B4-BE49-F238E27FC236}">
                <a16:creationId xmlns:a16="http://schemas.microsoft.com/office/drawing/2014/main" xmlns="" id="{F46E83B7-87C9-49EF-B967-EEE5EA8F317E}"/>
              </a:ext>
            </a:extLst>
          </p:cNvPr>
          <p:cNvSpPr txBox="1">
            <a:spLocks/>
          </p:cNvSpPr>
          <p:nvPr/>
        </p:nvSpPr>
        <p:spPr>
          <a:xfrm>
            <a:off x="12710414" y="5862482"/>
            <a:ext cx="2551488" cy="806545"/>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Klasa</a:t>
            </a:r>
          </a:p>
        </p:txBody>
      </p:sp>
      <p:sp>
        <p:nvSpPr>
          <p:cNvPr id="80" name="Zástupný symbol pro text 3">
            <a:extLst>
              <a:ext uri="{FF2B5EF4-FFF2-40B4-BE49-F238E27FC236}">
                <a16:creationId xmlns:a16="http://schemas.microsoft.com/office/drawing/2014/main" xmlns="" id="{5D8B998F-62B3-48CB-AFEF-888D5E8C244C}"/>
              </a:ext>
            </a:extLst>
          </p:cNvPr>
          <p:cNvSpPr txBox="1">
            <a:spLocks/>
          </p:cNvSpPr>
          <p:nvPr/>
        </p:nvSpPr>
        <p:spPr>
          <a:xfrm>
            <a:off x="12710414" y="8490578"/>
            <a:ext cx="4880620" cy="641840"/>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Regionální potravina</a:t>
            </a:r>
          </a:p>
        </p:txBody>
      </p:sp>
      <p:sp>
        <p:nvSpPr>
          <p:cNvPr id="81" name="Zástupný symbol pro text 3">
            <a:extLst>
              <a:ext uri="{FF2B5EF4-FFF2-40B4-BE49-F238E27FC236}">
                <a16:creationId xmlns:a16="http://schemas.microsoft.com/office/drawing/2014/main" xmlns="" id="{FFBFC916-AC17-44F1-B68D-9DA016A8FEBB}"/>
              </a:ext>
            </a:extLst>
          </p:cNvPr>
          <p:cNvSpPr txBox="1">
            <a:spLocks/>
          </p:cNvSpPr>
          <p:nvPr/>
        </p:nvSpPr>
        <p:spPr>
          <a:xfrm>
            <a:off x="12693600" y="11086928"/>
            <a:ext cx="5014800" cy="641840"/>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Evropská značení kvality</a:t>
            </a:r>
          </a:p>
        </p:txBody>
      </p:sp>
      <p:sp>
        <p:nvSpPr>
          <p:cNvPr id="82" name="Zástupný symbol pro text 3">
            <a:extLst>
              <a:ext uri="{FF2B5EF4-FFF2-40B4-BE49-F238E27FC236}">
                <a16:creationId xmlns:a16="http://schemas.microsoft.com/office/drawing/2014/main" xmlns="" id="{0E84C4B8-000B-423B-AE6F-28B13ADB07E4}"/>
              </a:ext>
            </a:extLst>
          </p:cNvPr>
          <p:cNvSpPr txBox="1">
            <a:spLocks/>
          </p:cNvSpPr>
          <p:nvPr/>
        </p:nvSpPr>
        <p:spPr>
          <a:xfrm>
            <a:off x="12716416" y="9782506"/>
            <a:ext cx="8517583" cy="575566"/>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BIO produkt ekologického zemědělství</a:t>
            </a:r>
          </a:p>
        </p:txBody>
      </p:sp>
      <p:sp>
        <p:nvSpPr>
          <p:cNvPr id="83" name="Zástupný symbol pro text 3">
            <a:extLst>
              <a:ext uri="{FF2B5EF4-FFF2-40B4-BE49-F238E27FC236}">
                <a16:creationId xmlns:a16="http://schemas.microsoft.com/office/drawing/2014/main" xmlns="" id="{CD32664D-61A5-44B2-9D23-0CB75F46BF36}"/>
              </a:ext>
            </a:extLst>
          </p:cNvPr>
          <p:cNvSpPr txBox="1">
            <a:spLocks/>
          </p:cNvSpPr>
          <p:nvPr/>
        </p:nvSpPr>
        <p:spPr>
          <a:xfrm>
            <a:off x="12702007" y="12378856"/>
            <a:ext cx="5277435" cy="641840"/>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BIO evropské značení</a:t>
            </a:r>
          </a:p>
        </p:txBody>
      </p:sp>
      <p:sp>
        <p:nvSpPr>
          <p:cNvPr id="108" name="Obdélník 107">
            <a:extLst>
              <a:ext uri="{FF2B5EF4-FFF2-40B4-BE49-F238E27FC236}">
                <a16:creationId xmlns:a16="http://schemas.microsoft.com/office/drawing/2014/main" xmlns="" id="{4E306B61-F655-43CF-8E91-233C59D68413}"/>
              </a:ext>
            </a:extLst>
          </p:cNvPr>
          <p:cNvSpPr/>
          <p:nvPr/>
        </p:nvSpPr>
        <p:spPr>
          <a:xfrm>
            <a:off x="12702007" y="5259853"/>
            <a:ext cx="7542040" cy="523720"/>
          </a:xfrm>
          <a:prstGeom prst="rect">
            <a:avLst/>
          </a:prstGeom>
          <a:solidFill>
            <a:srgbClr val="5FA3C5"/>
          </a:solidFill>
          <a:ln>
            <a:solidFill>
              <a:srgbClr val="5FA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0" name="Obdélník 109">
            <a:extLst>
              <a:ext uri="{FF2B5EF4-FFF2-40B4-BE49-F238E27FC236}">
                <a16:creationId xmlns:a16="http://schemas.microsoft.com/office/drawing/2014/main" xmlns="" id="{31FF2046-C10E-4006-A0D6-FAF23CE984BC}"/>
              </a:ext>
            </a:extLst>
          </p:cNvPr>
          <p:cNvSpPr/>
          <p:nvPr/>
        </p:nvSpPr>
        <p:spPr>
          <a:xfrm>
            <a:off x="12710414" y="7899162"/>
            <a:ext cx="7542040" cy="523720"/>
          </a:xfrm>
          <a:prstGeom prst="rect">
            <a:avLst/>
          </a:prstGeom>
          <a:solidFill>
            <a:srgbClr val="8AB068"/>
          </a:solidFill>
          <a:ln>
            <a:solidFill>
              <a:srgbClr val="8AB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2" name="Obdélník 111">
            <a:extLst>
              <a:ext uri="{FF2B5EF4-FFF2-40B4-BE49-F238E27FC236}">
                <a16:creationId xmlns:a16="http://schemas.microsoft.com/office/drawing/2014/main" xmlns="" id="{7C407053-1356-4253-B3EA-C64726973189}"/>
              </a:ext>
            </a:extLst>
          </p:cNvPr>
          <p:cNvSpPr/>
          <p:nvPr/>
        </p:nvSpPr>
        <p:spPr>
          <a:xfrm>
            <a:off x="12710414" y="10461832"/>
            <a:ext cx="7542040" cy="523720"/>
          </a:xfrm>
          <a:prstGeom prst="rect">
            <a:avLst/>
          </a:prstGeom>
          <a:solidFill>
            <a:srgbClr val="988DC5"/>
          </a:solidFill>
          <a:ln>
            <a:solidFill>
              <a:srgbClr val="98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bdélník 113">
            <a:extLst>
              <a:ext uri="{FF2B5EF4-FFF2-40B4-BE49-F238E27FC236}">
                <a16:creationId xmlns:a16="http://schemas.microsoft.com/office/drawing/2014/main" xmlns="" id="{2378DE9C-D3D6-4444-9642-5804B3AFFF2E}"/>
              </a:ext>
            </a:extLst>
          </p:cNvPr>
          <p:cNvSpPr/>
          <p:nvPr/>
        </p:nvSpPr>
        <p:spPr>
          <a:xfrm>
            <a:off x="12710414" y="9155026"/>
            <a:ext cx="7542040" cy="523720"/>
          </a:xfrm>
          <a:prstGeom prst="rect">
            <a:avLst/>
          </a:prstGeom>
          <a:solidFill>
            <a:srgbClr val="D5BC61"/>
          </a:solidFill>
          <a:ln>
            <a:solidFill>
              <a:srgbClr val="D5B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6" name="Obdélník 115">
            <a:extLst>
              <a:ext uri="{FF2B5EF4-FFF2-40B4-BE49-F238E27FC236}">
                <a16:creationId xmlns:a16="http://schemas.microsoft.com/office/drawing/2014/main" xmlns="" id="{05DC644C-7694-4BA6-AF52-703F9F50374E}"/>
              </a:ext>
            </a:extLst>
          </p:cNvPr>
          <p:cNvSpPr/>
          <p:nvPr/>
        </p:nvSpPr>
        <p:spPr>
          <a:xfrm>
            <a:off x="12710414" y="11776227"/>
            <a:ext cx="7542040" cy="523720"/>
          </a:xfrm>
          <a:prstGeom prst="rect">
            <a:avLst/>
          </a:prstGeom>
          <a:solidFill>
            <a:srgbClr val="F6AE44"/>
          </a:solidFill>
          <a:ln>
            <a:solidFill>
              <a:srgbClr val="F6A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bdélník 116">
            <a:extLst>
              <a:ext uri="{FF2B5EF4-FFF2-40B4-BE49-F238E27FC236}">
                <a16:creationId xmlns:a16="http://schemas.microsoft.com/office/drawing/2014/main" xmlns="" id="{93476F4E-36DB-4CB1-891E-F239FA1FAABB}"/>
              </a:ext>
            </a:extLst>
          </p:cNvPr>
          <p:cNvSpPr/>
          <p:nvPr/>
        </p:nvSpPr>
        <p:spPr>
          <a:xfrm>
            <a:off x="19150203" y="5259853"/>
            <a:ext cx="1102251" cy="523720"/>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lumMod val="75000"/>
                  </a:schemeClr>
                </a:solidFill>
              </a:ln>
              <a:solidFill>
                <a:schemeClr val="bg1">
                  <a:lumMod val="75000"/>
                </a:schemeClr>
              </a:solidFill>
            </a:endParaRPr>
          </a:p>
        </p:txBody>
      </p:sp>
      <p:sp>
        <p:nvSpPr>
          <p:cNvPr id="118" name="Zástupný symbol pro text 3">
            <a:extLst>
              <a:ext uri="{FF2B5EF4-FFF2-40B4-BE49-F238E27FC236}">
                <a16:creationId xmlns:a16="http://schemas.microsoft.com/office/drawing/2014/main" xmlns="" id="{7864BFB2-8F24-4C15-9393-11F5B25B7C5D}"/>
              </a:ext>
            </a:extLst>
          </p:cNvPr>
          <p:cNvSpPr txBox="1">
            <a:spLocks/>
          </p:cNvSpPr>
          <p:nvPr/>
        </p:nvSpPr>
        <p:spPr>
          <a:xfrm>
            <a:off x="20858822" y="5362012"/>
            <a:ext cx="792095" cy="438913"/>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b="1" dirty="0"/>
              <a:t>88 %</a:t>
            </a:r>
          </a:p>
        </p:txBody>
      </p:sp>
      <p:sp>
        <p:nvSpPr>
          <p:cNvPr id="119" name="Zástupný symbol pro text 3">
            <a:extLst>
              <a:ext uri="{FF2B5EF4-FFF2-40B4-BE49-F238E27FC236}">
                <a16:creationId xmlns:a16="http://schemas.microsoft.com/office/drawing/2014/main" xmlns="" id="{3CC93CF1-4886-404E-9181-E942A39135E5}"/>
              </a:ext>
            </a:extLst>
          </p:cNvPr>
          <p:cNvSpPr txBox="1">
            <a:spLocks/>
          </p:cNvSpPr>
          <p:nvPr/>
        </p:nvSpPr>
        <p:spPr>
          <a:xfrm>
            <a:off x="20858822" y="8025994"/>
            <a:ext cx="812095" cy="641840"/>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b="1" dirty="0"/>
              <a:t>46 %</a:t>
            </a:r>
          </a:p>
        </p:txBody>
      </p:sp>
      <p:sp>
        <p:nvSpPr>
          <p:cNvPr id="120" name="Zástupný symbol pro text 3">
            <a:extLst>
              <a:ext uri="{FF2B5EF4-FFF2-40B4-BE49-F238E27FC236}">
                <a16:creationId xmlns:a16="http://schemas.microsoft.com/office/drawing/2014/main" xmlns="" id="{DC85D5DD-CCCB-49F0-9A6A-E959C485A5E8}"/>
              </a:ext>
            </a:extLst>
          </p:cNvPr>
          <p:cNvSpPr txBox="1">
            <a:spLocks/>
          </p:cNvSpPr>
          <p:nvPr/>
        </p:nvSpPr>
        <p:spPr>
          <a:xfrm>
            <a:off x="20897176" y="10573743"/>
            <a:ext cx="735386" cy="540444"/>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b="1" dirty="0"/>
              <a:t>26</a:t>
            </a:r>
            <a:r>
              <a:rPr lang="cs-CZ" dirty="0"/>
              <a:t> %</a:t>
            </a:r>
          </a:p>
        </p:txBody>
      </p:sp>
      <p:sp>
        <p:nvSpPr>
          <p:cNvPr id="121" name="Zástupný symbol pro text 3">
            <a:extLst>
              <a:ext uri="{FF2B5EF4-FFF2-40B4-BE49-F238E27FC236}">
                <a16:creationId xmlns:a16="http://schemas.microsoft.com/office/drawing/2014/main" xmlns="" id="{3C2C08D5-344F-42FB-8FEA-77B60F3AB0E9}"/>
              </a:ext>
            </a:extLst>
          </p:cNvPr>
          <p:cNvSpPr txBox="1">
            <a:spLocks/>
          </p:cNvSpPr>
          <p:nvPr/>
        </p:nvSpPr>
        <p:spPr>
          <a:xfrm>
            <a:off x="20858822" y="9248721"/>
            <a:ext cx="812095" cy="451223"/>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b="1" dirty="0"/>
              <a:t>30 %</a:t>
            </a:r>
          </a:p>
        </p:txBody>
      </p:sp>
      <p:sp>
        <p:nvSpPr>
          <p:cNvPr id="122" name="Zástupný symbol pro text 3">
            <a:extLst>
              <a:ext uri="{FF2B5EF4-FFF2-40B4-BE49-F238E27FC236}">
                <a16:creationId xmlns:a16="http://schemas.microsoft.com/office/drawing/2014/main" xmlns="" id="{FEBB8FAC-1B19-4A2E-85A8-E7FD19B23FB5}"/>
              </a:ext>
            </a:extLst>
          </p:cNvPr>
          <p:cNvSpPr txBox="1">
            <a:spLocks/>
          </p:cNvSpPr>
          <p:nvPr/>
        </p:nvSpPr>
        <p:spPr>
          <a:xfrm>
            <a:off x="20858822" y="6681989"/>
            <a:ext cx="750354" cy="404081"/>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b="1" dirty="0"/>
              <a:t>51 %</a:t>
            </a:r>
          </a:p>
        </p:txBody>
      </p:sp>
      <p:sp>
        <p:nvSpPr>
          <p:cNvPr id="126" name="Obdélník 125">
            <a:extLst>
              <a:ext uri="{FF2B5EF4-FFF2-40B4-BE49-F238E27FC236}">
                <a16:creationId xmlns:a16="http://schemas.microsoft.com/office/drawing/2014/main" xmlns="" id="{6DBF92FC-9969-41D1-B5A1-1238702B7281}"/>
              </a:ext>
            </a:extLst>
          </p:cNvPr>
          <p:cNvSpPr/>
          <p:nvPr/>
        </p:nvSpPr>
        <p:spPr>
          <a:xfrm>
            <a:off x="16362355" y="7881974"/>
            <a:ext cx="3934137" cy="540908"/>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lumMod val="75000"/>
                  </a:schemeClr>
                </a:solidFill>
              </a:ln>
              <a:solidFill>
                <a:schemeClr val="bg1">
                  <a:lumMod val="75000"/>
                </a:schemeClr>
              </a:solidFill>
            </a:endParaRPr>
          </a:p>
        </p:txBody>
      </p:sp>
      <p:sp>
        <p:nvSpPr>
          <p:cNvPr id="127" name="Obdélník 126">
            <a:extLst>
              <a:ext uri="{FF2B5EF4-FFF2-40B4-BE49-F238E27FC236}">
                <a16:creationId xmlns:a16="http://schemas.microsoft.com/office/drawing/2014/main" xmlns="" id="{7401411C-1FC4-412D-A24E-01E4B6C7DFC9}"/>
              </a:ext>
            </a:extLst>
          </p:cNvPr>
          <p:cNvSpPr/>
          <p:nvPr/>
        </p:nvSpPr>
        <p:spPr>
          <a:xfrm>
            <a:off x="15022286" y="9155026"/>
            <a:ext cx="5230168" cy="523720"/>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lumMod val="75000"/>
                  </a:schemeClr>
                </a:solidFill>
              </a:ln>
              <a:solidFill>
                <a:schemeClr val="bg1">
                  <a:lumMod val="75000"/>
                </a:schemeClr>
              </a:solidFill>
            </a:endParaRPr>
          </a:p>
        </p:txBody>
      </p:sp>
      <p:sp>
        <p:nvSpPr>
          <p:cNvPr id="128" name="Obdélník 127">
            <a:extLst>
              <a:ext uri="{FF2B5EF4-FFF2-40B4-BE49-F238E27FC236}">
                <a16:creationId xmlns:a16="http://schemas.microsoft.com/office/drawing/2014/main" xmlns="" id="{876D2090-5670-47C1-A823-AC3F54742FE2}"/>
              </a:ext>
            </a:extLst>
          </p:cNvPr>
          <p:cNvSpPr/>
          <p:nvPr/>
        </p:nvSpPr>
        <p:spPr>
          <a:xfrm>
            <a:off x="14550113" y="10461833"/>
            <a:ext cx="5702341" cy="523720"/>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n>
                <a:solidFill>
                  <a:schemeClr val="bg1">
                    <a:lumMod val="75000"/>
                  </a:schemeClr>
                </a:solidFill>
              </a:ln>
              <a:solidFill>
                <a:schemeClr val="bg1">
                  <a:lumMod val="75000"/>
                </a:schemeClr>
              </a:solidFill>
            </a:endParaRPr>
          </a:p>
        </p:txBody>
      </p:sp>
      <p:sp>
        <p:nvSpPr>
          <p:cNvPr id="33" name="Obdélník 32">
            <a:extLst>
              <a:ext uri="{FF2B5EF4-FFF2-40B4-BE49-F238E27FC236}">
                <a16:creationId xmlns:a16="http://schemas.microsoft.com/office/drawing/2014/main" xmlns="" id="{05DC644C-7694-4BA6-AF52-703F9F50374E}"/>
              </a:ext>
            </a:extLst>
          </p:cNvPr>
          <p:cNvSpPr/>
          <p:nvPr/>
        </p:nvSpPr>
        <p:spPr>
          <a:xfrm>
            <a:off x="12702007" y="6565488"/>
            <a:ext cx="7542040" cy="523720"/>
          </a:xfrm>
          <a:prstGeom prst="rect">
            <a:avLst/>
          </a:prstGeom>
          <a:solidFill>
            <a:srgbClr val="C9724F"/>
          </a:solidFill>
          <a:ln>
            <a:solidFill>
              <a:srgbClr val="C97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4" name="Zástupný symbol pro text 3">
            <a:extLst>
              <a:ext uri="{FF2B5EF4-FFF2-40B4-BE49-F238E27FC236}">
                <a16:creationId xmlns:a16="http://schemas.microsoft.com/office/drawing/2014/main" xmlns="" id="{CD32664D-61A5-44B2-9D23-0CB75F46BF36}"/>
              </a:ext>
            </a:extLst>
          </p:cNvPr>
          <p:cNvSpPr txBox="1">
            <a:spLocks/>
          </p:cNvSpPr>
          <p:nvPr/>
        </p:nvSpPr>
        <p:spPr>
          <a:xfrm>
            <a:off x="12702007" y="7199603"/>
            <a:ext cx="8989475" cy="641840"/>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Český výrobek – Garantováno Potravinářskou komorou </a:t>
            </a:r>
          </a:p>
        </p:txBody>
      </p:sp>
      <p:sp>
        <p:nvSpPr>
          <p:cNvPr id="35" name="Obdélník 34">
            <a:extLst>
              <a:ext uri="{FF2B5EF4-FFF2-40B4-BE49-F238E27FC236}">
                <a16:creationId xmlns:a16="http://schemas.microsoft.com/office/drawing/2014/main" xmlns="" id="{6DBF92FC-9969-41D1-B5A1-1238702B7281}"/>
              </a:ext>
            </a:extLst>
          </p:cNvPr>
          <p:cNvSpPr/>
          <p:nvPr/>
        </p:nvSpPr>
        <p:spPr>
          <a:xfrm>
            <a:off x="16647902" y="6562350"/>
            <a:ext cx="3604552" cy="523720"/>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lumMod val="75000"/>
                  </a:schemeClr>
                </a:solidFill>
              </a:ln>
              <a:solidFill>
                <a:schemeClr val="bg1">
                  <a:lumMod val="75000"/>
                </a:schemeClr>
              </a:solidFill>
            </a:endParaRPr>
          </a:p>
        </p:txBody>
      </p:sp>
      <p:sp>
        <p:nvSpPr>
          <p:cNvPr id="36" name="Zástupný symbol pro text 3">
            <a:extLst>
              <a:ext uri="{FF2B5EF4-FFF2-40B4-BE49-F238E27FC236}">
                <a16:creationId xmlns:a16="http://schemas.microsoft.com/office/drawing/2014/main" xmlns="" id="{FEBB8FAC-1B19-4A2E-85A8-E7FD19B23FB5}"/>
              </a:ext>
            </a:extLst>
          </p:cNvPr>
          <p:cNvSpPr txBox="1">
            <a:spLocks/>
          </p:cNvSpPr>
          <p:nvPr/>
        </p:nvSpPr>
        <p:spPr>
          <a:xfrm>
            <a:off x="20897176" y="11818617"/>
            <a:ext cx="812095" cy="451223"/>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b="1" dirty="0"/>
              <a:t>24 %</a:t>
            </a:r>
          </a:p>
        </p:txBody>
      </p:sp>
      <p:sp>
        <p:nvSpPr>
          <p:cNvPr id="37" name="Obdélník 36">
            <a:extLst>
              <a:ext uri="{FF2B5EF4-FFF2-40B4-BE49-F238E27FC236}">
                <a16:creationId xmlns:a16="http://schemas.microsoft.com/office/drawing/2014/main" xmlns="" id="{10BBDFCA-1195-4E89-8E3C-D4E58BF09598}"/>
              </a:ext>
            </a:extLst>
          </p:cNvPr>
          <p:cNvSpPr/>
          <p:nvPr/>
        </p:nvSpPr>
        <p:spPr>
          <a:xfrm>
            <a:off x="14353970" y="11776227"/>
            <a:ext cx="5912227" cy="523720"/>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n>
                <a:solidFill>
                  <a:schemeClr val="bg1">
                    <a:lumMod val="75000"/>
                  </a:schemeClr>
                </a:solidFill>
              </a:ln>
              <a:solidFill>
                <a:schemeClr val="bg1">
                  <a:lumMod val="75000"/>
                </a:schemeClr>
              </a:solidFill>
            </a:endParaRPr>
          </a:p>
        </p:txBody>
      </p:sp>
    </p:spTree>
    <p:extLst>
      <p:ext uri="{BB962C8B-B14F-4D97-AF65-F5344CB8AC3E}">
        <p14:creationId xmlns:p14="http://schemas.microsoft.com/office/powerpoint/2010/main" val="606225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vislá linka 1">
            <a:extLst>
              <a:ext uri="{FF2B5EF4-FFF2-40B4-BE49-F238E27FC236}">
                <a16:creationId xmlns:a16="http://schemas.microsoft.com/office/drawing/2014/main" xmlns="" id="{2CB77462-79C4-441E-9E49-180141882735}"/>
              </a:ext>
            </a:extLst>
          </p:cNvPr>
          <p:cNvCxnSpPr/>
          <p:nvPr/>
        </p:nvCxnSpPr>
        <p:spPr>
          <a:xfrm>
            <a:off x="18432000" y="10224000"/>
            <a:ext cx="0" cy="20268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Pod číslem 2">
            <a:extLst>
              <a:ext uri="{FF2B5EF4-FFF2-40B4-BE49-F238E27FC236}">
                <a16:creationId xmlns:a16="http://schemas.microsoft.com/office/drawing/2014/main" xmlns="" id="{879DBE2A-A92E-465A-A054-5E3A671A025A}"/>
              </a:ext>
            </a:extLst>
          </p:cNvPr>
          <p:cNvSpPr>
            <a:spLocks noGrp="1"/>
          </p:cNvSpPr>
          <p:nvPr>
            <p:ph type="body" sz="quarter" idx="26"/>
          </p:nvPr>
        </p:nvSpPr>
        <p:spPr/>
        <p:txBody>
          <a:bodyPr>
            <a:noAutofit/>
          </a:bodyPr>
          <a:lstStyle/>
          <a:p>
            <a:r>
              <a:rPr lang="cs-CZ" sz="3100" b="0" dirty="0"/>
              <a:t>glyfosátu</a:t>
            </a:r>
          </a:p>
        </p:txBody>
      </p:sp>
      <p:sp>
        <p:nvSpPr>
          <p:cNvPr id="6" name="Pod číslem 1">
            <a:extLst>
              <a:ext uri="{FF2B5EF4-FFF2-40B4-BE49-F238E27FC236}">
                <a16:creationId xmlns:a16="http://schemas.microsoft.com/office/drawing/2014/main" xmlns="" id="{2B980427-9A07-4DB6-992F-4F5DE529B526}"/>
              </a:ext>
            </a:extLst>
          </p:cNvPr>
          <p:cNvSpPr>
            <a:spLocks noGrp="1"/>
          </p:cNvSpPr>
          <p:nvPr>
            <p:ph type="body" sz="quarter" idx="18"/>
          </p:nvPr>
        </p:nvSpPr>
        <p:spPr/>
        <p:txBody>
          <a:bodyPr>
            <a:noAutofit/>
          </a:bodyPr>
          <a:lstStyle/>
          <a:p>
            <a:r>
              <a:rPr lang="cs-CZ" sz="3100" b="0" dirty="0"/>
              <a:t>pesticidů</a:t>
            </a:r>
          </a:p>
        </p:txBody>
      </p:sp>
      <p:sp>
        <p:nvSpPr>
          <p:cNvPr id="8" name="Číslo 2">
            <a:extLst>
              <a:ext uri="{FF2B5EF4-FFF2-40B4-BE49-F238E27FC236}">
                <a16:creationId xmlns:a16="http://schemas.microsoft.com/office/drawing/2014/main" xmlns="" id="{C471B8B2-713B-4E1E-A72C-0FC410A486C8}"/>
              </a:ext>
            </a:extLst>
          </p:cNvPr>
          <p:cNvSpPr>
            <a:spLocks noGrp="1"/>
          </p:cNvSpPr>
          <p:nvPr>
            <p:ph type="body" sz="quarter" idx="24"/>
          </p:nvPr>
        </p:nvSpPr>
        <p:spPr/>
        <p:txBody>
          <a:bodyPr>
            <a:noAutofit/>
          </a:bodyPr>
          <a:lstStyle/>
          <a:p>
            <a:r>
              <a:rPr lang="cs-CZ" sz="6200" dirty="0"/>
              <a:t>- 25 %</a:t>
            </a:r>
          </a:p>
        </p:txBody>
      </p:sp>
      <p:sp>
        <p:nvSpPr>
          <p:cNvPr id="5" name="Číslo 1">
            <a:extLst>
              <a:ext uri="{FF2B5EF4-FFF2-40B4-BE49-F238E27FC236}">
                <a16:creationId xmlns:a16="http://schemas.microsoft.com/office/drawing/2014/main" xmlns="" id="{DAE93C53-7EAA-4C86-9B24-1B7AD6F1CE09}"/>
              </a:ext>
            </a:extLst>
          </p:cNvPr>
          <p:cNvSpPr>
            <a:spLocks noGrp="1"/>
          </p:cNvSpPr>
          <p:nvPr>
            <p:ph type="body" sz="quarter" idx="17"/>
          </p:nvPr>
        </p:nvSpPr>
        <p:spPr/>
        <p:txBody>
          <a:bodyPr>
            <a:noAutofit/>
          </a:bodyPr>
          <a:lstStyle/>
          <a:p>
            <a:r>
              <a:rPr lang="cs-CZ" sz="6200" dirty="0"/>
              <a:t>- 9 %</a:t>
            </a:r>
          </a:p>
        </p:txBody>
      </p:sp>
      <p:sp>
        <p:nvSpPr>
          <p:cNvPr id="4" name="Text pod nadpisem">
            <a:extLst>
              <a:ext uri="{FF2B5EF4-FFF2-40B4-BE49-F238E27FC236}">
                <a16:creationId xmlns:a16="http://schemas.microsoft.com/office/drawing/2014/main" xmlns="" id="{0ECC2E6F-0E04-4B0E-B052-2B773976C467}"/>
              </a:ext>
            </a:extLst>
          </p:cNvPr>
          <p:cNvSpPr>
            <a:spLocks noGrp="1"/>
          </p:cNvSpPr>
          <p:nvPr>
            <p:ph type="body" sz="quarter" idx="14"/>
          </p:nvPr>
        </p:nvSpPr>
        <p:spPr>
          <a:xfrm>
            <a:off x="12682800" y="3492000"/>
            <a:ext cx="10562400" cy="7181542"/>
          </a:xfrm>
        </p:spPr>
        <p:txBody>
          <a:bodyPr>
            <a:normAutofit/>
          </a:bodyPr>
          <a:lstStyle/>
          <a:p>
            <a:r>
              <a:rPr lang="cs-CZ" dirty="0"/>
              <a:t>Celková spotřeba přípravků na ochranu rostlin aplikovaných              na zemědělskou půdu klesla v roce 2018 v porovnání                           s předchozím rokem o 9 %, spotřeba glyfosátu klesla o 25 %.  </a:t>
            </a:r>
          </a:p>
          <a:p>
            <a:r>
              <a:rPr lang="cs-CZ" dirty="0"/>
              <a:t/>
            </a:r>
            <a:br>
              <a:rPr lang="cs-CZ" dirty="0"/>
            </a:br>
            <a:r>
              <a:rPr lang="cs-CZ" sz="2900" b="1" dirty="0"/>
              <a:t>Co zatím stojí?</a:t>
            </a:r>
          </a:p>
          <a:p>
            <a:pPr lvl="1"/>
            <a:r>
              <a:rPr lang="cs-CZ" sz="2900" dirty="0"/>
              <a:t>Podporujeme precizní zemědělství.</a:t>
            </a:r>
          </a:p>
          <a:p>
            <a:pPr lvl="1"/>
            <a:r>
              <a:rPr lang="cs-CZ" sz="2900" dirty="0"/>
              <a:t>Zakázali jsme předsklizňovou aplikaci glyfosátu                                              u potravinářské produkce.</a:t>
            </a:r>
          </a:p>
          <a:p>
            <a:pPr lvl="1"/>
            <a:r>
              <a:rPr lang="cs-CZ" sz="2900" dirty="0"/>
              <a:t>Spustili jsme pilotní projekt pro šetrné hospodaření zemědělců                       v ochranném pásmu vodní nádrže Švihov (Želivka). </a:t>
            </a:r>
          </a:p>
          <a:p>
            <a:pPr lvl="1"/>
            <a:r>
              <a:rPr lang="cs-CZ" sz="2900" dirty="0"/>
              <a:t>Byl notifikován dotační program pro pěstitele cukrovky                        na mechanickou likvidaci plevelné řepy, jako náhrada chemické aplikace.</a:t>
            </a:r>
          </a:p>
          <a:p>
            <a:pPr lvl="1"/>
            <a:endParaRPr lang="cs-CZ" dirty="0"/>
          </a:p>
        </p:txBody>
      </p:sp>
      <p:sp>
        <p:nvSpPr>
          <p:cNvPr id="2" name="Nadpis 1">
            <a:extLst>
              <a:ext uri="{FF2B5EF4-FFF2-40B4-BE49-F238E27FC236}">
                <a16:creationId xmlns:a16="http://schemas.microsoft.com/office/drawing/2014/main" xmlns="" id="{9DFAB464-D17D-493C-AD4B-D870108CBA57}"/>
              </a:ext>
            </a:extLst>
          </p:cNvPr>
          <p:cNvSpPr>
            <a:spLocks noGrp="1"/>
          </p:cNvSpPr>
          <p:nvPr>
            <p:ph type="title"/>
          </p:nvPr>
        </p:nvSpPr>
        <p:spPr>
          <a:xfrm>
            <a:off x="12682800" y="2438400"/>
            <a:ext cx="10454400" cy="801600"/>
          </a:xfrm>
        </p:spPr>
        <p:txBody>
          <a:bodyPr/>
          <a:lstStyle/>
          <a:p>
            <a:r>
              <a:rPr lang="cs-CZ" dirty="0"/>
              <a:t>Pesticidy na ústupu</a:t>
            </a:r>
          </a:p>
        </p:txBody>
      </p:sp>
      <p:pic>
        <p:nvPicPr>
          <p:cNvPr id="15" name="Zástupný symbol obrázku 14" descr="Obsah obrázku tráva, exteriér, pole, vlak&#10;&#10;Popis byl vytvořen automaticky">
            <a:extLst>
              <a:ext uri="{FF2B5EF4-FFF2-40B4-BE49-F238E27FC236}">
                <a16:creationId xmlns:a16="http://schemas.microsoft.com/office/drawing/2014/main" xmlns="" id="{2BC63D01-0FF1-4A0B-933A-C8E703E782F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910" b="12910"/>
          <a:stretch>
            <a:fillRect/>
          </a:stretch>
        </p:blipFill>
        <p:spPr/>
      </p:pic>
      <p:pic>
        <p:nvPicPr>
          <p:cNvPr id="17" name="Obrázek 16">
            <a:extLst>
              <a:ext uri="{FF2B5EF4-FFF2-40B4-BE49-F238E27FC236}">
                <a16:creationId xmlns:a16="http://schemas.microsoft.com/office/drawing/2014/main" xmlns="" id="{6D0BB7B9-788F-433B-BA7F-F9F63BC92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9676" y="9768727"/>
            <a:ext cx="1866450" cy="2913810"/>
          </a:xfrm>
          <a:prstGeom prst="rect">
            <a:avLst/>
          </a:prstGeom>
        </p:spPr>
      </p:pic>
      <p:sp>
        <p:nvSpPr>
          <p:cNvPr id="25" name="Zástupný symbol pro text 6">
            <a:extLst>
              <a:ext uri="{FF2B5EF4-FFF2-40B4-BE49-F238E27FC236}">
                <a16:creationId xmlns:a16="http://schemas.microsoft.com/office/drawing/2014/main" xmlns="" id="{32B3004A-A4BE-4FA5-B400-4CE2C88064EF}"/>
              </a:ext>
            </a:extLst>
          </p:cNvPr>
          <p:cNvSpPr txBox="1">
            <a:spLocks/>
          </p:cNvSpPr>
          <p:nvPr/>
        </p:nvSpPr>
        <p:spPr>
          <a:xfrm>
            <a:off x="10554700" y="13906537"/>
            <a:ext cx="15214600" cy="8439150"/>
          </a:xfrm>
          <a:prstGeom prst="rect">
            <a:avLst/>
          </a:prstGeom>
        </p:spPr>
        <p:txBody>
          <a:bodyPr rtlCol="0">
            <a:normAutofit/>
          </a:bodyPr>
          <a:lstStyle>
            <a:lvl1pPr marL="360000" indent="-360000" algn="l" defTabSz="1828800" rtl="0" eaLnBrk="1" latinLnBrk="0" hangingPunct="1">
              <a:lnSpc>
                <a:spcPct val="90000"/>
              </a:lnSpc>
              <a:spcBef>
                <a:spcPts val="2000"/>
              </a:spcBef>
              <a:buClr>
                <a:schemeClr val="accent2"/>
              </a:buClr>
              <a:buFontTx/>
              <a:buBlip>
                <a:blip r:embed="rId5"/>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20000"/>
              </a:lnSpc>
              <a:buNone/>
              <a:defRPr/>
            </a:pPr>
            <a:endParaRPr lang="cs-CZ" sz="6800" b="1" dirty="0"/>
          </a:p>
          <a:p>
            <a:pPr marL="0" indent="0">
              <a:buFontTx/>
              <a:buNone/>
              <a:defRPr/>
            </a:pPr>
            <a:endParaRPr lang="cs-CZ" sz="4800" dirty="0"/>
          </a:p>
        </p:txBody>
      </p:sp>
    </p:spTree>
    <p:extLst>
      <p:ext uri="{BB962C8B-B14F-4D97-AF65-F5344CB8AC3E}">
        <p14:creationId xmlns:p14="http://schemas.microsoft.com/office/powerpoint/2010/main" val="2959652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AFA47DD-1049-4560-8762-CA15266FFA7F}"/>
              </a:ext>
            </a:extLst>
          </p:cNvPr>
          <p:cNvSpPr>
            <a:spLocks noGrp="1"/>
          </p:cNvSpPr>
          <p:nvPr>
            <p:ph type="title"/>
          </p:nvPr>
        </p:nvSpPr>
        <p:spPr>
          <a:xfrm>
            <a:off x="1249200" y="1779814"/>
            <a:ext cx="21888000" cy="1424186"/>
          </a:xfrm>
        </p:spPr>
        <p:txBody>
          <a:bodyPr/>
          <a:lstStyle/>
          <a:p>
            <a:r>
              <a:rPr lang="cs-CZ" dirty="0"/>
              <a:t>Spotřeba přípravků na ochranu rostlin v ČR (KG)</a:t>
            </a:r>
          </a:p>
        </p:txBody>
      </p:sp>
      <p:graphicFrame>
        <p:nvGraphicFramePr>
          <p:cNvPr id="4" name="Zástupný symbol pro obsah 3"/>
          <p:cNvGraphicFramePr>
            <a:graphicFrameLocks noGrp="1"/>
          </p:cNvGraphicFramePr>
          <p:nvPr>
            <p:ph sz="quarter" idx="13"/>
            <p:extLst>
              <p:ext uri="{D42A27DB-BD31-4B8C-83A1-F6EECF244321}">
                <p14:modId xmlns:p14="http://schemas.microsoft.com/office/powerpoint/2010/main" val="1222419882"/>
              </p:ext>
            </p:extLst>
          </p:nvPr>
        </p:nvGraphicFramePr>
        <p:xfrm>
          <a:off x="1249363" y="3060474"/>
          <a:ext cx="21888450" cy="92265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ovéPole 7">
            <a:extLst>
              <a:ext uri="{FF2B5EF4-FFF2-40B4-BE49-F238E27FC236}">
                <a16:creationId xmlns:a16="http://schemas.microsoft.com/office/drawing/2014/main" xmlns="" id="{49F95F97-5DB5-409C-93A3-FE44A6470A8B}"/>
              </a:ext>
            </a:extLst>
          </p:cNvPr>
          <p:cNvSpPr txBox="1"/>
          <p:nvPr/>
        </p:nvSpPr>
        <p:spPr>
          <a:xfrm>
            <a:off x="1045026" y="12753920"/>
            <a:ext cx="13862957" cy="461665"/>
          </a:xfrm>
          <a:prstGeom prst="rect">
            <a:avLst/>
          </a:prstGeom>
          <a:noFill/>
        </p:spPr>
        <p:txBody>
          <a:bodyPr wrap="square" rtlCol="0">
            <a:spAutoFit/>
          </a:bodyPr>
          <a:lstStyle/>
          <a:p>
            <a:r>
              <a:rPr lang="cs-CZ" sz="2400" dirty="0">
                <a:solidFill>
                  <a:schemeClr val="tx1">
                    <a:lumMod val="50000"/>
                    <a:lumOff val="50000"/>
                  </a:schemeClr>
                </a:solidFill>
              </a:rPr>
              <a:t>Zdroj:  Výroční zpráva o plnění Národního akčního plánu k bezpečnému používání pesticidů v ČR za rok 2018</a:t>
            </a:r>
          </a:p>
        </p:txBody>
      </p:sp>
    </p:spTree>
    <p:extLst>
      <p:ext uri="{BB962C8B-B14F-4D97-AF65-F5344CB8AC3E}">
        <p14:creationId xmlns:p14="http://schemas.microsoft.com/office/powerpoint/2010/main" val="2180783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AFA47DD-1049-4560-8762-CA15266FFA7F}"/>
              </a:ext>
            </a:extLst>
          </p:cNvPr>
          <p:cNvSpPr>
            <a:spLocks noGrp="1"/>
          </p:cNvSpPr>
          <p:nvPr>
            <p:ph type="title"/>
          </p:nvPr>
        </p:nvSpPr>
        <p:spPr>
          <a:xfrm>
            <a:off x="1249200" y="1779814"/>
            <a:ext cx="21888000" cy="1424186"/>
          </a:xfrm>
        </p:spPr>
        <p:txBody>
          <a:bodyPr/>
          <a:lstStyle/>
          <a:p>
            <a:r>
              <a:rPr lang="cs-CZ" dirty="0"/>
              <a:t>Spotřeba glyfosátu v </a:t>
            </a:r>
            <a:r>
              <a:rPr lang="cs-CZ" dirty="0" err="1"/>
              <a:t>čr</a:t>
            </a:r>
            <a:r>
              <a:rPr lang="cs-CZ" dirty="0"/>
              <a:t> (</a:t>
            </a:r>
            <a:r>
              <a:rPr lang="cs-CZ" dirty="0" err="1"/>
              <a:t>kG</a:t>
            </a:r>
            <a:r>
              <a:rPr lang="cs-CZ" dirty="0"/>
              <a:t>)</a:t>
            </a:r>
          </a:p>
        </p:txBody>
      </p:sp>
      <p:graphicFrame>
        <p:nvGraphicFramePr>
          <p:cNvPr id="10" name="Zástupný symbol pro obsah 9"/>
          <p:cNvGraphicFramePr>
            <a:graphicFrameLocks noGrp="1"/>
          </p:cNvGraphicFramePr>
          <p:nvPr>
            <p:ph sz="quarter" idx="13"/>
            <p:extLst>
              <p:ext uri="{D42A27DB-BD31-4B8C-83A1-F6EECF244321}">
                <p14:modId xmlns:p14="http://schemas.microsoft.com/office/powerpoint/2010/main" val="4212400348"/>
              </p:ext>
            </p:extLst>
          </p:nvPr>
        </p:nvGraphicFramePr>
        <p:xfrm>
          <a:off x="1236889" y="5028750"/>
          <a:ext cx="21888450" cy="9226550"/>
        </p:xfrm>
        <a:graphic>
          <a:graphicData uri="http://schemas.openxmlformats.org/drawingml/2006/chart">
            <c:chart xmlns:c="http://schemas.openxmlformats.org/drawingml/2006/chart" xmlns:r="http://schemas.openxmlformats.org/officeDocument/2006/relationships" r:id="rId2"/>
          </a:graphicData>
        </a:graphic>
      </p:graphicFrame>
      <p:sp>
        <p:nvSpPr>
          <p:cNvPr id="11" name="Zástupný text pod nadpisem">
            <a:extLst>
              <a:ext uri="{FF2B5EF4-FFF2-40B4-BE49-F238E27FC236}">
                <a16:creationId xmlns:a16="http://schemas.microsoft.com/office/drawing/2014/main" xmlns="" id="{B0CC4ADE-A4DC-47BF-9B08-8CF2B4FE84BA}"/>
              </a:ext>
            </a:extLst>
          </p:cNvPr>
          <p:cNvSpPr txBox="1">
            <a:spLocks/>
          </p:cNvSpPr>
          <p:nvPr/>
        </p:nvSpPr>
        <p:spPr>
          <a:xfrm>
            <a:off x="2743198" y="6780477"/>
            <a:ext cx="1126669" cy="865414"/>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3"/>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t>2014</a:t>
            </a:r>
          </a:p>
        </p:txBody>
      </p:sp>
      <p:sp>
        <p:nvSpPr>
          <p:cNvPr id="13" name="Zástupný text pod nadpisem">
            <a:extLst>
              <a:ext uri="{FF2B5EF4-FFF2-40B4-BE49-F238E27FC236}">
                <a16:creationId xmlns:a16="http://schemas.microsoft.com/office/drawing/2014/main" xmlns="" id="{B0CC4ADE-A4DC-47BF-9B08-8CF2B4FE84BA}"/>
              </a:ext>
            </a:extLst>
          </p:cNvPr>
          <p:cNvSpPr txBox="1">
            <a:spLocks/>
          </p:cNvSpPr>
          <p:nvPr/>
        </p:nvSpPr>
        <p:spPr>
          <a:xfrm>
            <a:off x="7364184" y="8205129"/>
            <a:ext cx="1404257" cy="865414"/>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3"/>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t>2015</a:t>
            </a:r>
          </a:p>
        </p:txBody>
      </p:sp>
      <p:sp>
        <p:nvSpPr>
          <p:cNvPr id="14" name="Zástupný text pod nadpisem">
            <a:extLst>
              <a:ext uri="{FF2B5EF4-FFF2-40B4-BE49-F238E27FC236}">
                <a16:creationId xmlns:a16="http://schemas.microsoft.com/office/drawing/2014/main" xmlns="" id="{B0CC4ADE-A4DC-47BF-9B08-8CF2B4FE84BA}"/>
              </a:ext>
            </a:extLst>
          </p:cNvPr>
          <p:cNvSpPr txBox="1">
            <a:spLocks/>
          </p:cNvSpPr>
          <p:nvPr/>
        </p:nvSpPr>
        <p:spPr>
          <a:xfrm>
            <a:off x="11620844" y="7535655"/>
            <a:ext cx="1316828" cy="865414"/>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3"/>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t>2016</a:t>
            </a:r>
          </a:p>
        </p:txBody>
      </p:sp>
      <p:sp>
        <p:nvSpPr>
          <p:cNvPr id="15" name="Zástupný text pod nadpisem">
            <a:extLst>
              <a:ext uri="{FF2B5EF4-FFF2-40B4-BE49-F238E27FC236}">
                <a16:creationId xmlns:a16="http://schemas.microsoft.com/office/drawing/2014/main" xmlns="" id="{B0CC4ADE-A4DC-47BF-9B08-8CF2B4FE84BA}"/>
              </a:ext>
            </a:extLst>
          </p:cNvPr>
          <p:cNvSpPr txBox="1">
            <a:spLocks/>
          </p:cNvSpPr>
          <p:nvPr/>
        </p:nvSpPr>
        <p:spPr>
          <a:xfrm>
            <a:off x="15909815" y="7927559"/>
            <a:ext cx="1316828" cy="865414"/>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3"/>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t>2017</a:t>
            </a:r>
          </a:p>
        </p:txBody>
      </p:sp>
      <p:sp>
        <p:nvSpPr>
          <p:cNvPr id="16" name="Zástupný text pod nadpisem">
            <a:extLst>
              <a:ext uri="{FF2B5EF4-FFF2-40B4-BE49-F238E27FC236}">
                <a16:creationId xmlns:a16="http://schemas.microsoft.com/office/drawing/2014/main" xmlns="" id="{B0CC4ADE-A4DC-47BF-9B08-8CF2B4FE84BA}"/>
              </a:ext>
            </a:extLst>
          </p:cNvPr>
          <p:cNvSpPr txBox="1">
            <a:spLocks/>
          </p:cNvSpPr>
          <p:nvPr/>
        </p:nvSpPr>
        <p:spPr>
          <a:xfrm>
            <a:off x="20481813" y="9388933"/>
            <a:ext cx="1316828" cy="865414"/>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3"/>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t>2018</a:t>
            </a:r>
          </a:p>
        </p:txBody>
      </p:sp>
      <p:cxnSp>
        <p:nvCxnSpPr>
          <p:cNvPr id="4" name="Přímá spojnice se šipkou 3"/>
          <p:cNvCxnSpPr/>
          <p:nvPr/>
        </p:nvCxnSpPr>
        <p:spPr>
          <a:xfrm>
            <a:off x="3526971" y="6458007"/>
            <a:ext cx="15936686" cy="1510355"/>
          </a:xfrm>
          <a:prstGeom prst="straightConnector1">
            <a:avLst/>
          </a:prstGeom>
          <a:ln w="57150">
            <a:solidFill>
              <a:srgbClr val="C9724F">
                <a:alpha val="55000"/>
              </a:srgb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xmlns="" id="{49F95F97-5DB5-409C-93A3-FE44A6470A8B}"/>
              </a:ext>
            </a:extLst>
          </p:cNvPr>
          <p:cNvSpPr txBox="1"/>
          <p:nvPr/>
        </p:nvSpPr>
        <p:spPr>
          <a:xfrm>
            <a:off x="1045026" y="12753920"/>
            <a:ext cx="13862957" cy="461665"/>
          </a:xfrm>
          <a:prstGeom prst="rect">
            <a:avLst/>
          </a:prstGeom>
          <a:noFill/>
        </p:spPr>
        <p:txBody>
          <a:bodyPr wrap="square" rtlCol="0">
            <a:spAutoFit/>
          </a:bodyPr>
          <a:lstStyle/>
          <a:p>
            <a:r>
              <a:rPr lang="cs-CZ" sz="2400" dirty="0">
                <a:solidFill>
                  <a:schemeClr val="tx1">
                    <a:lumMod val="50000"/>
                    <a:lumOff val="50000"/>
                  </a:schemeClr>
                </a:solidFill>
              </a:rPr>
              <a:t>Zdroj:  Výroční zpráva o plnění Národního akčního plánu k bezpečnému používání pesticidů v ČR za rok 2018</a:t>
            </a:r>
          </a:p>
        </p:txBody>
      </p:sp>
    </p:spTree>
    <p:extLst>
      <p:ext uri="{BB962C8B-B14F-4D97-AF65-F5344CB8AC3E}">
        <p14:creationId xmlns:p14="http://schemas.microsoft.com/office/powerpoint/2010/main" val="1227488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49F95F97-5DB5-409C-93A3-FE44A6470A8B}"/>
              </a:ext>
            </a:extLst>
          </p:cNvPr>
          <p:cNvSpPr txBox="1"/>
          <p:nvPr/>
        </p:nvSpPr>
        <p:spPr>
          <a:xfrm>
            <a:off x="1045026" y="12753920"/>
            <a:ext cx="13862957" cy="461665"/>
          </a:xfrm>
          <a:prstGeom prst="rect">
            <a:avLst/>
          </a:prstGeom>
          <a:noFill/>
        </p:spPr>
        <p:txBody>
          <a:bodyPr wrap="square" rtlCol="0">
            <a:spAutoFit/>
          </a:bodyPr>
          <a:lstStyle/>
          <a:p>
            <a:r>
              <a:rPr lang="cs-CZ" sz="2400" dirty="0">
                <a:solidFill>
                  <a:schemeClr val="tx1">
                    <a:lumMod val="50000"/>
                    <a:lumOff val="50000"/>
                  </a:schemeClr>
                </a:solidFill>
              </a:rPr>
              <a:t>Zdroj:  </a:t>
            </a:r>
            <a:r>
              <a:rPr lang="cs-CZ" sz="2400" dirty="0" err="1">
                <a:solidFill>
                  <a:schemeClr val="tx1">
                    <a:lumMod val="50000"/>
                    <a:lumOff val="50000"/>
                  </a:schemeClr>
                </a:solidFill>
              </a:rPr>
              <a:t>Eurostat</a:t>
            </a:r>
            <a:r>
              <a:rPr lang="cs-CZ" sz="2400">
                <a:solidFill>
                  <a:schemeClr val="tx1">
                    <a:lumMod val="50000"/>
                    <a:lumOff val="50000"/>
                  </a:schemeClr>
                </a:solidFill>
              </a:rPr>
              <a:t> 2017</a:t>
            </a:r>
            <a:endParaRPr lang="cs-CZ" sz="2400" dirty="0">
              <a:solidFill>
                <a:schemeClr val="tx1">
                  <a:lumMod val="50000"/>
                  <a:lumOff val="50000"/>
                </a:schemeClr>
              </a:solidFill>
            </a:endParaRPr>
          </a:p>
        </p:txBody>
      </p:sp>
      <p:sp>
        <p:nvSpPr>
          <p:cNvPr id="2" name="Nadpis 1">
            <a:extLst>
              <a:ext uri="{FF2B5EF4-FFF2-40B4-BE49-F238E27FC236}">
                <a16:creationId xmlns:a16="http://schemas.microsoft.com/office/drawing/2014/main" xmlns="" id="{FAFA47DD-1049-4560-8762-CA15266FFA7F}"/>
              </a:ext>
            </a:extLst>
          </p:cNvPr>
          <p:cNvSpPr>
            <a:spLocks noGrp="1"/>
          </p:cNvSpPr>
          <p:nvPr>
            <p:ph type="title"/>
          </p:nvPr>
        </p:nvSpPr>
        <p:spPr>
          <a:xfrm>
            <a:off x="1249200" y="1779814"/>
            <a:ext cx="21888000" cy="1424186"/>
          </a:xfrm>
        </p:spPr>
        <p:txBody>
          <a:bodyPr/>
          <a:lstStyle/>
          <a:p>
            <a:r>
              <a:rPr lang="cs-CZ" dirty="0"/>
              <a:t>Spotřeba pesticidů (KG/hektar)</a:t>
            </a:r>
          </a:p>
        </p:txBody>
      </p:sp>
      <p:graphicFrame>
        <p:nvGraphicFramePr>
          <p:cNvPr id="7" name="Zástupný symbol pro obsah 6"/>
          <p:cNvGraphicFramePr>
            <a:graphicFrameLocks noGrp="1"/>
          </p:cNvGraphicFramePr>
          <p:nvPr>
            <p:ph sz="quarter" idx="13"/>
            <p:extLst>
              <p:ext uri="{D42A27DB-BD31-4B8C-83A1-F6EECF244321}">
                <p14:modId xmlns:p14="http://schemas.microsoft.com/office/powerpoint/2010/main" val="1144882367"/>
              </p:ext>
            </p:extLst>
          </p:nvPr>
        </p:nvGraphicFramePr>
        <p:xfrm>
          <a:off x="1249363" y="3109459"/>
          <a:ext cx="21888450" cy="9226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702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Zástupný symbol pro obrázek 1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0" name="Zástupný symbol pro text 19"/>
          <p:cNvSpPr>
            <a:spLocks noGrp="1"/>
          </p:cNvSpPr>
          <p:nvPr>
            <p:ph type="body" sz="quarter" idx="12"/>
          </p:nvPr>
        </p:nvSpPr>
        <p:spPr/>
        <p:txBody>
          <a:bodyPr/>
          <a:lstStyle/>
          <a:p>
            <a:endParaRPr lang="cs-CZ" dirty="0"/>
          </a:p>
        </p:txBody>
      </p:sp>
      <p:sp>
        <p:nvSpPr>
          <p:cNvPr id="2" name="Nadpis 1">
            <a:extLst>
              <a:ext uri="{FF2B5EF4-FFF2-40B4-BE49-F238E27FC236}">
                <a16:creationId xmlns:a16="http://schemas.microsoft.com/office/drawing/2014/main" xmlns="" id="{E91EC619-241E-451F-A24E-56421AA5D25F}"/>
              </a:ext>
            </a:extLst>
          </p:cNvPr>
          <p:cNvSpPr>
            <a:spLocks noGrp="1"/>
          </p:cNvSpPr>
          <p:nvPr>
            <p:ph type="ctrTitle"/>
          </p:nvPr>
        </p:nvSpPr>
        <p:spPr/>
        <p:txBody>
          <a:bodyPr/>
          <a:lstStyle/>
          <a:p>
            <a:r>
              <a:rPr lang="cs-CZ" dirty="0"/>
              <a:t>DĚKUJI</a:t>
            </a:r>
            <a:br>
              <a:rPr lang="cs-CZ" dirty="0"/>
            </a:br>
            <a:r>
              <a:rPr lang="cs-CZ" dirty="0"/>
              <a:t>ZA POZORNOST</a:t>
            </a:r>
          </a:p>
        </p:txBody>
      </p:sp>
      <p:sp>
        <p:nvSpPr>
          <p:cNvPr id="3" name="Podnadpis 2">
            <a:extLst>
              <a:ext uri="{FF2B5EF4-FFF2-40B4-BE49-F238E27FC236}">
                <a16:creationId xmlns:a16="http://schemas.microsoft.com/office/drawing/2014/main" xmlns="" id="{1AE3BD29-4BBD-408B-9592-E82155D75A0C}"/>
              </a:ext>
            </a:extLst>
          </p:cNvPr>
          <p:cNvSpPr>
            <a:spLocks noGrp="1"/>
          </p:cNvSpPr>
          <p:nvPr>
            <p:ph type="subTitle" idx="1"/>
          </p:nvPr>
        </p:nvSpPr>
        <p:spPr/>
        <p:txBody>
          <a:bodyPr/>
          <a:lstStyle/>
          <a:p>
            <a:r>
              <a:rPr lang="cs-CZ" altLang="cs-CZ" dirty="0"/>
              <a:t>Kontakty:  Ministerstvo zemědělství,  </a:t>
            </a:r>
            <a:r>
              <a:rPr lang="cs-CZ" altLang="cs-CZ" dirty="0" err="1"/>
              <a:t>Těšnov</a:t>
            </a:r>
            <a:r>
              <a:rPr lang="cs-CZ" altLang="cs-CZ" dirty="0"/>
              <a:t> 65/17, Praha; info@mze.cz</a:t>
            </a:r>
          </a:p>
        </p:txBody>
      </p:sp>
      <p:cxnSp>
        <p:nvCxnSpPr>
          <p:cNvPr id="7" name="Zelená horizontální linka">
            <a:extLst>
              <a:ext uri="{FF2B5EF4-FFF2-40B4-BE49-F238E27FC236}">
                <a16:creationId xmlns:a16="http://schemas.microsoft.com/office/drawing/2014/main" xmlns="" id="{CC4E7CF4-015C-4443-B70B-8BB3A7A9B4F6}"/>
              </a:ext>
            </a:extLst>
          </p:cNvPr>
          <p:cNvCxnSpPr/>
          <p:nvPr/>
        </p:nvCxnSpPr>
        <p:spPr>
          <a:xfrm>
            <a:off x="5713587" y="8064000"/>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a16="http://schemas.microsoft.com/office/drawing/2014/main" xmlns="" id="{E8E5C449-5924-44BE-AF0F-87E977362123}"/>
              </a:ext>
            </a:extLst>
          </p:cNvPr>
          <p:cNvCxnSpPr/>
          <p:nvPr/>
        </p:nvCxnSpPr>
        <p:spPr>
          <a:xfrm>
            <a:off x="10325100" y="508320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MZe">
            <a:extLst>
              <a:ext uri="{FF2B5EF4-FFF2-40B4-BE49-F238E27FC236}">
                <a16:creationId xmlns:a16="http://schemas.microsoft.com/office/drawing/2014/main" xmlns="" id="{737F2E1F-2363-41C6-B357-662CC3F47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1401" y="5551200"/>
            <a:ext cx="3133350" cy="1353315"/>
          </a:xfrm>
          <a:prstGeom prst="rect">
            <a:avLst/>
          </a:prstGeom>
        </p:spPr>
      </p:pic>
    </p:spTree>
    <p:extLst>
      <p:ext uri="{BB962C8B-B14F-4D97-AF65-F5344CB8AC3E}">
        <p14:creationId xmlns:p14="http://schemas.microsoft.com/office/powerpoint/2010/main" val="170226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dtext 1">
            <a:extLst>
              <a:ext uri="{FF2B5EF4-FFF2-40B4-BE49-F238E27FC236}">
                <a16:creationId xmlns:a16="http://schemas.microsoft.com/office/drawing/2014/main" xmlns="" id="{08E7F840-6CAA-485C-B896-B7DE0272974D}"/>
              </a:ext>
            </a:extLst>
          </p:cNvPr>
          <p:cNvSpPr>
            <a:spLocks noGrp="1"/>
          </p:cNvSpPr>
          <p:nvPr>
            <p:ph type="body" sz="quarter" idx="19"/>
          </p:nvPr>
        </p:nvSpPr>
        <p:spPr>
          <a:xfrm>
            <a:off x="12693599" y="3295650"/>
            <a:ext cx="5835599" cy="4076700"/>
          </a:xfrm>
        </p:spPr>
        <p:txBody>
          <a:bodyPr/>
          <a:lstStyle/>
          <a:p>
            <a:r>
              <a:rPr lang="cs-CZ" dirty="0"/>
              <a:t>Dozorové orgány pracují velmi dobře               a reagují bezprostředně na aktuální kauzy (salmonely v kuřecím a hovězím mase, pesticidy v zelenině apod.). Potraviny z ČR mají při kontrolách nejmenší procento závad.</a:t>
            </a:r>
          </a:p>
        </p:txBody>
      </p:sp>
      <p:sp>
        <p:nvSpPr>
          <p:cNvPr id="5" name="Podnadpis 1">
            <a:extLst>
              <a:ext uri="{FF2B5EF4-FFF2-40B4-BE49-F238E27FC236}">
                <a16:creationId xmlns:a16="http://schemas.microsoft.com/office/drawing/2014/main" xmlns="" id="{8D8D7C59-45D9-47AE-AEE2-97EC19826CC6}"/>
              </a:ext>
            </a:extLst>
          </p:cNvPr>
          <p:cNvSpPr>
            <a:spLocks noGrp="1"/>
          </p:cNvSpPr>
          <p:nvPr>
            <p:ph type="body" sz="quarter" idx="15"/>
          </p:nvPr>
        </p:nvSpPr>
        <p:spPr>
          <a:xfrm>
            <a:off x="12693600" y="1980000"/>
            <a:ext cx="5632500" cy="1315650"/>
          </a:xfrm>
        </p:spPr>
        <p:txBody>
          <a:bodyPr>
            <a:noAutofit/>
          </a:bodyPr>
          <a:lstStyle/>
          <a:p>
            <a:pPr>
              <a:lnSpc>
                <a:spcPct val="100000"/>
              </a:lnSpc>
            </a:pPr>
            <a:r>
              <a:rPr lang="cs-CZ" dirty="0" err="1"/>
              <a:t>poDÍL</a:t>
            </a:r>
            <a:r>
              <a:rPr lang="cs-CZ" dirty="0"/>
              <a:t> NEVYHOVUJÍCÍCH  </a:t>
            </a:r>
            <a:r>
              <a:rPr lang="cs-CZ" dirty="0" err="1"/>
              <a:t>ŠArŽÍ</a:t>
            </a:r>
            <a:r>
              <a:rPr lang="cs-CZ" dirty="0"/>
              <a:t> Z KONTROLOVANÝCH</a:t>
            </a:r>
          </a:p>
        </p:txBody>
      </p:sp>
      <p:sp>
        <p:nvSpPr>
          <p:cNvPr id="4" name="Zástupný text pod nadpisem">
            <a:extLst>
              <a:ext uri="{FF2B5EF4-FFF2-40B4-BE49-F238E27FC236}">
                <a16:creationId xmlns:a16="http://schemas.microsoft.com/office/drawing/2014/main" xmlns="" id="{B0CC4ADE-A4DC-47BF-9B08-8CF2B4FE84BA}"/>
              </a:ext>
            </a:extLst>
          </p:cNvPr>
          <p:cNvSpPr>
            <a:spLocks noGrp="1"/>
          </p:cNvSpPr>
          <p:nvPr>
            <p:ph type="body" sz="quarter" idx="14"/>
          </p:nvPr>
        </p:nvSpPr>
        <p:spPr>
          <a:xfrm>
            <a:off x="7272000" y="4114800"/>
            <a:ext cx="4068000" cy="8343900"/>
          </a:xfrm>
        </p:spPr>
        <p:txBody>
          <a:bodyPr/>
          <a:lstStyle/>
          <a:p>
            <a:r>
              <a:rPr lang="cs-CZ" dirty="0"/>
              <a:t>Co do kvality                            a bezpečnosti potravin má Česko jedny                         z nejlepších potravin. Časopis </a:t>
            </a:r>
            <a:r>
              <a:rPr lang="cs-CZ" i="1" dirty="0" err="1"/>
              <a:t>The</a:t>
            </a:r>
            <a:r>
              <a:rPr lang="cs-CZ" i="1" dirty="0"/>
              <a:t> </a:t>
            </a:r>
            <a:r>
              <a:rPr lang="cs-CZ" i="1" dirty="0" err="1"/>
              <a:t>Economist</a:t>
            </a:r>
            <a:r>
              <a:rPr lang="cs-CZ" i="1" dirty="0"/>
              <a:t>  </a:t>
            </a:r>
            <a:r>
              <a:rPr lang="cs-CZ" dirty="0"/>
              <a:t>je loni umístil                     na 24. místo ze 113 zemí světa. Mezi státy bývalého východního bloku jsou dokonce                na prvním místě. </a:t>
            </a:r>
          </a:p>
        </p:txBody>
      </p:sp>
      <p:sp>
        <p:nvSpPr>
          <p:cNvPr id="2" name="Nadpis 1">
            <a:extLst>
              <a:ext uri="{FF2B5EF4-FFF2-40B4-BE49-F238E27FC236}">
                <a16:creationId xmlns:a16="http://schemas.microsoft.com/office/drawing/2014/main" xmlns="" id="{A9182725-74B9-4AB4-BD18-CEE5A076D0A5}"/>
              </a:ext>
            </a:extLst>
          </p:cNvPr>
          <p:cNvSpPr>
            <a:spLocks noGrp="1"/>
          </p:cNvSpPr>
          <p:nvPr>
            <p:ph type="title"/>
          </p:nvPr>
        </p:nvSpPr>
        <p:spPr>
          <a:xfrm>
            <a:off x="7272000" y="1980000"/>
            <a:ext cx="4032000" cy="1980000"/>
          </a:xfrm>
        </p:spPr>
        <p:txBody>
          <a:bodyPr>
            <a:normAutofit/>
          </a:bodyPr>
          <a:lstStyle/>
          <a:p>
            <a:r>
              <a:rPr lang="cs-CZ" sz="4300" dirty="0"/>
              <a:t>ČESKÉ = KVALITNÍ       a BEZPEČNÉ</a:t>
            </a:r>
          </a:p>
        </p:txBody>
      </p:sp>
      <p:pic>
        <p:nvPicPr>
          <p:cNvPr id="36" name="Zástupný symbol obrázku 35" descr="Obsah obrázku hrníček, interiér, stůl, vsedě&#10;&#10;Popis byl vytvořen automaticky">
            <a:extLst>
              <a:ext uri="{FF2B5EF4-FFF2-40B4-BE49-F238E27FC236}">
                <a16:creationId xmlns:a16="http://schemas.microsoft.com/office/drawing/2014/main" xmlns="" id="{45908725-5CA6-464F-B94E-BC2B6A697D1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415" r="4415"/>
          <a:stretch>
            <a:fillRect/>
          </a:stretch>
        </p:blipFill>
        <p:spPr/>
      </p:pic>
      <p:sp>
        <p:nvSpPr>
          <p:cNvPr id="56" name="Obdélník: se zakulacenými rohy 55">
            <a:extLst>
              <a:ext uri="{FF2B5EF4-FFF2-40B4-BE49-F238E27FC236}">
                <a16:creationId xmlns:a16="http://schemas.microsoft.com/office/drawing/2014/main" xmlns="" id="{2D87AFBF-0033-4424-81B6-F28D0B575363}"/>
              </a:ext>
            </a:extLst>
          </p:cNvPr>
          <p:cNvSpPr/>
          <p:nvPr/>
        </p:nvSpPr>
        <p:spPr>
          <a:xfrm>
            <a:off x="13475850" y="6415071"/>
            <a:ext cx="4068000" cy="2871825"/>
          </a:xfrm>
          <a:prstGeom prst="roundRect">
            <a:avLst/>
          </a:prstGeom>
          <a:noFill/>
          <a:ln w="57150">
            <a:solidFill>
              <a:srgbClr val="CD7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500" dirty="0">
                <a:solidFill>
                  <a:schemeClr val="tx1"/>
                </a:solidFill>
              </a:rPr>
              <a:t>ČR </a:t>
            </a:r>
            <a:r>
              <a:rPr lang="cs-CZ" sz="3500" b="1" dirty="0">
                <a:solidFill>
                  <a:srgbClr val="CD7C5B"/>
                </a:solidFill>
              </a:rPr>
              <a:t>17 %</a:t>
            </a:r>
            <a:r>
              <a:rPr lang="cs-CZ" sz="3500" dirty="0">
                <a:solidFill>
                  <a:schemeClr val="tx1"/>
                </a:solidFill>
              </a:rPr>
              <a:t/>
            </a:r>
            <a:br>
              <a:rPr lang="cs-CZ" sz="3500" dirty="0">
                <a:solidFill>
                  <a:schemeClr val="tx1"/>
                </a:solidFill>
              </a:rPr>
            </a:br>
            <a:r>
              <a:rPr lang="cs-CZ" sz="3500" dirty="0">
                <a:solidFill>
                  <a:schemeClr val="tx1"/>
                </a:solidFill>
              </a:rPr>
              <a:t>EU </a:t>
            </a:r>
            <a:r>
              <a:rPr lang="cs-CZ" sz="2500" dirty="0">
                <a:solidFill>
                  <a:schemeClr val="tx1">
                    <a:lumMod val="50000"/>
                    <a:lumOff val="50000"/>
                  </a:schemeClr>
                </a:solidFill>
              </a:rPr>
              <a:t>(mimo ČR) </a:t>
            </a:r>
            <a:r>
              <a:rPr lang="cs-CZ" sz="3500" b="1" dirty="0">
                <a:solidFill>
                  <a:srgbClr val="CD7C5B"/>
                </a:solidFill>
              </a:rPr>
              <a:t>25,8 %</a:t>
            </a:r>
          </a:p>
          <a:p>
            <a:pPr algn="ctr"/>
            <a:r>
              <a:rPr lang="cs-CZ" sz="3500" dirty="0">
                <a:solidFill>
                  <a:schemeClr val="tx1"/>
                </a:solidFill>
              </a:rPr>
              <a:t>Třetí země </a:t>
            </a:r>
            <a:r>
              <a:rPr lang="cs-CZ" sz="3500" b="1" dirty="0">
                <a:solidFill>
                  <a:srgbClr val="CD7C5B"/>
                </a:solidFill>
              </a:rPr>
              <a:t>30,8 %</a:t>
            </a:r>
          </a:p>
        </p:txBody>
      </p:sp>
      <p:sp>
        <p:nvSpPr>
          <p:cNvPr id="58" name="Obdélník: se zakulacenými rohy 57">
            <a:extLst>
              <a:ext uri="{FF2B5EF4-FFF2-40B4-BE49-F238E27FC236}">
                <a16:creationId xmlns:a16="http://schemas.microsoft.com/office/drawing/2014/main" xmlns="" id="{26019158-2E86-4571-A91A-ED38F78C2992}"/>
              </a:ext>
            </a:extLst>
          </p:cNvPr>
          <p:cNvSpPr/>
          <p:nvPr/>
        </p:nvSpPr>
        <p:spPr>
          <a:xfrm>
            <a:off x="18330525" y="6401575"/>
            <a:ext cx="4068000" cy="2871825"/>
          </a:xfrm>
          <a:prstGeom prst="roundRect">
            <a:avLst/>
          </a:prstGeom>
          <a:noFill/>
          <a:ln w="57150">
            <a:solidFill>
              <a:srgbClr val="8EB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500" dirty="0">
                <a:solidFill>
                  <a:schemeClr val="tx1"/>
                </a:solidFill>
              </a:rPr>
              <a:t>ČR </a:t>
            </a:r>
            <a:r>
              <a:rPr lang="cs-CZ" sz="3500" b="1" dirty="0">
                <a:solidFill>
                  <a:srgbClr val="8EB36D"/>
                </a:solidFill>
              </a:rPr>
              <a:t>9,9 %</a:t>
            </a:r>
            <a:r>
              <a:rPr lang="cs-CZ" sz="3500" dirty="0">
                <a:solidFill>
                  <a:schemeClr val="tx1"/>
                </a:solidFill>
              </a:rPr>
              <a:t/>
            </a:r>
            <a:br>
              <a:rPr lang="cs-CZ" sz="3500" dirty="0">
                <a:solidFill>
                  <a:schemeClr val="tx1"/>
                </a:solidFill>
              </a:rPr>
            </a:br>
            <a:r>
              <a:rPr lang="cs-CZ" sz="3500" dirty="0">
                <a:solidFill>
                  <a:schemeClr val="tx1"/>
                </a:solidFill>
              </a:rPr>
              <a:t>EU </a:t>
            </a:r>
            <a:r>
              <a:rPr lang="cs-CZ" sz="2500" dirty="0">
                <a:solidFill>
                  <a:schemeClr val="tx1">
                    <a:lumMod val="50000"/>
                    <a:lumOff val="50000"/>
                  </a:schemeClr>
                </a:solidFill>
              </a:rPr>
              <a:t>(mimo ČR) </a:t>
            </a:r>
            <a:r>
              <a:rPr lang="cs-CZ" sz="3500" b="1" dirty="0">
                <a:solidFill>
                  <a:srgbClr val="8EB36D"/>
                </a:solidFill>
              </a:rPr>
              <a:t>17 %</a:t>
            </a:r>
          </a:p>
          <a:p>
            <a:pPr algn="ctr"/>
            <a:r>
              <a:rPr lang="cs-CZ" sz="3500" dirty="0">
                <a:solidFill>
                  <a:schemeClr val="tx1"/>
                </a:solidFill>
              </a:rPr>
              <a:t>Třetí země </a:t>
            </a:r>
            <a:r>
              <a:rPr lang="cs-CZ" sz="3500" b="1" dirty="0">
                <a:solidFill>
                  <a:srgbClr val="8EB36D"/>
                </a:solidFill>
              </a:rPr>
              <a:t>27,6 %</a:t>
            </a:r>
          </a:p>
        </p:txBody>
      </p:sp>
      <p:sp>
        <p:nvSpPr>
          <p:cNvPr id="59" name="Obdélník: se zakulacenými rohy 58">
            <a:extLst>
              <a:ext uri="{FF2B5EF4-FFF2-40B4-BE49-F238E27FC236}">
                <a16:creationId xmlns:a16="http://schemas.microsoft.com/office/drawing/2014/main" xmlns="" id="{590FBD2A-3407-4B5C-8CFC-F37DC4C75672}"/>
              </a:ext>
            </a:extLst>
          </p:cNvPr>
          <p:cNvSpPr/>
          <p:nvPr/>
        </p:nvSpPr>
        <p:spPr>
          <a:xfrm>
            <a:off x="15809792" y="10149757"/>
            <a:ext cx="4068000" cy="2871825"/>
          </a:xfrm>
          <a:prstGeom prst="roundRect">
            <a:avLst/>
          </a:prstGeom>
          <a:noFill/>
          <a:ln w="57150">
            <a:solidFill>
              <a:srgbClr val="6FA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500" dirty="0">
                <a:solidFill>
                  <a:schemeClr val="tx1"/>
                </a:solidFill>
              </a:rPr>
              <a:t>ČR </a:t>
            </a:r>
            <a:r>
              <a:rPr lang="cs-CZ" sz="3500" b="1" dirty="0">
                <a:solidFill>
                  <a:srgbClr val="6FACCB"/>
                </a:solidFill>
              </a:rPr>
              <a:t>13 %</a:t>
            </a:r>
            <a:r>
              <a:rPr lang="cs-CZ" sz="3500" dirty="0">
                <a:solidFill>
                  <a:schemeClr val="tx1"/>
                </a:solidFill>
              </a:rPr>
              <a:t/>
            </a:r>
            <a:br>
              <a:rPr lang="cs-CZ" sz="3500" dirty="0">
                <a:solidFill>
                  <a:schemeClr val="tx1"/>
                </a:solidFill>
              </a:rPr>
            </a:br>
            <a:r>
              <a:rPr lang="cs-CZ" sz="3500" dirty="0">
                <a:solidFill>
                  <a:schemeClr val="tx1"/>
                </a:solidFill>
              </a:rPr>
              <a:t>EU </a:t>
            </a:r>
            <a:r>
              <a:rPr lang="cs-CZ" sz="2500" dirty="0">
                <a:solidFill>
                  <a:schemeClr val="tx1">
                    <a:lumMod val="50000"/>
                    <a:lumOff val="50000"/>
                  </a:schemeClr>
                </a:solidFill>
              </a:rPr>
              <a:t>(mimo ČR) </a:t>
            </a:r>
            <a:r>
              <a:rPr lang="cs-CZ" sz="3500" b="1" dirty="0">
                <a:solidFill>
                  <a:srgbClr val="6FACCB"/>
                </a:solidFill>
              </a:rPr>
              <a:t>16,9 %</a:t>
            </a:r>
          </a:p>
          <a:p>
            <a:pPr algn="ctr"/>
            <a:r>
              <a:rPr lang="cs-CZ" sz="3500" dirty="0">
                <a:solidFill>
                  <a:schemeClr val="tx1"/>
                </a:solidFill>
              </a:rPr>
              <a:t>Třetí země </a:t>
            </a:r>
            <a:r>
              <a:rPr lang="cs-CZ" sz="3500" b="1" dirty="0">
                <a:solidFill>
                  <a:srgbClr val="6FACCB"/>
                </a:solidFill>
              </a:rPr>
              <a:t>25,1 %</a:t>
            </a:r>
          </a:p>
        </p:txBody>
      </p:sp>
      <p:sp>
        <p:nvSpPr>
          <p:cNvPr id="61" name="Nadpis 1">
            <a:extLst>
              <a:ext uri="{FF2B5EF4-FFF2-40B4-BE49-F238E27FC236}">
                <a16:creationId xmlns:a16="http://schemas.microsoft.com/office/drawing/2014/main" xmlns="" id="{077A8C0A-479E-4658-B0A1-AE109AC04231}"/>
              </a:ext>
            </a:extLst>
          </p:cNvPr>
          <p:cNvSpPr txBox="1">
            <a:spLocks/>
          </p:cNvSpPr>
          <p:nvPr/>
        </p:nvSpPr>
        <p:spPr>
          <a:xfrm>
            <a:off x="17075735" y="9756935"/>
            <a:ext cx="1536113" cy="644175"/>
          </a:xfrm>
          <a:prstGeom prst="rect">
            <a:avLst/>
          </a:prstGeom>
          <a:solidFill>
            <a:schemeClr val="bg1"/>
          </a:solidFill>
        </p:spPr>
        <p:txBody>
          <a:bodyPr vert="horz" lIns="0" tIns="0" rIns="0" bIns="0" rtlCol="0" anchor="t" anchorCtr="0">
            <a:noAutofit/>
          </a:bodyPr>
          <a:lst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a:lstStyle>
          <a:p>
            <a:r>
              <a:rPr lang="cs-CZ" sz="6000" b="0" dirty="0">
                <a:solidFill>
                  <a:srgbClr val="6FACCB"/>
                </a:solidFill>
              </a:rPr>
              <a:t>2018</a:t>
            </a:r>
          </a:p>
        </p:txBody>
      </p:sp>
      <p:sp>
        <p:nvSpPr>
          <p:cNvPr id="62" name="Nadpis 1">
            <a:extLst>
              <a:ext uri="{FF2B5EF4-FFF2-40B4-BE49-F238E27FC236}">
                <a16:creationId xmlns:a16="http://schemas.microsoft.com/office/drawing/2014/main" xmlns="" id="{575DC0FA-469C-4DFD-91AB-AE1EDBA1A136}"/>
              </a:ext>
            </a:extLst>
          </p:cNvPr>
          <p:cNvSpPr txBox="1">
            <a:spLocks/>
          </p:cNvSpPr>
          <p:nvPr/>
        </p:nvSpPr>
        <p:spPr>
          <a:xfrm>
            <a:off x="14720652" y="6079486"/>
            <a:ext cx="1578396" cy="644175"/>
          </a:xfrm>
          <a:prstGeom prst="rect">
            <a:avLst/>
          </a:prstGeom>
          <a:solidFill>
            <a:schemeClr val="bg1"/>
          </a:solidFill>
        </p:spPr>
        <p:txBody>
          <a:bodyPr vert="horz" lIns="0" tIns="0" rIns="0" bIns="0" rtlCol="0" anchor="t" anchorCtr="0">
            <a:noAutofit/>
          </a:bodyPr>
          <a:lst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a:lstStyle>
          <a:p>
            <a:r>
              <a:rPr lang="cs-CZ" sz="6000" b="0" dirty="0">
                <a:solidFill>
                  <a:srgbClr val="CD7C5B"/>
                </a:solidFill>
              </a:rPr>
              <a:t>2016</a:t>
            </a:r>
          </a:p>
        </p:txBody>
      </p:sp>
      <p:sp>
        <p:nvSpPr>
          <p:cNvPr id="57" name="Nadpis 1">
            <a:extLst>
              <a:ext uri="{FF2B5EF4-FFF2-40B4-BE49-F238E27FC236}">
                <a16:creationId xmlns:a16="http://schemas.microsoft.com/office/drawing/2014/main" xmlns="" id="{4A4C2D58-52BF-4034-8DDB-E9BEE390D211}"/>
              </a:ext>
            </a:extLst>
          </p:cNvPr>
          <p:cNvSpPr txBox="1">
            <a:spLocks/>
          </p:cNvSpPr>
          <p:nvPr/>
        </p:nvSpPr>
        <p:spPr>
          <a:xfrm>
            <a:off x="19679700" y="6079487"/>
            <a:ext cx="1561952" cy="644175"/>
          </a:xfrm>
          <a:prstGeom prst="rect">
            <a:avLst/>
          </a:prstGeom>
          <a:solidFill>
            <a:schemeClr val="bg1"/>
          </a:solidFill>
        </p:spPr>
        <p:txBody>
          <a:bodyPr vert="horz" lIns="0" tIns="0" rIns="0" bIns="0" rtlCol="0" anchor="t" anchorCtr="0">
            <a:noAutofit/>
          </a:bodyPr>
          <a:lst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a:lstStyle>
          <a:p>
            <a:r>
              <a:rPr lang="cs-CZ" sz="6000" b="0" dirty="0">
                <a:solidFill>
                  <a:srgbClr val="8EB36D"/>
                </a:solidFill>
              </a:rPr>
              <a:t>2017</a:t>
            </a:r>
          </a:p>
        </p:txBody>
      </p:sp>
      <p:sp>
        <p:nvSpPr>
          <p:cNvPr id="64" name="TextovéPole 63">
            <a:extLst>
              <a:ext uri="{FF2B5EF4-FFF2-40B4-BE49-F238E27FC236}">
                <a16:creationId xmlns:a16="http://schemas.microsoft.com/office/drawing/2014/main" xmlns="" id="{38D8EFB9-A9DC-41D4-AD25-7B159B3EC5E3}"/>
              </a:ext>
            </a:extLst>
          </p:cNvPr>
          <p:cNvSpPr txBox="1"/>
          <p:nvPr/>
        </p:nvSpPr>
        <p:spPr>
          <a:xfrm>
            <a:off x="12693600" y="12559917"/>
            <a:ext cx="2476690" cy="461665"/>
          </a:xfrm>
          <a:prstGeom prst="rect">
            <a:avLst/>
          </a:prstGeom>
          <a:noFill/>
        </p:spPr>
        <p:txBody>
          <a:bodyPr wrap="square" rtlCol="0">
            <a:spAutoFit/>
          </a:bodyPr>
          <a:lstStyle/>
          <a:p>
            <a:r>
              <a:rPr lang="cs-CZ" sz="2400" dirty="0">
                <a:solidFill>
                  <a:schemeClr val="tx1">
                    <a:lumMod val="50000"/>
                    <a:lumOff val="50000"/>
                  </a:schemeClr>
                </a:solidFill>
              </a:rPr>
              <a:t>Zdroj: SZPI</a:t>
            </a:r>
          </a:p>
        </p:txBody>
      </p:sp>
    </p:spTree>
    <p:extLst>
      <p:ext uri="{BB962C8B-B14F-4D97-AF65-F5344CB8AC3E}">
        <p14:creationId xmlns:p14="http://schemas.microsoft.com/office/powerpoint/2010/main" val="1644543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1314450"/>
            <a:ext cx="15217200" cy="1771650"/>
          </a:xfrm>
        </p:spPr>
        <p:txBody>
          <a:bodyPr/>
          <a:lstStyle/>
          <a:p>
            <a:r>
              <a:rPr lang="cs-CZ" dirty="0"/>
              <a:t>Nadnárodní koncerny šidí</a:t>
            </a:r>
          </a:p>
        </p:txBody>
      </p:sp>
      <p:sp>
        <p:nvSpPr>
          <p:cNvPr id="22" name="Podnadpis 1">
            <a:extLst>
              <a:ext uri="{FF2B5EF4-FFF2-40B4-BE49-F238E27FC236}">
                <a16:creationId xmlns:a16="http://schemas.microsoft.com/office/drawing/2014/main" xmlns="" id="{C333EDAF-4B3D-428C-9546-F2A1590DA2DE}"/>
              </a:ext>
            </a:extLst>
          </p:cNvPr>
          <p:cNvSpPr txBox="1">
            <a:spLocks/>
          </p:cNvSpPr>
          <p:nvPr/>
        </p:nvSpPr>
        <p:spPr>
          <a:xfrm>
            <a:off x="7873586" y="3980250"/>
            <a:ext cx="4320001" cy="1010850"/>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3"/>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solidFill>
                  <a:schemeClr val="accent6">
                    <a:lumMod val="60000"/>
                    <a:lumOff val="40000"/>
                  </a:schemeClr>
                </a:solidFill>
              </a:rPr>
              <a:t>ROZDÍLNÁ KVALITA POTVRZENA</a:t>
            </a:r>
          </a:p>
        </p:txBody>
      </p:sp>
      <p:sp>
        <p:nvSpPr>
          <p:cNvPr id="23" name="Podtext 1">
            <a:extLst>
              <a:ext uri="{FF2B5EF4-FFF2-40B4-BE49-F238E27FC236}">
                <a16:creationId xmlns:a16="http://schemas.microsoft.com/office/drawing/2014/main" xmlns="" id="{590AB1DB-6794-4045-A215-36655710364A}"/>
              </a:ext>
            </a:extLst>
          </p:cNvPr>
          <p:cNvSpPr txBox="1">
            <a:spLocks/>
          </p:cNvSpPr>
          <p:nvPr/>
        </p:nvSpPr>
        <p:spPr>
          <a:xfrm>
            <a:off x="7920000" y="5207475"/>
            <a:ext cx="4443450" cy="3780000"/>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Praktiky dvojí kvality potravin potvrdily nejen české testy,  ale i další evropské země                   či Evropská komise.                 Evropská unie proto připravila novou regulační směrnici              (ke schválení na podzim 2019).</a:t>
            </a:r>
          </a:p>
        </p:txBody>
      </p:sp>
      <p:pic>
        <p:nvPicPr>
          <p:cNvPr id="34" name="Zástupný symbol obrázku 33" descr="Obsah obrázku dort, jídlo, stůl, kousek&#10;&#10;Popis byl vytvořen automaticky">
            <a:extLst>
              <a:ext uri="{FF2B5EF4-FFF2-40B4-BE49-F238E27FC236}">
                <a16:creationId xmlns:a16="http://schemas.microsoft.com/office/drawing/2014/main" xmlns="" id="{381886C3-CE57-456E-AAD8-0EB2253E12A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0551" r="10551"/>
          <a:stretch>
            <a:fillRect/>
          </a:stretch>
        </p:blipFill>
        <p:spPr/>
      </p:pic>
      <p:sp>
        <p:nvSpPr>
          <p:cNvPr id="64" name="Podnadpis 1">
            <a:extLst>
              <a:ext uri="{FF2B5EF4-FFF2-40B4-BE49-F238E27FC236}">
                <a16:creationId xmlns:a16="http://schemas.microsoft.com/office/drawing/2014/main" xmlns="" id="{37E2FA26-3FB9-4A1D-979E-E0A90B9F55E7}"/>
              </a:ext>
            </a:extLst>
          </p:cNvPr>
          <p:cNvSpPr txBox="1">
            <a:spLocks/>
          </p:cNvSpPr>
          <p:nvPr/>
        </p:nvSpPr>
        <p:spPr>
          <a:xfrm>
            <a:off x="13241911" y="5207475"/>
            <a:ext cx="4573377" cy="1010850"/>
          </a:xfrm>
          <a:prstGeom prst="rect">
            <a:avLst/>
          </a:prstGeom>
        </p:spPr>
        <p:txBody>
          <a:bodyPr/>
          <a:lstStyle>
            <a:lvl1pPr marL="360000" indent="-360000" algn="l" defTabSz="1828800" rtl="0" eaLnBrk="1" latinLnBrk="0" hangingPunct="1">
              <a:lnSpc>
                <a:spcPct val="90000"/>
              </a:lnSpc>
              <a:spcBef>
                <a:spcPts val="2000"/>
              </a:spcBef>
              <a:buClr>
                <a:schemeClr val="accent2"/>
              </a:buClr>
              <a:buFontTx/>
              <a:buBlip>
                <a:blip r:embed="rId3"/>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dirty="0">
                <a:solidFill>
                  <a:schemeClr val="accent6">
                    <a:lumMod val="60000"/>
                    <a:lumOff val="40000"/>
                  </a:schemeClr>
                </a:solidFill>
              </a:rPr>
              <a:t>BLÍŽÍ SE KONEC      DVOJÍ KVALITY</a:t>
            </a:r>
          </a:p>
        </p:txBody>
      </p:sp>
      <p:sp>
        <p:nvSpPr>
          <p:cNvPr id="66" name="Podtext 1">
            <a:extLst>
              <a:ext uri="{FF2B5EF4-FFF2-40B4-BE49-F238E27FC236}">
                <a16:creationId xmlns:a16="http://schemas.microsoft.com/office/drawing/2014/main" xmlns="" id="{F2DDED00-09E2-43EA-B6E9-7661157BBDB7}"/>
              </a:ext>
            </a:extLst>
          </p:cNvPr>
          <p:cNvSpPr txBox="1">
            <a:spLocks/>
          </p:cNvSpPr>
          <p:nvPr/>
        </p:nvSpPr>
        <p:spPr>
          <a:xfrm>
            <a:off x="13371838" y="6451976"/>
            <a:ext cx="4443450" cy="3780000"/>
          </a:xfrm>
          <a:prstGeom prst="rect">
            <a:avLst/>
          </a:prstGeom>
        </p:spPr>
        <p:txBody>
          <a:bodyPr vert="horz" lIns="0" tIns="0" rIns="0" bIns="0" rtlCol="0">
            <a:normAutofit lnSpcReduction="10000"/>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err="1"/>
              <a:t>MZe</a:t>
            </a:r>
            <a:r>
              <a:rPr lang="cs-CZ" dirty="0"/>
              <a:t> chystá novelu zákona               o potravinách, v níž bude zakázáno uvádět na trh potraviny:</a:t>
            </a:r>
            <a:br>
              <a:rPr lang="cs-CZ" dirty="0"/>
            </a:br>
            <a:r>
              <a:rPr lang="cs-CZ" i="1" dirty="0"/>
              <a:t/>
            </a:r>
            <a:br>
              <a:rPr lang="cs-CZ" i="1" dirty="0"/>
            </a:br>
            <a:r>
              <a:rPr lang="cs-CZ" i="1" dirty="0"/>
              <a:t>„Označené zdánlivě totožně                 s potravinou uváděnou na trh              v jiném členském státě EU, ačkoliv potravina uváděná na trh v ČR má odlišné složení nebo vlastnosti“</a:t>
            </a:r>
          </a:p>
        </p:txBody>
      </p:sp>
      <p:sp>
        <p:nvSpPr>
          <p:cNvPr id="106" name="Podtext 1">
            <a:extLst>
              <a:ext uri="{FF2B5EF4-FFF2-40B4-BE49-F238E27FC236}">
                <a16:creationId xmlns:a16="http://schemas.microsoft.com/office/drawing/2014/main" xmlns="" id="{7BDBE620-CCE6-48F7-8476-02AE9513B67A}"/>
              </a:ext>
            </a:extLst>
          </p:cNvPr>
          <p:cNvSpPr txBox="1">
            <a:spLocks/>
          </p:cNvSpPr>
          <p:nvPr/>
        </p:nvSpPr>
        <p:spPr>
          <a:xfrm>
            <a:off x="18554379" y="8147426"/>
            <a:ext cx="4582821" cy="3780000"/>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V připravované novele zákona o významné tržní síle dále navrhujeme regulaci                         tzv. teritoriality dodávek potravin:</a:t>
            </a:r>
            <a:br>
              <a:rPr lang="cs-CZ" dirty="0"/>
            </a:br>
            <a:r>
              <a:rPr lang="cs-CZ" i="1" dirty="0"/>
              <a:t/>
            </a:r>
            <a:br>
              <a:rPr lang="cs-CZ" i="1" dirty="0"/>
            </a:br>
            <a:r>
              <a:rPr lang="cs-CZ" i="1" dirty="0"/>
              <a:t>„Dodavatel nesmí bránit odběrateli v dodání, dovozu nebo prodeji potravin na trh na území ČR, které jsou dodavatelem určeny k prodeji na trhu v jiném členském státu EU.“</a:t>
            </a:r>
          </a:p>
        </p:txBody>
      </p:sp>
    </p:spTree>
    <p:extLst>
      <p:ext uri="{BB962C8B-B14F-4D97-AF65-F5344CB8AC3E}">
        <p14:creationId xmlns:p14="http://schemas.microsoft.com/office/powerpoint/2010/main" val="80643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rázek 37" descr="Obsah obrázku jídlo, box&#10;&#10;Popis byl vytvořen automaticky">
            <a:extLst>
              <a:ext uri="{FF2B5EF4-FFF2-40B4-BE49-F238E27FC236}">
                <a16:creationId xmlns:a16="http://schemas.microsoft.com/office/drawing/2014/main" xmlns="" id="{4C435329-1F64-49FC-A13E-F30FBAD7E9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7817" y="7242995"/>
            <a:ext cx="2755778" cy="2755778"/>
          </a:xfrm>
          <a:prstGeom prst="rect">
            <a:avLst/>
          </a:prstGeom>
        </p:spPr>
      </p:pic>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1422899"/>
            <a:ext cx="15217200" cy="1676422"/>
          </a:xfrm>
        </p:spPr>
        <p:txBody>
          <a:bodyPr/>
          <a:lstStyle/>
          <a:p>
            <a:r>
              <a:rPr lang="cs-CZ" dirty="0"/>
              <a:t>Stejný výrobek, různé složení…</a:t>
            </a:r>
          </a:p>
        </p:txBody>
      </p:sp>
      <p:sp>
        <p:nvSpPr>
          <p:cNvPr id="23" name="Podtext 1">
            <a:extLst>
              <a:ext uri="{FF2B5EF4-FFF2-40B4-BE49-F238E27FC236}">
                <a16:creationId xmlns:a16="http://schemas.microsoft.com/office/drawing/2014/main" xmlns="" id="{590AB1DB-6794-4045-A215-36655710364A}"/>
              </a:ext>
            </a:extLst>
          </p:cNvPr>
          <p:cNvSpPr txBox="1">
            <a:spLocks/>
          </p:cNvSpPr>
          <p:nvPr/>
        </p:nvSpPr>
        <p:spPr>
          <a:xfrm>
            <a:off x="7920000" y="4038600"/>
            <a:ext cx="4443450" cy="3983912"/>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Cílem navrhovaných ustanovení je, aby českým zákazníkům nebyly nabízeny stejně prezentované potraviny jako v jiných členských státech, avšak s odlišným složením nebo vlastnostmi. </a:t>
            </a:r>
          </a:p>
        </p:txBody>
      </p:sp>
      <p:sp>
        <p:nvSpPr>
          <p:cNvPr id="45" name="Podtext 1">
            <a:extLst>
              <a:ext uri="{FF2B5EF4-FFF2-40B4-BE49-F238E27FC236}">
                <a16:creationId xmlns:a16="http://schemas.microsoft.com/office/drawing/2014/main" xmlns="" id="{AEFAB6E4-F1C3-47DA-933A-9F0B5B9AAC50}"/>
              </a:ext>
            </a:extLst>
          </p:cNvPr>
          <p:cNvSpPr txBox="1">
            <a:spLocks/>
          </p:cNvSpPr>
          <p:nvPr/>
        </p:nvSpPr>
        <p:spPr>
          <a:xfrm>
            <a:off x="7920000" y="7964697"/>
            <a:ext cx="5030069" cy="550974"/>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sz="2300" b="1" dirty="0" err="1">
                <a:solidFill>
                  <a:srgbClr val="C00000"/>
                </a:solidFill>
              </a:rPr>
              <a:t>Kiri</a:t>
            </a:r>
            <a:r>
              <a:rPr lang="cs-CZ" sz="2300" b="1" dirty="0">
                <a:solidFill>
                  <a:srgbClr val="C00000"/>
                </a:solidFill>
              </a:rPr>
              <a:t> – sýry z tvarohu a smetany</a:t>
            </a:r>
          </a:p>
        </p:txBody>
      </p:sp>
      <p:pic>
        <p:nvPicPr>
          <p:cNvPr id="68" name="Obrázek 67" descr="Obsah obrázku jídlo, interiér, stůl, talíř&#10;&#10;Popis byl vytvořen automaticky">
            <a:extLst>
              <a:ext uri="{FF2B5EF4-FFF2-40B4-BE49-F238E27FC236}">
                <a16:creationId xmlns:a16="http://schemas.microsoft.com/office/drawing/2014/main" xmlns="" id="{4F559825-33EC-4D92-B3E2-D11F16EA8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5478" y="4745895"/>
            <a:ext cx="2536577" cy="2698057"/>
          </a:xfrm>
          <a:prstGeom prst="rect">
            <a:avLst/>
          </a:prstGeom>
        </p:spPr>
      </p:pic>
      <p:cxnSp>
        <p:nvCxnSpPr>
          <p:cNvPr id="70" name="Spojnice: pravoúhlá 69">
            <a:extLst>
              <a:ext uri="{FF2B5EF4-FFF2-40B4-BE49-F238E27FC236}">
                <a16:creationId xmlns:a16="http://schemas.microsoft.com/office/drawing/2014/main" xmlns="" id="{A29E1428-8630-40A9-B0B8-D12D31897D44}"/>
              </a:ext>
            </a:extLst>
          </p:cNvPr>
          <p:cNvCxnSpPr>
            <a:cxnSpLocks/>
          </p:cNvCxnSpPr>
          <p:nvPr/>
        </p:nvCxnSpPr>
        <p:spPr>
          <a:xfrm flipV="1">
            <a:off x="7920000" y="7732573"/>
            <a:ext cx="5059021" cy="736324"/>
          </a:xfrm>
          <a:prstGeom prst="bentConnector3">
            <a:avLst>
              <a:gd name="adj1" fmla="val 88785"/>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Podtext 1">
            <a:extLst>
              <a:ext uri="{FF2B5EF4-FFF2-40B4-BE49-F238E27FC236}">
                <a16:creationId xmlns:a16="http://schemas.microsoft.com/office/drawing/2014/main" xmlns="" id="{CC789DF9-013A-4D1D-8547-5AB2B1652273}"/>
              </a:ext>
            </a:extLst>
          </p:cNvPr>
          <p:cNvSpPr txBox="1">
            <a:spLocks/>
          </p:cNvSpPr>
          <p:nvPr/>
        </p:nvSpPr>
        <p:spPr>
          <a:xfrm>
            <a:off x="7920000" y="8726096"/>
            <a:ext cx="4919147" cy="2990389"/>
          </a:xfrm>
          <a:prstGeom prst="rect">
            <a:avLst/>
          </a:prstGeom>
          <a:ln>
            <a:solidFill>
              <a:schemeClr val="bg1"/>
            </a:solidFill>
          </a:ln>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sz="2300" b="1" dirty="0"/>
              <a:t>Německo, Rakousko</a:t>
            </a:r>
            <a:r>
              <a:rPr lang="cs-CZ" sz="2300" dirty="0"/>
              <a:t/>
            </a:r>
            <a:br>
              <a:rPr lang="cs-CZ" sz="2300" dirty="0"/>
            </a:br>
            <a:r>
              <a:rPr lang="cs-CZ" sz="2300" dirty="0"/>
              <a:t>- mírně zvýšený obsah bílkovin a tuků                   a nižší obsah cukrů</a:t>
            </a:r>
            <a:br>
              <a:rPr lang="cs-CZ" sz="2300" dirty="0"/>
            </a:br>
            <a:r>
              <a:rPr lang="cs-CZ" sz="2300" dirty="0"/>
              <a:t>- odlišná gramáž – balení o 120 g</a:t>
            </a:r>
            <a:br>
              <a:rPr lang="cs-CZ" sz="2300" dirty="0"/>
            </a:br>
            <a:r>
              <a:rPr lang="cs-CZ" sz="2300" dirty="0"/>
              <a:t>- senzoricky lépe hodnocené</a:t>
            </a:r>
            <a:br>
              <a:rPr lang="cs-CZ" sz="2300" dirty="0"/>
            </a:br>
            <a:r>
              <a:rPr lang="cs-CZ" sz="2300" b="1" dirty="0"/>
              <a:t>Česko, Slovensko, Maďarsko</a:t>
            </a:r>
            <a:r>
              <a:rPr lang="cs-CZ" sz="2300" dirty="0"/>
              <a:t/>
            </a:r>
            <a:br>
              <a:rPr lang="cs-CZ" sz="2300" dirty="0"/>
            </a:br>
            <a:r>
              <a:rPr lang="cs-CZ" sz="2300" dirty="0"/>
              <a:t>- odlišná gramáž – balení o 100 g</a:t>
            </a:r>
          </a:p>
        </p:txBody>
      </p:sp>
      <p:cxnSp>
        <p:nvCxnSpPr>
          <p:cNvPr id="92" name="Spojnice: pravoúhlá 91">
            <a:extLst>
              <a:ext uri="{FF2B5EF4-FFF2-40B4-BE49-F238E27FC236}">
                <a16:creationId xmlns:a16="http://schemas.microsoft.com/office/drawing/2014/main" xmlns="" id="{254D4567-58E9-4841-A342-D974DCE84415}"/>
              </a:ext>
            </a:extLst>
          </p:cNvPr>
          <p:cNvCxnSpPr>
            <a:cxnSpLocks/>
          </p:cNvCxnSpPr>
          <p:nvPr/>
        </p:nvCxnSpPr>
        <p:spPr>
          <a:xfrm rot="10800000" flipV="1">
            <a:off x="15722715" y="5127543"/>
            <a:ext cx="4317052" cy="1020222"/>
          </a:xfrm>
          <a:prstGeom prst="bentConnector3">
            <a:avLst>
              <a:gd name="adj1" fmla="val 88391"/>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94" name="Podtext 1">
            <a:extLst>
              <a:ext uri="{FF2B5EF4-FFF2-40B4-BE49-F238E27FC236}">
                <a16:creationId xmlns:a16="http://schemas.microsoft.com/office/drawing/2014/main" xmlns="" id="{9A6A42E8-3C8A-451F-9C99-63362AE3D775}"/>
              </a:ext>
            </a:extLst>
          </p:cNvPr>
          <p:cNvSpPr txBox="1">
            <a:spLocks/>
          </p:cNvSpPr>
          <p:nvPr/>
        </p:nvSpPr>
        <p:spPr>
          <a:xfrm>
            <a:off x="16257962" y="4634811"/>
            <a:ext cx="5484933" cy="550974"/>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sz="2300" b="1" dirty="0">
                <a:solidFill>
                  <a:srgbClr val="C00000"/>
                </a:solidFill>
              </a:rPr>
              <a:t>Dr. </a:t>
            </a:r>
            <a:r>
              <a:rPr lang="cs-CZ" sz="2300" b="1" dirty="0" err="1">
                <a:solidFill>
                  <a:srgbClr val="C00000"/>
                </a:solidFill>
              </a:rPr>
              <a:t>Qetker</a:t>
            </a:r>
            <a:r>
              <a:rPr lang="cs-CZ" sz="2300" b="1" dirty="0">
                <a:solidFill>
                  <a:srgbClr val="C00000"/>
                </a:solidFill>
              </a:rPr>
              <a:t> Pizza </a:t>
            </a:r>
            <a:r>
              <a:rPr lang="cs-CZ" sz="2300" b="1" dirty="0" err="1">
                <a:solidFill>
                  <a:srgbClr val="C00000"/>
                </a:solidFill>
              </a:rPr>
              <a:t>Ristorante</a:t>
            </a:r>
            <a:endParaRPr lang="cs-CZ" sz="2300" b="1" dirty="0">
              <a:solidFill>
                <a:srgbClr val="C00000"/>
              </a:solidFill>
            </a:endParaRPr>
          </a:p>
        </p:txBody>
      </p:sp>
      <p:sp>
        <p:nvSpPr>
          <p:cNvPr id="95" name="Podtext 1">
            <a:extLst>
              <a:ext uri="{FF2B5EF4-FFF2-40B4-BE49-F238E27FC236}">
                <a16:creationId xmlns:a16="http://schemas.microsoft.com/office/drawing/2014/main" xmlns="" id="{26FD422E-BE2F-4C91-B085-8F247162A1BC}"/>
              </a:ext>
            </a:extLst>
          </p:cNvPr>
          <p:cNvSpPr txBox="1">
            <a:spLocks/>
          </p:cNvSpPr>
          <p:nvPr/>
        </p:nvSpPr>
        <p:spPr>
          <a:xfrm>
            <a:off x="16602619" y="5388893"/>
            <a:ext cx="5484933" cy="2938213"/>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sz="2300" b="1" dirty="0"/>
              <a:t>Rakousko</a:t>
            </a:r>
            <a:r>
              <a:rPr lang="cs-CZ" sz="2300" dirty="0"/>
              <a:t/>
            </a:r>
            <a:br>
              <a:rPr lang="cs-CZ" sz="2300" dirty="0"/>
            </a:br>
            <a:r>
              <a:rPr lang="cs-CZ" sz="2300" dirty="0"/>
              <a:t>- ve výrobku více mozzarelly na rozdíl                          od ostatních výrobků</a:t>
            </a:r>
            <a:br>
              <a:rPr lang="cs-CZ" sz="2300" dirty="0"/>
            </a:br>
            <a:r>
              <a:rPr lang="cs-CZ" sz="2300" dirty="0"/>
              <a:t>- stejné balení, odlišné plnění: 335 g</a:t>
            </a:r>
            <a:br>
              <a:rPr lang="cs-CZ" sz="2300" dirty="0"/>
            </a:br>
            <a:r>
              <a:rPr lang="cs-CZ" sz="2300" b="1" dirty="0"/>
              <a:t>Česko, Slovensko, Maďarsko</a:t>
            </a:r>
            <a:br>
              <a:rPr lang="cs-CZ" sz="2300" b="1" dirty="0"/>
            </a:br>
            <a:r>
              <a:rPr lang="cs-CZ" sz="2300" dirty="0"/>
              <a:t>- stejné balení, odlišné plnění: 330 g</a:t>
            </a:r>
          </a:p>
        </p:txBody>
      </p:sp>
      <p:sp>
        <p:nvSpPr>
          <p:cNvPr id="40" name="Podtext 1">
            <a:extLst>
              <a:ext uri="{FF2B5EF4-FFF2-40B4-BE49-F238E27FC236}">
                <a16:creationId xmlns:a16="http://schemas.microsoft.com/office/drawing/2014/main" xmlns="" id="{FF2885C6-6719-499C-B8D8-65307E02D0A9}"/>
              </a:ext>
            </a:extLst>
          </p:cNvPr>
          <p:cNvSpPr txBox="1">
            <a:spLocks/>
          </p:cNvSpPr>
          <p:nvPr/>
        </p:nvSpPr>
        <p:spPr>
          <a:xfrm>
            <a:off x="16602618" y="8327106"/>
            <a:ext cx="4919147" cy="4480020"/>
          </a:xfrm>
          <a:prstGeom prst="rect">
            <a:avLst/>
          </a:prstGeom>
        </p:spPr>
        <p:txBody>
          <a:bodyPr vert="horz" lIns="0" tIns="0" rIns="0" bIns="0" rtlCol="0">
            <a:normAutofit lnSpcReduction="10000"/>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dirty="0"/>
              <a:t>Nová navržená ustanovení nejsou překážkou obchodu. Výrobcům nebráníme vyrábět různé verze potravin a uvádět je na trh,                   jak je mylně prezentováno. </a:t>
            </a:r>
            <a:br>
              <a:rPr lang="cs-CZ" dirty="0"/>
            </a:br>
            <a:r>
              <a:rPr lang="cs-CZ" dirty="0"/>
              <a:t/>
            </a:r>
            <a:br>
              <a:rPr lang="cs-CZ" dirty="0"/>
            </a:br>
            <a:r>
              <a:rPr lang="cs-CZ" dirty="0"/>
              <a:t>Spotřebitel ale </a:t>
            </a:r>
            <a:r>
              <a:rPr lang="cs-CZ" u="sng" dirty="0"/>
              <a:t>MUSÍ</a:t>
            </a:r>
            <a:r>
              <a:rPr lang="cs-CZ" dirty="0"/>
              <a:t> být prostřednictvím označení potraviny jasně informován o tom, že si kupuje odlišnou „variantu“ výrobku uváděného na jednotný trh EU. </a:t>
            </a:r>
          </a:p>
        </p:txBody>
      </p:sp>
      <p:sp>
        <p:nvSpPr>
          <p:cNvPr id="65" name="TextovéPole 64">
            <a:extLst>
              <a:ext uri="{FF2B5EF4-FFF2-40B4-BE49-F238E27FC236}">
                <a16:creationId xmlns:a16="http://schemas.microsoft.com/office/drawing/2014/main" xmlns="" id="{49F95F97-5DB5-409C-93A3-FE44A6470A8B}"/>
              </a:ext>
            </a:extLst>
          </p:cNvPr>
          <p:cNvSpPr txBox="1"/>
          <p:nvPr/>
        </p:nvSpPr>
        <p:spPr>
          <a:xfrm>
            <a:off x="7919999" y="12576293"/>
            <a:ext cx="3701193" cy="461665"/>
          </a:xfrm>
          <a:prstGeom prst="rect">
            <a:avLst/>
          </a:prstGeom>
          <a:noFill/>
        </p:spPr>
        <p:txBody>
          <a:bodyPr wrap="square" rtlCol="0">
            <a:spAutoFit/>
          </a:bodyPr>
          <a:lstStyle/>
          <a:p>
            <a:r>
              <a:rPr lang="cs-CZ" sz="2400" dirty="0">
                <a:solidFill>
                  <a:schemeClr val="tx1">
                    <a:lumMod val="50000"/>
                    <a:lumOff val="50000"/>
                  </a:schemeClr>
                </a:solidFill>
              </a:rPr>
              <a:t>Zdroj: Průzkum </a:t>
            </a:r>
            <a:r>
              <a:rPr lang="cs-CZ" sz="2400" dirty="0" err="1">
                <a:solidFill>
                  <a:schemeClr val="tx1">
                    <a:lumMod val="50000"/>
                    <a:lumOff val="50000"/>
                  </a:schemeClr>
                </a:solidFill>
              </a:rPr>
              <a:t>MZe</a:t>
            </a:r>
            <a:r>
              <a:rPr lang="cs-CZ" sz="2400" dirty="0">
                <a:solidFill>
                  <a:schemeClr val="tx1">
                    <a:lumMod val="50000"/>
                    <a:lumOff val="50000"/>
                  </a:schemeClr>
                </a:solidFill>
              </a:rPr>
              <a:t> 2017</a:t>
            </a:r>
          </a:p>
        </p:txBody>
      </p:sp>
      <p:pic>
        <p:nvPicPr>
          <p:cNvPr id="36" name="Zástupný symbol obrázku 35" descr="Obsah obrázku jídlo, nápoje, láhev&#10;&#10;Popis byl vytvořen automaticky">
            <a:extLst>
              <a:ext uri="{FF2B5EF4-FFF2-40B4-BE49-F238E27FC236}">
                <a16:creationId xmlns:a16="http://schemas.microsoft.com/office/drawing/2014/main" xmlns="" id="{FE58FAA8-237B-4091-A158-A798864C49BB}"/>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5820" r="15820"/>
          <a:stretch>
            <a:fillRect/>
          </a:stretch>
        </p:blipFill>
        <p:spPr>
          <a:xfrm>
            <a:off x="1099904" y="2211185"/>
            <a:ext cx="4427856" cy="9713421"/>
          </a:xfrm>
        </p:spPr>
      </p:pic>
      <p:pic>
        <p:nvPicPr>
          <p:cNvPr id="39" name="Obrázek 38" descr="Obsah obrázku jídlo, květina&#10;&#10;Popis byl vytvořen automaticky">
            <a:extLst>
              <a:ext uri="{FF2B5EF4-FFF2-40B4-BE49-F238E27FC236}">
                <a16:creationId xmlns:a16="http://schemas.microsoft.com/office/drawing/2014/main" xmlns="" id="{9FE73774-9011-4E31-89F5-D197505DCC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243" y="7611491"/>
            <a:ext cx="2385378" cy="1431227"/>
          </a:xfrm>
          <a:prstGeom prst="rect">
            <a:avLst/>
          </a:prstGeom>
        </p:spPr>
      </p:pic>
      <p:pic>
        <p:nvPicPr>
          <p:cNvPr id="42" name="Obrázek 41" descr="Obsah obrázku kreslení, deštník&#10;&#10;Popis byl vytvořen automaticky">
            <a:extLst>
              <a:ext uri="{FF2B5EF4-FFF2-40B4-BE49-F238E27FC236}">
                <a16:creationId xmlns:a16="http://schemas.microsoft.com/office/drawing/2014/main" xmlns="" id="{1E03C01B-874D-4505-A8C1-598A31ED1F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8043" y="6030556"/>
            <a:ext cx="2385378" cy="1451153"/>
          </a:xfrm>
          <a:prstGeom prst="rect">
            <a:avLst/>
          </a:prstGeom>
        </p:spPr>
      </p:pic>
      <p:pic>
        <p:nvPicPr>
          <p:cNvPr id="44" name="Obrázek 43" descr="Obsah obrázku kreslení&#10;&#10;Popis byl vytvořen automaticky">
            <a:extLst>
              <a:ext uri="{FF2B5EF4-FFF2-40B4-BE49-F238E27FC236}">
                <a16:creationId xmlns:a16="http://schemas.microsoft.com/office/drawing/2014/main" xmlns="" id="{29DE0BBB-8395-4285-8808-824C799600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8868" y="7611491"/>
            <a:ext cx="2379906" cy="1431227"/>
          </a:xfrm>
          <a:prstGeom prst="rect">
            <a:avLst/>
          </a:prstGeom>
        </p:spPr>
      </p:pic>
      <p:pic>
        <p:nvPicPr>
          <p:cNvPr id="47" name="Obrázek 46" descr="Obsah obrázku snímek obrazovky, pták, kreslení&#10;&#10;Popis byl vytvořen automaticky">
            <a:extLst>
              <a:ext uri="{FF2B5EF4-FFF2-40B4-BE49-F238E27FC236}">
                <a16:creationId xmlns:a16="http://schemas.microsoft.com/office/drawing/2014/main" xmlns="" id="{C2D5FA77-65C1-4084-B102-10D0F8E0F5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5460" y="9172500"/>
            <a:ext cx="2407931" cy="1455977"/>
          </a:xfrm>
          <a:prstGeom prst="rect">
            <a:avLst/>
          </a:prstGeom>
        </p:spPr>
      </p:pic>
    </p:spTree>
    <p:extLst>
      <p:ext uri="{BB962C8B-B14F-4D97-AF65-F5344CB8AC3E}">
        <p14:creationId xmlns:p14="http://schemas.microsoft.com/office/powerpoint/2010/main" val="395059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Zástupný symbol obrázku 19" descr="Obsah obrázku jídlo, přepážka, dort, vsedě&#10;&#10;Popis byl vytvořen automaticky">
            <a:extLst>
              <a:ext uri="{FF2B5EF4-FFF2-40B4-BE49-F238E27FC236}">
                <a16:creationId xmlns:a16="http://schemas.microsoft.com/office/drawing/2014/main" xmlns="" id="{E054322D-C185-4EF4-A5BA-6F517476637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957" r="15957"/>
          <a:stretch>
            <a:fillRect/>
          </a:stretch>
        </p:blipFill>
        <p:spPr/>
      </p:pic>
      <p:pic>
        <p:nvPicPr>
          <p:cNvPr id="27" name="Obrázek 26">
            <a:extLst>
              <a:ext uri="{FF2B5EF4-FFF2-40B4-BE49-F238E27FC236}">
                <a16:creationId xmlns:a16="http://schemas.microsoft.com/office/drawing/2014/main" xmlns="" id="{FC28CD98-E8A2-4C1D-98CE-1A3A9215F041}"/>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14942330" y="10611550"/>
            <a:ext cx="7199941" cy="2252552"/>
          </a:xfrm>
          <a:prstGeom prst="rect">
            <a:avLst/>
          </a:prstGeom>
        </p:spPr>
      </p:pic>
      <p:pic>
        <p:nvPicPr>
          <p:cNvPr id="31" name="Obrázek 30" descr="Obsah obrázku nůž&#10;&#10;Popis byl vytvořen automaticky">
            <a:extLst>
              <a:ext uri="{FF2B5EF4-FFF2-40B4-BE49-F238E27FC236}">
                <a16:creationId xmlns:a16="http://schemas.microsoft.com/office/drawing/2014/main" xmlns="" id="{691B5F88-1386-4DDB-BB00-4E8D0E7863B9}"/>
              </a:ext>
            </a:extLst>
          </p:cNvPr>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a:off x="7487447" y="9820254"/>
            <a:ext cx="6870914" cy="2252552"/>
          </a:xfrm>
          <a:prstGeom prst="rect">
            <a:avLst/>
          </a:prstGeom>
        </p:spPr>
      </p:pic>
      <p:pic>
        <p:nvPicPr>
          <p:cNvPr id="28" name="Obrázek 27">
            <a:extLst>
              <a:ext uri="{FF2B5EF4-FFF2-40B4-BE49-F238E27FC236}">
                <a16:creationId xmlns:a16="http://schemas.microsoft.com/office/drawing/2014/main" xmlns="" id="{85589D9A-B876-48A7-B5CC-1987B6C43380}"/>
              </a:ext>
            </a:extLst>
          </p:cNvPr>
          <p:cNvPicPr>
            <a:picLocks noChangeAspect="1"/>
          </p:cNvPicPr>
          <p:nvPr/>
        </p:nvPicPr>
        <p:blipFill>
          <a:blip r:embed="rId5">
            <a:alphaModFix amt="72000"/>
            <a:extLst>
              <a:ext uri="{28A0092B-C50C-407E-A947-70E740481C1C}">
                <a14:useLocalDpi xmlns:a14="http://schemas.microsoft.com/office/drawing/2010/main" val="0"/>
              </a:ext>
            </a:extLst>
          </a:blip>
          <a:stretch>
            <a:fillRect/>
          </a:stretch>
        </p:blipFill>
        <p:spPr>
          <a:xfrm>
            <a:off x="7905081" y="5836391"/>
            <a:ext cx="7037249" cy="2186407"/>
          </a:xfrm>
          <a:prstGeom prst="rect">
            <a:avLst/>
          </a:prstGeom>
        </p:spPr>
      </p:pic>
      <p:pic>
        <p:nvPicPr>
          <p:cNvPr id="33" name="Obrázek 32" descr="Obsah obrázku kreslení, podepsat, červená&#10;&#10;Popis byl vytvořen automaticky">
            <a:extLst>
              <a:ext uri="{FF2B5EF4-FFF2-40B4-BE49-F238E27FC236}">
                <a16:creationId xmlns:a16="http://schemas.microsoft.com/office/drawing/2014/main" xmlns="" id="{9D0A62B1-D312-457F-9132-1C1D49D444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48237" y="836503"/>
            <a:ext cx="6946965" cy="4630847"/>
          </a:xfrm>
          <a:prstGeom prst="rect">
            <a:avLst/>
          </a:prstGeom>
        </p:spPr>
      </p:pic>
      <p:pic>
        <p:nvPicPr>
          <p:cNvPr id="36" name="Obrázek 35" descr="Obsah obrázku nůž&#10;&#10;Popis byl vytvořen automaticky">
            <a:extLst>
              <a:ext uri="{FF2B5EF4-FFF2-40B4-BE49-F238E27FC236}">
                <a16:creationId xmlns:a16="http://schemas.microsoft.com/office/drawing/2014/main" xmlns="" id="{E035DD1A-3C5A-45DD-8D2A-78470AD29F3C}"/>
              </a:ext>
            </a:extLst>
          </p:cNvPr>
          <p:cNvPicPr>
            <a:picLocks noChangeAspect="1"/>
          </p:cNvPicPr>
          <p:nvPr/>
        </p:nvPicPr>
        <p:blipFill>
          <a:blip r:embed="rId7">
            <a:alphaModFix amt="80000"/>
            <a:extLst>
              <a:ext uri="{28A0092B-C50C-407E-A947-70E740481C1C}">
                <a14:useLocalDpi xmlns:a14="http://schemas.microsoft.com/office/drawing/2010/main" val="0"/>
              </a:ext>
            </a:extLst>
          </a:blip>
          <a:stretch>
            <a:fillRect/>
          </a:stretch>
        </p:blipFill>
        <p:spPr>
          <a:xfrm>
            <a:off x="11980966" y="8141477"/>
            <a:ext cx="7144083" cy="1975063"/>
          </a:xfrm>
          <a:prstGeom prst="rect">
            <a:avLst/>
          </a:prstGeom>
        </p:spPr>
      </p:pic>
      <p:pic>
        <p:nvPicPr>
          <p:cNvPr id="30" name="Obrázek 29" descr="Obsah obrázku nůž, stůl&#10;&#10;Popis byl vytvořen automaticky">
            <a:extLst>
              <a:ext uri="{FF2B5EF4-FFF2-40B4-BE49-F238E27FC236}">
                <a16:creationId xmlns:a16="http://schemas.microsoft.com/office/drawing/2014/main" xmlns="" id="{10B5B03D-D303-4AC4-A4E1-1CFF179B64A1}"/>
              </a:ext>
            </a:extLst>
          </p:cNvPr>
          <p:cNvPicPr>
            <a:picLocks noChangeAspect="1"/>
          </p:cNvPicPr>
          <p:nvPr/>
        </p:nvPicPr>
        <p:blipFill>
          <a:blip r:embed="rId8">
            <a:alphaModFix amt="75000"/>
            <a:extLst>
              <a:ext uri="{28A0092B-C50C-407E-A947-70E740481C1C}">
                <a14:useLocalDpi xmlns:a14="http://schemas.microsoft.com/office/drawing/2010/main" val="0"/>
              </a:ext>
            </a:extLst>
          </a:blip>
          <a:stretch>
            <a:fillRect/>
          </a:stretch>
        </p:blipFill>
        <p:spPr>
          <a:xfrm>
            <a:off x="8322612" y="3420675"/>
            <a:ext cx="6619718" cy="2046675"/>
          </a:xfrm>
          <a:prstGeom prst="rect">
            <a:avLst/>
          </a:prstGeom>
        </p:spPr>
      </p:pic>
      <p:pic>
        <p:nvPicPr>
          <p:cNvPr id="29" name="Obrázek 28" descr="Obsah obrázku fotka, černá, stůl, bílá&#10;&#10;Popis byl vytvořen automaticky">
            <a:extLst>
              <a:ext uri="{FF2B5EF4-FFF2-40B4-BE49-F238E27FC236}">
                <a16:creationId xmlns:a16="http://schemas.microsoft.com/office/drawing/2014/main" xmlns="" id="{61EFB355-7F84-43BA-80D1-AC47ADC2242A}"/>
              </a:ext>
            </a:extLst>
          </p:cNvPr>
          <p:cNvPicPr>
            <a:picLocks noChangeAspect="1"/>
          </p:cNvPicPr>
          <p:nvPr/>
        </p:nvPicPr>
        <p:blipFill>
          <a:blip r:embed="rId9">
            <a:alphaModFix amt="80000"/>
            <a:extLst>
              <a:ext uri="{28A0092B-C50C-407E-A947-70E740481C1C}">
                <a14:useLocalDpi xmlns:a14="http://schemas.microsoft.com/office/drawing/2010/main" val="0"/>
              </a:ext>
            </a:extLst>
          </a:blip>
          <a:stretch>
            <a:fillRect/>
          </a:stretch>
        </p:blipFill>
        <p:spPr>
          <a:xfrm>
            <a:off x="15553008" y="6496421"/>
            <a:ext cx="6103337" cy="2188845"/>
          </a:xfrm>
          <a:prstGeom prst="rect">
            <a:avLst/>
          </a:prstGeom>
        </p:spPr>
      </p:pic>
    </p:spTree>
    <p:extLst>
      <p:ext uri="{BB962C8B-B14F-4D97-AF65-F5344CB8AC3E}">
        <p14:creationId xmlns:p14="http://schemas.microsoft.com/office/powerpoint/2010/main" val="49395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C48DB1E-E2C1-4A19-969F-6A1A9E343011}"/>
              </a:ext>
            </a:extLst>
          </p:cNvPr>
          <p:cNvSpPr>
            <a:spLocks noGrp="1"/>
          </p:cNvSpPr>
          <p:nvPr>
            <p:ph type="title"/>
          </p:nvPr>
        </p:nvSpPr>
        <p:spPr/>
        <p:txBody>
          <a:bodyPr/>
          <a:lstStyle/>
          <a:p>
            <a:r>
              <a:rPr lang="cs-CZ" dirty="0"/>
              <a:t>CENY ŠROUBUJÍ OBCHODNÍCI</a:t>
            </a:r>
          </a:p>
        </p:txBody>
      </p:sp>
      <p:sp>
        <p:nvSpPr>
          <p:cNvPr id="4" name="Zástupný symbol pro text 3">
            <a:extLst>
              <a:ext uri="{FF2B5EF4-FFF2-40B4-BE49-F238E27FC236}">
                <a16:creationId xmlns:a16="http://schemas.microsoft.com/office/drawing/2014/main" xmlns="" id="{33E91736-8019-49A8-A4A2-2C1E19D122A2}"/>
              </a:ext>
            </a:extLst>
          </p:cNvPr>
          <p:cNvSpPr>
            <a:spLocks noGrp="1"/>
          </p:cNvSpPr>
          <p:nvPr>
            <p:ph type="body" sz="quarter" idx="14"/>
          </p:nvPr>
        </p:nvSpPr>
        <p:spPr>
          <a:xfrm>
            <a:off x="1249200" y="4248000"/>
            <a:ext cx="4968000" cy="8210700"/>
          </a:xfrm>
        </p:spPr>
        <p:txBody>
          <a:bodyPr/>
          <a:lstStyle/>
          <a:p>
            <a:r>
              <a:rPr lang="cs-CZ" dirty="0"/>
              <a:t>Při poslední novelizaci zákona o významné tržní síle obchodníci vyhrožovali:                    - </a:t>
            </a:r>
            <a:r>
              <a:rPr lang="cs-CZ" i="1" dirty="0"/>
              <a:t>že zdraží potraviny, </a:t>
            </a:r>
          </a:p>
          <a:p>
            <a:r>
              <a:rPr lang="cs-CZ" i="1" dirty="0"/>
              <a:t>- že odejdou z ČR, </a:t>
            </a:r>
            <a:br>
              <a:rPr lang="cs-CZ" i="1" dirty="0"/>
            </a:br>
            <a:r>
              <a:rPr lang="cs-CZ" i="1" dirty="0"/>
              <a:t>- že budou propouštět zaměstnance. </a:t>
            </a:r>
            <a:br>
              <a:rPr lang="cs-CZ" i="1" dirty="0"/>
            </a:br>
            <a:r>
              <a:rPr lang="cs-CZ" dirty="0"/>
              <a:t/>
            </a:r>
            <a:br>
              <a:rPr lang="cs-CZ" dirty="0"/>
            </a:br>
            <a:r>
              <a:rPr lang="cs-CZ" dirty="0"/>
              <a:t>Nic z toho se nenaplnilo, naopak stále rostou jejich marže. Ty podle ČTK od roku 2014 dosáhly již 27 %. </a:t>
            </a:r>
          </a:p>
        </p:txBody>
      </p:sp>
      <p:sp>
        <p:nvSpPr>
          <p:cNvPr id="7" name="Zástupný symbol pro text 6">
            <a:extLst>
              <a:ext uri="{FF2B5EF4-FFF2-40B4-BE49-F238E27FC236}">
                <a16:creationId xmlns:a16="http://schemas.microsoft.com/office/drawing/2014/main" xmlns="" id="{6690B68F-3A03-4C2B-8C99-44AF163E87EC}"/>
              </a:ext>
            </a:extLst>
          </p:cNvPr>
          <p:cNvSpPr>
            <a:spLocks noGrp="1"/>
          </p:cNvSpPr>
          <p:nvPr>
            <p:ph type="body" sz="quarter" idx="17"/>
          </p:nvPr>
        </p:nvSpPr>
        <p:spPr/>
        <p:txBody>
          <a:bodyPr/>
          <a:lstStyle/>
          <a:p>
            <a:r>
              <a:rPr lang="cs-CZ" dirty="0"/>
              <a:t>JOGURT BÍLÝ</a:t>
            </a:r>
          </a:p>
        </p:txBody>
      </p:sp>
      <p:sp>
        <p:nvSpPr>
          <p:cNvPr id="8" name="Zástupný symbol pro text 7">
            <a:extLst>
              <a:ext uri="{FF2B5EF4-FFF2-40B4-BE49-F238E27FC236}">
                <a16:creationId xmlns:a16="http://schemas.microsoft.com/office/drawing/2014/main" xmlns="" id="{BC0B9C57-C253-4750-99E3-2666BCA507A6}"/>
              </a:ext>
            </a:extLst>
          </p:cNvPr>
          <p:cNvSpPr>
            <a:spLocks noGrp="1"/>
          </p:cNvSpPr>
          <p:nvPr>
            <p:ph type="body" sz="quarter" idx="18"/>
          </p:nvPr>
        </p:nvSpPr>
        <p:spPr/>
        <p:txBody>
          <a:bodyPr>
            <a:normAutofit/>
          </a:bodyPr>
          <a:lstStyle/>
          <a:p>
            <a:r>
              <a:rPr lang="cs-CZ" dirty="0"/>
              <a:t>Ceny u bílých jogurtů                        za uplynulých osm let stouply až o polovinu.</a:t>
            </a:r>
          </a:p>
        </p:txBody>
      </p:sp>
      <p:sp>
        <p:nvSpPr>
          <p:cNvPr id="9" name="Zástupný symbol pro text 8">
            <a:extLst>
              <a:ext uri="{FF2B5EF4-FFF2-40B4-BE49-F238E27FC236}">
                <a16:creationId xmlns:a16="http://schemas.microsoft.com/office/drawing/2014/main" xmlns="" id="{F8270146-53A5-45AC-91D0-09C520A128D2}"/>
              </a:ext>
            </a:extLst>
          </p:cNvPr>
          <p:cNvSpPr>
            <a:spLocks noGrp="1"/>
          </p:cNvSpPr>
          <p:nvPr>
            <p:ph type="body" sz="quarter" idx="19"/>
          </p:nvPr>
        </p:nvSpPr>
        <p:spPr/>
        <p:txBody>
          <a:bodyPr>
            <a:normAutofit/>
          </a:bodyPr>
          <a:lstStyle/>
          <a:p>
            <a:r>
              <a:rPr lang="cs-CZ" dirty="0"/>
              <a:t>MÁSLO</a:t>
            </a:r>
          </a:p>
        </p:txBody>
      </p:sp>
      <p:sp>
        <p:nvSpPr>
          <p:cNvPr id="10" name="Zástupný symbol pro text 9">
            <a:extLst>
              <a:ext uri="{FF2B5EF4-FFF2-40B4-BE49-F238E27FC236}">
                <a16:creationId xmlns:a16="http://schemas.microsoft.com/office/drawing/2014/main" xmlns="" id="{C5AB8434-25B6-49B9-B00E-7A2631EBBA7A}"/>
              </a:ext>
            </a:extLst>
          </p:cNvPr>
          <p:cNvSpPr>
            <a:spLocks noGrp="1"/>
          </p:cNvSpPr>
          <p:nvPr>
            <p:ph type="body" sz="quarter" idx="20"/>
          </p:nvPr>
        </p:nvSpPr>
        <p:spPr/>
        <p:txBody>
          <a:bodyPr>
            <a:normAutofit/>
          </a:bodyPr>
          <a:lstStyle/>
          <a:p>
            <a:r>
              <a:rPr lang="cs-CZ" dirty="0"/>
              <a:t>Ceny másla nepodléhají žádné regulaci. Marže se pohybují v rozmezí                      od 15 až 25 %.</a:t>
            </a:r>
          </a:p>
        </p:txBody>
      </p:sp>
      <p:sp>
        <p:nvSpPr>
          <p:cNvPr id="11" name="Zástupný symbol pro text 10">
            <a:extLst>
              <a:ext uri="{FF2B5EF4-FFF2-40B4-BE49-F238E27FC236}">
                <a16:creationId xmlns:a16="http://schemas.microsoft.com/office/drawing/2014/main" xmlns="" id="{2D5551C1-56F9-492D-9685-39EFAB42D450}"/>
              </a:ext>
            </a:extLst>
          </p:cNvPr>
          <p:cNvSpPr>
            <a:spLocks noGrp="1"/>
          </p:cNvSpPr>
          <p:nvPr>
            <p:ph type="body" sz="quarter" idx="21"/>
          </p:nvPr>
        </p:nvSpPr>
        <p:spPr/>
        <p:txBody>
          <a:bodyPr/>
          <a:lstStyle/>
          <a:p>
            <a:r>
              <a:rPr lang="cs-CZ" dirty="0"/>
              <a:t>BRAMBORY</a:t>
            </a:r>
          </a:p>
        </p:txBody>
      </p:sp>
      <p:sp>
        <p:nvSpPr>
          <p:cNvPr id="12" name="Zástupný symbol pro text 11">
            <a:extLst>
              <a:ext uri="{FF2B5EF4-FFF2-40B4-BE49-F238E27FC236}">
                <a16:creationId xmlns:a16="http://schemas.microsoft.com/office/drawing/2014/main" xmlns="" id="{3DC4B783-B94B-4107-AC89-7D6B551F57B6}"/>
              </a:ext>
            </a:extLst>
          </p:cNvPr>
          <p:cNvSpPr>
            <a:spLocks noGrp="1"/>
          </p:cNvSpPr>
          <p:nvPr>
            <p:ph type="body" sz="quarter" idx="22"/>
          </p:nvPr>
        </p:nvSpPr>
        <p:spPr/>
        <p:txBody>
          <a:bodyPr>
            <a:normAutofit/>
          </a:bodyPr>
          <a:lstStyle/>
          <a:p>
            <a:r>
              <a:rPr lang="cs-CZ" dirty="0"/>
              <a:t>Ceny letos na jaře překročily 30 Kč/kg.</a:t>
            </a:r>
          </a:p>
        </p:txBody>
      </p:sp>
      <p:sp>
        <p:nvSpPr>
          <p:cNvPr id="13" name="Zástupný symbol pro text 12">
            <a:extLst>
              <a:ext uri="{FF2B5EF4-FFF2-40B4-BE49-F238E27FC236}">
                <a16:creationId xmlns:a16="http://schemas.microsoft.com/office/drawing/2014/main" xmlns="" id="{8EF12840-C730-439A-96FF-F0EE9CA20F89}"/>
              </a:ext>
            </a:extLst>
          </p:cNvPr>
          <p:cNvSpPr>
            <a:spLocks noGrp="1"/>
          </p:cNvSpPr>
          <p:nvPr>
            <p:ph type="body" sz="quarter" idx="23"/>
          </p:nvPr>
        </p:nvSpPr>
        <p:spPr>
          <a:xfrm>
            <a:off x="7239600" y="10800000"/>
            <a:ext cx="3812400" cy="1296000"/>
          </a:xfrm>
        </p:spPr>
        <p:txBody>
          <a:bodyPr>
            <a:normAutofit fontScale="92500" lnSpcReduction="20000"/>
          </a:bodyPr>
          <a:lstStyle/>
          <a:p>
            <a:r>
              <a:rPr lang="cs-CZ" dirty="0"/>
              <a:t>56 %</a:t>
            </a:r>
          </a:p>
        </p:txBody>
      </p:sp>
      <p:sp>
        <p:nvSpPr>
          <p:cNvPr id="14" name="Zástupný symbol pro text 13">
            <a:extLst>
              <a:ext uri="{FF2B5EF4-FFF2-40B4-BE49-F238E27FC236}">
                <a16:creationId xmlns:a16="http://schemas.microsoft.com/office/drawing/2014/main" xmlns="" id="{70FD6A2D-5F5A-493D-BBB1-BE89DFEF87C2}"/>
              </a:ext>
            </a:extLst>
          </p:cNvPr>
          <p:cNvSpPr>
            <a:spLocks noGrp="1"/>
          </p:cNvSpPr>
          <p:nvPr>
            <p:ph type="body" sz="quarter" idx="24"/>
          </p:nvPr>
        </p:nvSpPr>
        <p:spPr>
          <a:xfrm>
            <a:off x="7239600" y="12175650"/>
            <a:ext cx="3812400" cy="360000"/>
          </a:xfrm>
        </p:spPr>
        <p:txBody>
          <a:bodyPr/>
          <a:lstStyle/>
          <a:p>
            <a:r>
              <a:rPr lang="cs-CZ" dirty="0"/>
              <a:t>marže</a:t>
            </a:r>
          </a:p>
        </p:txBody>
      </p:sp>
      <p:sp>
        <p:nvSpPr>
          <p:cNvPr id="15" name="Zástupný symbol pro text 14">
            <a:extLst>
              <a:ext uri="{FF2B5EF4-FFF2-40B4-BE49-F238E27FC236}">
                <a16:creationId xmlns:a16="http://schemas.microsoft.com/office/drawing/2014/main" xmlns="" id="{AF67BB6E-9B69-49FE-B6DE-3F899B896241}"/>
              </a:ext>
            </a:extLst>
          </p:cNvPr>
          <p:cNvSpPr>
            <a:spLocks noGrp="1"/>
          </p:cNvSpPr>
          <p:nvPr>
            <p:ph type="body" sz="quarter" idx="25"/>
          </p:nvPr>
        </p:nvSpPr>
        <p:spPr/>
        <p:txBody>
          <a:bodyPr>
            <a:normAutofit fontScale="92500" lnSpcReduction="20000"/>
          </a:bodyPr>
          <a:lstStyle/>
          <a:p>
            <a:r>
              <a:rPr lang="cs-CZ" dirty="0"/>
              <a:t>25 %</a:t>
            </a:r>
          </a:p>
        </p:txBody>
      </p:sp>
      <p:sp>
        <p:nvSpPr>
          <p:cNvPr id="16" name="Zástupný symbol pro text 15">
            <a:extLst>
              <a:ext uri="{FF2B5EF4-FFF2-40B4-BE49-F238E27FC236}">
                <a16:creationId xmlns:a16="http://schemas.microsoft.com/office/drawing/2014/main" xmlns="" id="{75DF46BF-91CB-4487-9796-AAAB3AB6EDD5}"/>
              </a:ext>
            </a:extLst>
          </p:cNvPr>
          <p:cNvSpPr>
            <a:spLocks noGrp="1"/>
          </p:cNvSpPr>
          <p:nvPr>
            <p:ph type="body" sz="quarter" idx="26"/>
          </p:nvPr>
        </p:nvSpPr>
        <p:spPr/>
        <p:txBody>
          <a:bodyPr/>
          <a:lstStyle/>
          <a:p>
            <a:r>
              <a:rPr lang="cs-CZ" dirty="0"/>
              <a:t>marže</a:t>
            </a:r>
          </a:p>
        </p:txBody>
      </p:sp>
      <p:sp>
        <p:nvSpPr>
          <p:cNvPr id="17" name="Zástupný symbol pro text 16">
            <a:extLst>
              <a:ext uri="{FF2B5EF4-FFF2-40B4-BE49-F238E27FC236}">
                <a16:creationId xmlns:a16="http://schemas.microsoft.com/office/drawing/2014/main" xmlns="" id="{C4A0ADB0-D794-488E-8301-23F3A3E65A44}"/>
              </a:ext>
            </a:extLst>
          </p:cNvPr>
          <p:cNvSpPr>
            <a:spLocks noGrp="1"/>
          </p:cNvSpPr>
          <p:nvPr>
            <p:ph type="body" sz="quarter" idx="27"/>
          </p:nvPr>
        </p:nvSpPr>
        <p:spPr/>
        <p:txBody>
          <a:bodyPr>
            <a:normAutofit fontScale="92500" lnSpcReduction="20000"/>
          </a:bodyPr>
          <a:lstStyle/>
          <a:p>
            <a:r>
              <a:rPr lang="cs-CZ" dirty="0"/>
              <a:t>51 %</a:t>
            </a:r>
          </a:p>
        </p:txBody>
      </p:sp>
      <p:sp>
        <p:nvSpPr>
          <p:cNvPr id="18" name="Zástupný symbol pro text 17">
            <a:extLst>
              <a:ext uri="{FF2B5EF4-FFF2-40B4-BE49-F238E27FC236}">
                <a16:creationId xmlns:a16="http://schemas.microsoft.com/office/drawing/2014/main" xmlns="" id="{F9B8CFC3-F349-4E70-9737-B8E4B0EF4B5A}"/>
              </a:ext>
            </a:extLst>
          </p:cNvPr>
          <p:cNvSpPr>
            <a:spLocks noGrp="1"/>
          </p:cNvSpPr>
          <p:nvPr>
            <p:ph type="body" sz="quarter" idx="28"/>
          </p:nvPr>
        </p:nvSpPr>
        <p:spPr/>
        <p:txBody>
          <a:bodyPr/>
          <a:lstStyle/>
          <a:p>
            <a:r>
              <a:rPr lang="cs-CZ" dirty="0"/>
              <a:t>marže</a:t>
            </a:r>
          </a:p>
        </p:txBody>
      </p:sp>
      <p:pic>
        <p:nvPicPr>
          <p:cNvPr id="29" name="Zástupný symbol obrázku 28" descr="Obsah obrázku stůl, dřevěné, vsedě, jídlo&#10;&#10;Popis byl vytvořen automaticky">
            <a:extLst>
              <a:ext uri="{FF2B5EF4-FFF2-40B4-BE49-F238E27FC236}">
                <a16:creationId xmlns:a16="http://schemas.microsoft.com/office/drawing/2014/main" xmlns="" id="{14FC2808-9428-429C-8264-642E727177AC}"/>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17631" r="17631"/>
          <a:stretch>
            <a:fillRect/>
          </a:stretch>
        </p:blipFill>
        <p:spPr/>
      </p:pic>
      <p:pic>
        <p:nvPicPr>
          <p:cNvPr id="36" name="Zástupný symbol obrázku 35" descr="Obsah obrázku dort, jídlo, stůl, sýr&#10;&#10;Popis byl vytvořen automaticky">
            <a:extLst>
              <a:ext uri="{FF2B5EF4-FFF2-40B4-BE49-F238E27FC236}">
                <a16:creationId xmlns:a16="http://schemas.microsoft.com/office/drawing/2014/main" xmlns="" id="{8722D3EE-9699-41C5-B1CF-90DC2FA5155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2464" b="2464"/>
          <a:stretch>
            <a:fillRect/>
          </a:stretch>
        </p:blipFill>
        <p:spPr/>
      </p:pic>
      <p:pic>
        <p:nvPicPr>
          <p:cNvPr id="48" name="Zástupný symbol obrázku 47" descr="Obsah obrázku hrníček, káva, stůl, vsedě&#10;&#10;Popis byl vytvořen automaticky">
            <a:extLst>
              <a:ext uri="{FF2B5EF4-FFF2-40B4-BE49-F238E27FC236}">
                <a16:creationId xmlns:a16="http://schemas.microsoft.com/office/drawing/2014/main" xmlns="" id="{0085CF8B-156C-43D7-9C25-8774D9E3D30D}"/>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661" b="2661"/>
          <a:stretch>
            <a:fillRect/>
          </a:stretch>
        </p:blipFill>
        <p:spPr/>
      </p:pic>
      <p:sp>
        <p:nvSpPr>
          <p:cNvPr id="49" name="Obdélník 48">
            <a:extLst>
              <a:ext uri="{FF2B5EF4-FFF2-40B4-BE49-F238E27FC236}">
                <a16:creationId xmlns:a16="http://schemas.microsoft.com/office/drawing/2014/main" xmlns="" id="{40D5E3CA-4E73-4DAD-97A5-673118EC898B}"/>
              </a:ext>
            </a:extLst>
          </p:cNvPr>
          <p:cNvSpPr/>
          <p:nvPr/>
        </p:nvSpPr>
        <p:spPr>
          <a:xfrm>
            <a:off x="952676" y="12909600"/>
            <a:ext cx="12192000" cy="923330"/>
          </a:xfrm>
          <a:prstGeom prst="rect">
            <a:avLst/>
          </a:prstGeom>
        </p:spPr>
        <p:txBody>
          <a:bodyPr>
            <a:spAutoFit/>
          </a:bodyPr>
          <a:lstStyle/>
          <a:p>
            <a:endParaRPr lang="cs-CZ" dirty="0"/>
          </a:p>
          <a:p>
            <a:endParaRPr lang="cs-CZ" dirty="0"/>
          </a:p>
          <a:p>
            <a:r>
              <a:rPr lang="cs-CZ" dirty="0"/>
              <a:t> </a:t>
            </a:r>
          </a:p>
        </p:txBody>
      </p:sp>
      <p:sp>
        <p:nvSpPr>
          <p:cNvPr id="50" name="TextovéPole 49">
            <a:extLst>
              <a:ext uri="{FF2B5EF4-FFF2-40B4-BE49-F238E27FC236}">
                <a16:creationId xmlns:a16="http://schemas.microsoft.com/office/drawing/2014/main" xmlns="" id="{1E8065C8-0F65-4A59-BB05-41EB9E8C38B1}"/>
              </a:ext>
            </a:extLst>
          </p:cNvPr>
          <p:cNvSpPr txBox="1"/>
          <p:nvPr/>
        </p:nvSpPr>
        <p:spPr>
          <a:xfrm>
            <a:off x="21632400" y="12678767"/>
            <a:ext cx="2476690" cy="461665"/>
          </a:xfrm>
          <a:prstGeom prst="rect">
            <a:avLst/>
          </a:prstGeom>
          <a:noFill/>
        </p:spPr>
        <p:txBody>
          <a:bodyPr wrap="square" rtlCol="0">
            <a:spAutoFit/>
          </a:bodyPr>
          <a:lstStyle/>
          <a:p>
            <a:r>
              <a:rPr lang="cs-CZ" sz="2400" dirty="0">
                <a:solidFill>
                  <a:schemeClr val="tx1">
                    <a:lumMod val="50000"/>
                    <a:lumOff val="50000"/>
                  </a:schemeClr>
                </a:solidFill>
              </a:rPr>
              <a:t>Zdroj: ÚZEI</a:t>
            </a:r>
          </a:p>
        </p:txBody>
      </p:sp>
    </p:spTree>
    <p:extLst>
      <p:ext uri="{BB962C8B-B14F-4D97-AF65-F5344CB8AC3E}">
        <p14:creationId xmlns:p14="http://schemas.microsoft.com/office/powerpoint/2010/main" val="1810299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od nadpisem">
            <a:extLst>
              <a:ext uri="{FF2B5EF4-FFF2-40B4-BE49-F238E27FC236}">
                <a16:creationId xmlns:a16="http://schemas.microsoft.com/office/drawing/2014/main" xmlns="" id="{0ECC2E6F-0E04-4B0E-B052-2B773976C467}"/>
              </a:ext>
            </a:extLst>
          </p:cNvPr>
          <p:cNvSpPr>
            <a:spLocks noGrp="1"/>
          </p:cNvSpPr>
          <p:nvPr>
            <p:ph type="body" sz="quarter" idx="14"/>
          </p:nvPr>
        </p:nvSpPr>
        <p:spPr>
          <a:xfrm>
            <a:off x="12682800" y="3714750"/>
            <a:ext cx="10454400" cy="5361450"/>
          </a:xfrm>
        </p:spPr>
        <p:txBody>
          <a:bodyPr>
            <a:normAutofit/>
          </a:bodyPr>
          <a:lstStyle/>
          <a:p>
            <a:r>
              <a:rPr lang="cs-CZ" sz="3500" dirty="0">
                <a:solidFill>
                  <a:schemeClr val="accent6">
                    <a:lumMod val="60000"/>
                    <a:lumOff val="40000"/>
                  </a:schemeClr>
                </a:solidFill>
              </a:rPr>
              <a:t>OCHRANA ČESKÉHO VÝROBCE</a:t>
            </a:r>
            <a:r>
              <a:rPr lang="cs-CZ" dirty="0"/>
              <a:t/>
            </a:r>
            <a:br>
              <a:rPr lang="cs-CZ" dirty="0"/>
            </a:br>
            <a:r>
              <a:rPr lang="cs-CZ" dirty="0"/>
              <a:t/>
            </a:r>
            <a:br>
              <a:rPr lang="cs-CZ" dirty="0"/>
            </a:br>
            <a:r>
              <a:rPr lang="cs-CZ" dirty="0"/>
              <a:t>Je-li sjednána mimořádná prodejní akce, </a:t>
            </a:r>
            <a:br>
              <a:rPr lang="cs-CZ" dirty="0"/>
            </a:br>
            <a:r>
              <a:rPr lang="cs-CZ" dirty="0"/>
              <a:t>musí být mezi odběratelem s významnou tržní sílou                                  a dodavatelem sjednána </a:t>
            </a:r>
            <a:r>
              <a:rPr lang="cs-CZ" b="1" dirty="0"/>
              <a:t>písemnou smlouvou</a:t>
            </a:r>
            <a:r>
              <a:rPr lang="cs-CZ" dirty="0"/>
              <a:t>.                                         Dále musí obsahovat kupní cenu, množství potravin,                            které bude do akce zahrnuto, a dobu jejích trvání. </a:t>
            </a:r>
          </a:p>
          <a:p>
            <a:r>
              <a:rPr lang="cs-CZ" dirty="0"/>
              <a:t/>
            </a:r>
            <a:br>
              <a:rPr lang="cs-CZ" dirty="0"/>
            </a:br>
            <a:endParaRPr lang="cs-CZ" dirty="0"/>
          </a:p>
        </p:txBody>
      </p:sp>
      <p:sp>
        <p:nvSpPr>
          <p:cNvPr id="2" name="Nadpis 1">
            <a:extLst>
              <a:ext uri="{FF2B5EF4-FFF2-40B4-BE49-F238E27FC236}">
                <a16:creationId xmlns:a16="http://schemas.microsoft.com/office/drawing/2014/main" xmlns="" id="{9DFAB464-D17D-493C-AD4B-D870108CBA57}"/>
              </a:ext>
            </a:extLst>
          </p:cNvPr>
          <p:cNvSpPr>
            <a:spLocks noGrp="1"/>
          </p:cNvSpPr>
          <p:nvPr>
            <p:ph type="title"/>
          </p:nvPr>
        </p:nvSpPr>
        <p:spPr>
          <a:xfrm>
            <a:off x="12682800" y="2438400"/>
            <a:ext cx="10454400" cy="801600"/>
          </a:xfrm>
        </p:spPr>
        <p:txBody>
          <a:bodyPr/>
          <a:lstStyle/>
          <a:p>
            <a:r>
              <a:rPr lang="cs-CZ" dirty="0"/>
              <a:t>Slevy neskončí!</a:t>
            </a:r>
          </a:p>
        </p:txBody>
      </p:sp>
      <p:pic>
        <p:nvPicPr>
          <p:cNvPr id="111" name="Zástupný symbol obrázku 110" descr="Obsah obrázku osoba, interiér, žena, stůl&#10;&#10;Popis byl vytvořen automaticky">
            <a:extLst>
              <a:ext uri="{FF2B5EF4-FFF2-40B4-BE49-F238E27FC236}">
                <a16:creationId xmlns:a16="http://schemas.microsoft.com/office/drawing/2014/main" xmlns="" id="{68F6EB95-58FE-4A7E-9419-99709906D35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10" r="1510"/>
          <a:stretch>
            <a:fillRect/>
          </a:stretch>
        </p:blipFill>
        <p:spPr/>
      </p:pic>
    </p:spTree>
    <p:extLst>
      <p:ext uri="{BB962C8B-B14F-4D97-AF65-F5344CB8AC3E}">
        <p14:creationId xmlns:p14="http://schemas.microsoft.com/office/powerpoint/2010/main" val="54025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xmlns="" id="{D72EBE06-D94A-443C-A9F9-44AD2FC05D83}"/>
              </a:ext>
            </a:extLst>
          </p:cNvPr>
          <p:cNvSpPr>
            <a:spLocks noGrp="1"/>
          </p:cNvSpPr>
          <p:nvPr>
            <p:ph type="body" sz="quarter" idx="14"/>
          </p:nvPr>
        </p:nvSpPr>
        <p:spPr>
          <a:xfrm>
            <a:off x="1249200" y="5020887"/>
            <a:ext cx="4968000" cy="7667452"/>
          </a:xfrm>
        </p:spPr>
        <p:txBody>
          <a:bodyPr/>
          <a:lstStyle/>
          <a:p>
            <a:r>
              <a:rPr lang="cs-CZ" dirty="0"/>
              <a:t>Průzkum </a:t>
            </a:r>
            <a:r>
              <a:rPr lang="cs-CZ" i="1" dirty="0"/>
              <a:t>„Podíl potravin                          z tuzemska a z dovozu“                       – </a:t>
            </a:r>
            <a:r>
              <a:rPr lang="cs-CZ" dirty="0"/>
              <a:t>sledováno u vybraných komodit v tržní síti ve všech typech prodeje                          (Analýza ÚZEI 2018). </a:t>
            </a:r>
            <a:br>
              <a:rPr lang="cs-CZ" dirty="0"/>
            </a:br>
            <a:r>
              <a:rPr lang="cs-CZ" dirty="0"/>
              <a:t/>
            </a:r>
            <a:br>
              <a:rPr lang="cs-CZ" dirty="0"/>
            </a:br>
            <a:r>
              <a:rPr lang="cs-CZ" dirty="0"/>
              <a:t>Důvodem sledování                            je dlouhodobě negativní trend vývoje a možnost opatření                  k omezení možných dopadů na vertikálu. </a:t>
            </a:r>
          </a:p>
        </p:txBody>
      </p:sp>
      <p:sp>
        <p:nvSpPr>
          <p:cNvPr id="2" name="Nadpis 1">
            <a:extLst>
              <a:ext uri="{FF2B5EF4-FFF2-40B4-BE49-F238E27FC236}">
                <a16:creationId xmlns:a16="http://schemas.microsoft.com/office/drawing/2014/main" xmlns="" id="{C834CC4B-C26A-46F7-A778-80EB991F25F0}"/>
              </a:ext>
            </a:extLst>
          </p:cNvPr>
          <p:cNvSpPr>
            <a:spLocks noGrp="1"/>
          </p:cNvSpPr>
          <p:nvPr>
            <p:ph type="title"/>
          </p:nvPr>
        </p:nvSpPr>
        <p:spPr>
          <a:xfrm>
            <a:off x="1249200" y="1980000"/>
            <a:ext cx="4968000" cy="2858008"/>
          </a:xfrm>
        </p:spPr>
        <p:txBody>
          <a:bodyPr>
            <a:normAutofit/>
          </a:bodyPr>
          <a:lstStyle/>
          <a:p>
            <a:r>
              <a:rPr lang="cs-CZ" dirty="0"/>
              <a:t>PODÍL DOMÁCÍCH POTRAVIN                     V TRŽNÍ SÍTI</a:t>
            </a:r>
          </a:p>
        </p:txBody>
      </p:sp>
      <p:pic>
        <p:nvPicPr>
          <p:cNvPr id="9" name="Zástupný symbol obrázku 8" descr="Obsah obrázku jablko, ovoce, jídlo, box&#10;&#10;Popis byl vytvořen automaticky">
            <a:extLst>
              <a:ext uri="{FF2B5EF4-FFF2-40B4-BE49-F238E27FC236}">
                <a16:creationId xmlns:a16="http://schemas.microsoft.com/office/drawing/2014/main" xmlns="" id="{6F1BE55B-D5E6-4B25-AE64-D0D8923EB0E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07" r="1107"/>
          <a:stretch>
            <a:fillRect/>
          </a:stretch>
        </p:blipFill>
        <p:spPr/>
      </p:pic>
    </p:spTree>
    <p:extLst>
      <p:ext uri="{BB962C8B-B14F-4D97-AF65-F5344CB8AC3E}">
        <p14:creationId xmlns:p14="http://schemas.microsoft.com/office/powerpoint/2010/main" val="732213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ál 46">
            <a:extLst>
              <a:ext uri="{FF2B5EF4-FFF2-40B4-BE49-F238E27FC236}">
                <a16:creationId xmlns:a16="http://schemas.microsoft.com/office/drawing/2014/main" xmlns="" id="{F8C5FFA4-5984-4BA5-8877-595D20AB6183}"/>
              </a:ext>
            </a:extLst>
          </p:cNvPr>
          <p:cNvSpPr/>
          <p:nvPr/>
        </p:nvSpPr>
        <p:spPr>
          <a:xfrm>
            <a:off x="17011897" y="6689665"/>
            <a:ext cx="3205345" cy="21498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0" b="1" dirty="0">
                <a:solidFill>
                  <a:schemeClr val="tx1"/>
                </a:solidFill>
              </a:rPr>
              <a:t>38 %</a:t>
            </a:r>
          </a:p>
        </p:txBody>
      </p:sp>
      <p:graphicFrame>
        <p:nvGraphicFramePr>
          <p:cNvPr id="29" name="Graf 28">
            <a:extLst>
              <a:ext uri="{FF2B5EF4-FFF2-40B4-BE49-F238E27FC236}">
                <a16:creationId xmlns:a16="http://schemas.microsoft.com/office/drawing/2014/main" xmlns="" id="{297E342B-4E96-4B8D-A42F-9485FE4E38C5}"/>
              </a:ext>
            </a:extLst>
          </p:cNvPr>
          <p:cNvGraphicFramePr/>
          <p:nvPr>
            <p:extLst>
              <p:ext uri="{D42A27DB-BD31-4B8C-83A1-F6EECF244321}">
                <p14:modId xmlns:p14="http://schemas.microsoft.com/office/powerpoint/2010/main" val="3143174321"/>
              </p:ext>
            </p:extLst>
          </p:nvPr>
        </p:nvGraphicFramePr>
        <p:xfrm>
          <a:off x="15348596" y="5424589"/>
          <a:ext cx="6120000" cy="4680000"/>
        </p:xfrm>
        <a:graphic>
          <a:graphicData uri="http://schemas.openxmlformats.org/drawingml/2006/chart">
            <c:chart xmlns:c="http://schemas.openxmlformats.org/drawingml/2006/chart" xmlns:r="http://schemas.openxmlformats.org/officeDocument/2006/relationships" r:id="rId2"/>
          </a:graphicData>
        </a:graphic>
      </p:graphicFrame>
      <p:sp>
        <p:nvSpPr>
          <p:cNvPr id="36" name="Ovál 35">
            <a:extLst>
              <a:ext uri="{FF2B5EF4-FFF2-40B4-BE49-F238E27FC236}">
                <a16:creationId xmlns:a16="http://schemas.microsoft.com/office/drawing/2014/main" xmlns="" id="{A53CC8BF-156C-425C-BADB-700E29BDA69E}"/>
              </a:ext>
            </a:extLst>
          </p:cNvPr>
          <p:cNvSpPr/>
          <p:nvPr/>
        </p:nvSpPr>
        <p:spPr>
          <a:xfrm>
            <a:off x="10448549" y="6689665"/>
            <a:ext cx="3067310" cy="21056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0" b="1" dirty="0">
                <a:solidFill>
                  <a:schemeClr val="tx1"/>
                </a:solidFill>
              </a:rPr>
              <a:t>49 %</a:t>
            </a:r>
          </a:p>
        </p:txBody>
      </p:sp>
      <p:graphicFrame>
        <p:nvGraphicFramePr>
          <p:cNvPr id="25" name="Graf 24">
            <a:extLst>
              <a:ext uri="{FF2B5EF4-FFF2-40B4-BE49-F238E27FC236}">
                <a16:creationId xmlns:a16="http://schemas.microsoft.com/office/drawing/2014/main" xmlns="" id="{856CCC8E-2272-4EAA-9463-64DD33F7B68C}"/>
              </a:ext>
            </a:extLst>
          </p:cNvPr>
          <p:cNvGraphicFramePr/>
          <p:nvPr>
            <p:extLst>
              <p:ext uri="{D42A27DB-BD31-4B8C-83A1-F6EECF244321}">
                <p14:modId xmlns:p14="http://schemas.microsoft.com/office/powerpoint/2010/main" val="1797160009"/>
              </p:ext>
            </p:extLst>
          </p:nvPr>
        </p:nvGraphicFramePr>
        <p:xfrm>
          <a:off x="8756145" y="5424589"/>
          <a:ext cx="6120000" cy="468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1422899"/>
            <a:ext cx="15217200" cy="1676422"/>
          </a:xfrm>
        </p:spPr>
        <p:txBody>
          <a:bodyPr/>
          <a:lstStyle/>
          <a:p>
            <a:r>
              <a:rPr lang="cs-CZ" dirty="0"/>
              <a:t>Podíl českých potravin v obchodech (dle objemu)</a:t>
            </a:r>
          </a:p>
        </p:txBody>
      </p:sp>
      <p:sp>
        <p:nvSpPr>
          <p:cNvPr id="65" name="TextovéPole 64">
            <a:extLst>
              <a:ext uri="{FF2B5EF4-FFF2-40B4-BE49-F238E27FC236}">
                <a16:creationId xmlns:a16="http://schemas.microsoft.com/office/drawing/2014/main" xmlns="" id="{49F95F97-5DB5-409C-93A3-FE44A6470A8B}"/>
              </a:ext>
            </a:extLst>
          </p:cNvPr>
          <p:cNvSpPr txBox="1"/>
          <p:nvPr/>
        </p:nvSpPr>
        <p:spPr>
          <a:xfrm>
            <a:off x="7920000" y="12576293"/>
            <a:ext cx="2927168" cy="461665"/>
          </a:xfrm>
          <a:prstGeom prst="rect">
            <a:avLst/>
          </a:prstGeom>
          <a:noFill/>
        </p:spPr>
        <p:txBody>
          <a:bodyPr wrap="square" rtlCol="0">
            <a:spAutoFit/>
          </a:bodyPr>
          <a:lstStyle/>
          <a:p>
            <a:r>
              <a:rPr lang="cs-CZ" sz="2400" dirty="0">
                <a:solidFill>
                  <a:schemeClr val="tx1">
                    <a:lumMod val="50000"/>
                    <a:lumOff val="50000"/>
                  </a:schemeClr>
                </a:solidFill>
              </a:rPr>
              <a:t>Zdroj: ÚZEI</a:t>
            </a:r>
          </a:p>
        </p:txBody>
      </p:sp>
      <p:pic>
        <p:nvPicPr>
          <p:cNvPr id="20" name="Zástupný symbol obrázku 19" descr="Obsah obrázku osoba, jídlo, držení, ruka&#10;&#10;Popis byl vytvořen automaticky">
            <a:extLst>
              <a:ext uri="{FF2B5EF4-FFF2-40B4-BE49-F238E27FC236}">
                <a16:creationId xmlns:a16="http://schemas.microsoft.com/office/drawing/2014/main" xmlns="" id="{E56EC534-C8BB-4A59-A621-7221A0AA67C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369" r="21369"/>
          <a:stretch>
            <a:fillRect/>
          </a:stretch>
        </p:blipFill>
        <p:spPr/>
      </p:pic>
      <p:sp>
        <p:nvSpPr>
          <p:cNvPr id="54" name="Podtext 1">
            <a:extLst>
              <a:ext uri="{FF2B5EF4-FFF2-40B4-BE49-F238E27FC236}">
                <a16:creationId xmlns:a16="http://schemas.microsoft.com/office/drawing/2014/main" xmlns="" id="{A94639A7-D8EF-4FAC-BFB9-CB74F4E2F141}"/>
              </a:ext>
            </a:extLst>
          </p:cNvPr>
          <p:cNvSpPr txBox="1">
            <a:spLocks/>
          </p:cNvSpPr>
          <p:nvPr/>
        </p:nvSpPr>
        <p:spPr>
          <a:xfrm>
            <a:off x="10640294" y="4588330"/>
            <a:ext cx="2683820" cy="608268"/>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cs-CZ" sz="3200" dirty="0"/>
              <a:t>Slepičí vejce</a:t>
            </a:r>
          </a:p>
        </p:txBody>
      </p:sp>
      <p:sp>
        <p:nvSpPr>
          <p:cNvPr id="55" name="Podtext 1">
            <a:extLst>
              <a:ext uri="{FF2B5EF4-FFF2-40B4-BE49-F238E27FC236}">
                <a16:creationId xmlns:a16="http://schemas.microsoft.com/office/drawing/2014/main" xmlns="" id="{8B6BCEBB-C87E-4459-AB92-578874B8875F}"/>
              </a:ext>
            </a:extLst>
          </p:cNvPr>
          <p:cNvSpPr txBox="1">
            <a:spLocks/>
          </p:cNvSpPr>
          <p:nvPr/>
        </p:nvSpPr>
        <p:spPr>
          <a:xfrm>
            <a:off x="17863456" y="4588330"/>
            <a:ext cx="1273629" cy="761999"/>
          </a:xfrm>
          <a:prstGeom prst="rect">
            <a:avLst/>
          </a:prstGeom>
        </p:spPr>
        <p:txBody>
          <a:bodyPr vert="horz" lIns="0" tIns="0" rIns="0" bIns="0" rtlCol="0">
            <a:normAutofit/>
          </a:bodyPr>
          <a:lstStyle>
            <a:lvl1pPr marL="0" indent="0" algn="l" defTabSz="1828800" rtl="0" eaLnBrk="1" latinLnBrk="0" hangingPunct="1">
              <a:lnSpc>
                <a:spcPct val="90000"/>
              </a:lnSpc>
              <a:spcBef>
                <a:spcPts val="0"/>
              </a:spcBef>
              <a:buClr>
                <a:schemeClr val="accent2"/>
              </a:buClr>
              <a:buFontTx/>
              <a:buNone/>
              <a:defRPr sz="28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5"/>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cs-CZ" sz="3200" dirty="0"/>
              <a:t>Máslo</a:t>
            </a:r>
          </a:p>
        </p:txBody>
      </p:sp>
    </p:spTree>
    <p:extLst>
      <p:ext uri="{BB962C8B-B14F-4D97-AF65-F5344CB8AC3E}">
        <p14:creationId xmlns:p14="http://schemas.microsoft.com/office/powerpoint/2010/main" val="1323669748"/>
      </p:ext>
    </p:extLst>
  </p:cSld>
  <p:clrMapOvr>
    <a:masterClrMapping/>
  </p:clrMapOvr>
</p:sld>
</file>

<file path=ppt/theme/theme1.xml><?xml version="1.0" encoding="utf-8"?>
<a:theme xmlns:a="http://schemas.openxmlformats.org/drawingml/2006/main" name="MZe - Potravinářství - 16:9">
  <a:themeElements>
    <a:clrScheme name="MZe - Potravinářství">
      <a:dk1>
        <a:sysClr val="windowText" lastClr="000000"/>
      </a:dk1>
      <a:lt1>
        <a:sysClr val="window" lastClr="FFFFFF"/>
      </a:lt1>
      <a:dk2>
        <a:srgbClr val="1D1D1B"/>
      </a:dk2>
      <a:lt2>
        <a:srgbClr val="C6C6C6"/>
      </a:lt2>
      <a:accent1>
        <a:srgbClr val="F49712"/>
      </a:accent1>
      <a:accent2>
        <a:srgbClr val="CDCE00"/>
      </a:accent2>
      <a:accent3>
        <a:srgbClr val="608397"/>
      </a:accent3>
      <a:accent4>
        <a:srgbClr val="80733D"/>
      </a:accent4>
      <a:accent5>
        <a:srgbClr val="005C2B"/>
      </a:accent5>
      <a:accent6>
        <a:srgbClr val="804900"/>
      </a:accent6>
      <a:hlink>
        <a:srgbClr val="F49712"/>
      </a:hlink>
      <a:folHlink>
        <a:srgbClr val="F4971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ZE_Prez_Potravinarstvi_16x9_v2.potx" id="{AB0E9E17-A21C-4075-BBC3-115F399F6C96}" vid="{2DC15C69-7243-4342-A835-18488BE48AE0}"/>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MZE_Prez_Potravinarstvi_16x9</Template>
  <TotalTime>0</TotalTime>
  <Words>985</Words>
  <Application>Microsoft Office PowerPoint</Application>
  <PresentationFormat>Vlastní</PresentationFormat>
  <Paragraphs>133</Paragraphs>
  <Slides>17</Slides>
  <Notes>5</Notes>
  <HiddenSlides>0</HiddenSlides>
  <MMClips>0</MMClips>
  <ScaleCrop>false</ScaleCrop>
  <HeadingPairs>
    <vt:vector size="4" baseType="variant">
      <vt:variant>
        <vt:lpstr>Motiv</vt:lpstr>
      </vt:variant>
      <vt:variant>
        <vt:i4>1</vt:i4>
      </vt:variant>
      <vt:variant>
        <vt:lpstr>Nadpisy snímků</vt:lpstr>
      </vt:variant>
      <vt:variant>
        <vt:i4>17</vt:i4>
      </vt:variant>
    </vt:vector>
  </HeadingPairs>
  <TitlesOfParts>
    <vt:vector size="18" baseType="lpstr">
      <vt:lpstr>MZe - Potravinářství - 16:9</vt:lpstr>
      <vt:lpstr>Potraviny a jejich kvalita                       z pohledu českého zákazníka</vt:lpstr>
      <vt:lpstr>ČESKÉ = KVALITNÍ       a BEZPEČNÉ</vt:lpstr>
      <vt:lpstr>Nadnárodní koncerny šidí</vt:lpstr>
      <vt:lpstr>Stejný výrobek, různé složení…</vt:lpstr>
      <vt:lpstr>Prezentace aplikace PowerPoint</vt:lpstr>
      <vt:lpstr>CENY ŠROUBUJÍ OBCHODNÍCI</vt:lpstr>
      <vt:lpstr>Slevy neskončí!</vt:lpstr>
      <vt:lpstr>PODÍL DOMÁCÍCH POTRAVIN                     V TRŽNÍ SÍTI</vt:lpstr>
      <vt:lpstr>Podíl českých potravin v obchodech (dle objemu)</vt:lpstr>
      <vt:lpstr>Podpora kvalitních potravin</vt:lpstr>
      <vt:lpstr>POTraviny klasa jsou prostě „klasa“</vt:lpstr>
      <vt:lpstr>Co je české, je dobré</vt:lpstr>
      <vt:lpstr>Pesticidy na ústupu</vt:lpstr>
      <vt:lpstr>Spotřeba přípravků na ochranu rostlin v ČR (KG)</vt:lpstr>
      <vt:lpstr>Spotřeba glyfosátu v čr (kG)</vt:lpstr>
      <vt:lpstr>Spotřeba pesticidů (KG/hektar)</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2019-10-12T11:30:10Z</dcterms:created>
  <dcterms:modified xsi:type="dcterms:W3CDTF">2019-10-16T08:14:34Z</dcterms:modified>
  <cp:contentStatus>Konečný</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