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96" r:id="rId3"/>
    <p:sldId id="299" r:id="rId4"/>
    <p:sldId id="257" r:id="rId5"/>
    <p:sldId id="330" r:id="rId6"/>
    <p:sldId id="295" r:id="rId7"/>
    <p:sldId id="315" r:id="rId8"/>
    <p:sldId id="317" r:id="rId9"/>
    <p:sldId id="336" r:id="rId10"/>
    <p:sldId id="318" r:id="rId11"/>
    <p:sldId id="325" r:id="rId12"/>
    <p:sldId id="326" r:id="rId13"/>
    <p:sldId id="319" r:id="rId14"/>
    <p:sldId id="327" r:id="rId15"/>
    <p:sldId id="332" r:id="rId16"/>
    <p:sldId id="328" r:id="rId17"/>
    <p:sldId id="333" r:id="rId18"/>
    <p:sldId id="337" r:id="rId19"/>
    <p:sldId id="275" r:id="rId20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DC47"/>
    <a:srgbClr val="FFE593"/>
    <a:srgbClr val="B5D69E"/>
    <a:srgbClr val="D0E5C1"/>
    <a:srgbClr val="F65200"/>
    <a:srgbClr val="37BF81"/>
    <a:srgbClr val="81DBB2"/>
    <a:srgbClr val="1E6846"/>
    <a:srgbClr val="A5E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7" autoAdjust="0"/>
  </p:normalViewPr>
  <p:slideViewPr>
    <p:cSldViewPr snapToGrid="0">
      <p:cViewPr varScale="1">
        <p:scale>
          <a:sx n="95" d="100"/>
          <a:sy n="95" d="100"/>
        </p:scale>
        <p:origin x="106" y="6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062" y="5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397-08BC-47EC-ADBC-B826DCF91B67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8CD6-3AA0-46B9-83E9-585592F28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53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4B78-F45E-4CE5-B66D-9D3AE8AC4CC5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1907-E044-4F15-8B7E-BBA304B68C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52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Zelená barva: RGB 30-104-70</a:t>
            </a:r>
          </a:p>
          <a:p>
            <a:r>
              <a:rPr lang="cs-CZ" dirty="0" smtClean="0"/>
              <a:t>Světle zelená barva: RGB 165-229-200</a:t>
            </a:r>
          </a:p>
          <a:p>
            <a:r>
              <a:rPr lang="cs-CZ" dirty="0" smtClean="0"/>
              <a:t>Použitý</a:t>
            </a:r>
            <a:r>
              <a:rPr lang="cs-CZ" baseline="0" dirty="0" smtClean="0"/>
              <a:t> font: </a:t>
            </a:r>
            <a:r>
              <a:rPr lang="cs-CZ" baseline="0" dirty="0" err="1" smtClean="0"/>
              <a:t>Arial</a:t>
            </a:r>
            <a:endParaRPr lang="cs-CZ" baseline="0" dirty="0" smtClean="0"/>
          </a:p>
          <a:p>
            <a:r>
              <a:rPr lang="cs-CZ" baseline="0" dirty="0" err="1" smtClean="0"/>
              <a:t>Mezinadpis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b., světle zelená barva, tučně, kapitálky</a:t>
            </a:r>
          </a:p>
          <a:p>
            <a:r>
              <a:rPr lang="cs-CZ" baseline="0" dirty="0" smtClean="0"/>
              <a:t>Nadpis č. 1_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60 b.</a:t>
            </a:r>
          </a:p>
          <a:p>
            <a:r>
              <a:rPr lang="cs-CZ" baseline="0" dirty="0" smtClean="0"/>
              <a:t>Autor: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66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721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48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5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14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6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33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65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35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30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6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baseline="0" dirty="0" smtClean="0"/>
              <a:t>Podtitul: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49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baseline="0" dirty="0" smtClean="0"/>
              <a:t>Podtitul: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3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baseline="0" dirty="0" smtClean="0"/>
              <a:t>Podtitulek: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</a:t>
            </a:r>
          </a:p>
          <a:p>
            <a:r>
              <a:rPr lang="cs-CZ" dirty="0" smtClean="0"/>
              <a:t>Výčet: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10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79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91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09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56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79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1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F8BED-673F-4A4D-81B5-11AEE1CF24CA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7E61B6-4ED9-4C86-AA21-D6FAC3AC699B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7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95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DA5EF-D5BD-48FE-8E9B-E7D8F5634BA1}" type="datetime1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CC962F-FACB-41DC-9A01-866140EE273E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8B95E-60DA-42EE-89EC-6DEE45E7A96F}" type="datetime1">
              <a:rPr lang="cs-CZ" smtClean="0"/>
              <a:t>11.10.2019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A91A01-8221-4C63-BEED-6CC0192634A2}" type="datetime1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98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B842C-B20B-443D-B859-D5D8A8F89AD5}" type="datetime1">
              <a:rPr lang="cs-CZ" smtClean="0"/>
              <a:t>11.10.2019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CE531-470E-43A3-B7E9-C0D45F157BA0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0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11ED-5B2B-4DB4-989F-C17B03F7845E}" type="datetime1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28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potravinynapranyri.cz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hyperlink" Target="https://www.szpi.gov.cz/podnikatele-internetovy-prodej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pi.gov.cz/clanek/nakupovani-na-internetu-prirucka-pro-spotrebitele.aspx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hyperlink" Target="https://www.szpi.gov.cz/clanek/jak-nakupovat-potraviny-na-internetu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ebay.com/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http://www.ebay.com/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244113" y="493974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10515" y="1148618"/>
            <a:ext cx="8502316" cy="277208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spotřebitel a potraviny na internetu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0514" y="4821958"/>
            <a:ext cx="5961887" cy="1410391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Klanica</a:t>
            </a: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 ředitel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2414788" y="4051709"/>
            <a:ext cx="7955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310514" y="1258753"/>
            <a:ext cx="36375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2400" b="1" i="0" cap="all" dirty="0" smtClean="0">
                <a:solidFill>
                  <a:srgbClr val="A5E5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230. Žofínské fórum</a:t>
            </a:r>
            <a:endParaRPr lang="cs-CZ" sz="2400" dirty="0">
              <a:solidFill>
                <a:srgbClr val="A5E5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1" name="Ovál 20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  <p:sp>
        <p:nvSpPr>
          <p:cNvPr id="14" name="Podnadpis 2"/>
          <p:cNvSpPr txBox="1">
            <a:spLocks/>
          </p:cNvSpPr>
          <p:nvPr/>
        </p:nvSpPr>
        <p:spPr>
          <a:xfrm>
            <a:off x="9829120" y="5668363"/>
            <a:ext cx="1664209" cy="558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16.10.2019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10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004252" y="9133"/>
            <a:ext cx="9853230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Zázračné pilulky na všechno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867758" y="1029368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/>
          <a:srcRect r="6029"/>
          <a:stretch/>
        </p:blipFill>
        <p:spPr>
          <a:xfrm>
            <a:off x="6994550" y="2999545"/>
            <a:ext cx="5040000" cy="327648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/>
          <a:srcRect l="4461" r="2178" b="18326"/>
          <a:stretch/>
        </p:blipFill>
        <p:spPr>
          <a:xfrm>
            <a:off x="1731264" y="2056955"/>
            <a:ext cx="5040000" cy="3296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aoblený obdélník 4"/>
          <p:cNvSpPr/>
          <p:nvPr/>
        </p:nvSpPr>
        <p:spPr>
          <a:xfrm>
            <a:off x="2677280" y="1288397"/>
            <a:ext cx="294436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… </a:t>
            </a:r>
            <a:r>
              <a:rPr lang="cs-CZ" sz="2000" b="1" dirty="0" smtClean="0">
                <a:latin typeface="Bad Script" panose="02000000000000000000" pitchFamily="2" charset="0"/>
              </a:rPr>
              <a:t>na bezpracné hubnutí</a:t>
            </a:r>
            <a:endParaRPr lang="cs-CZ" sz="2000" b="1" dirty="0">
              <a:latin typeface="Bad Script" panose="02000000000000000000" pitchFamily="2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7840592" y="2202797"/>
            <a:ext cx="294436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… </a:t>
            </a:r>
            <a:r>
              <a:rPr lang="cs-CZ" sz="2000" b="1" dirty="0" smtClean="0">
                <a:latin typeface="Bad Script" panose="02000000000000000000" pitchFamily="2" charset="0"/>
              </a:rPr>
              <a:t>proti alkoholismu</a:t>
            </a:r>
            <a:endParaRPr lang="cs-CZ" sz="2000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11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17420" y="-228298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Rizikové webové stránky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771612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2004253" y="1042550"/>
            <a:ext cx="9339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Pokud má provozovatel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webových stránek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sídlo mimo EU, jsou kontrolní pravomoci SZPI omezené, proto SZPI identifikuje rizikové stránky na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http://www.potravinynapranyri.cz/ </a:t>
            </a:r>
            <a:endParaRPr lang="cs-CZ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4639" r="70254" b="88387"/>
          <a:stretch/>
        </p:blipFill>
        <p:spPr>
          <a:xfrm>
            <a:off x="2111640" y="2199735"/>
            <a:ext cx="3401569" cy="5269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557" y="3434020"/>
            <a:ext cx="3850147" cy="126873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253" y="2915712"/>
            <a:ext cx="3686302" cy="3574081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216" y="2612078"/>
            <a:ext cx="5607999" cy="3480677"/>
          </a:xfrm>
          <a:prstGeom prst="rect">
            <a:avLst/>
          </a:prstGeom>
        </p:spPr>
      </p:pic>
      <p:sp>
        <p:nvSpPr>
          <p:cNvPr id="24" name="Ovál 23"/>
          <p:cNvSpPr/>
          <p:nvPr/>
        </p:nvSpPr>
        <p:spPr>
          <a:xfrm>
            <a:off x="3194504" y="3676490"/>
            <a:ext cx="1042416" cy="41931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221683" y="3886149"/>
            <a:ext cx="19139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12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545336" y="9133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 PPP nabízejících potraviny na internetu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1276847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2204988" y="1339926"/>
            <a:ext cx="9963157" cy="548437"/>
          </a:xfrm>
        </p:spPr>
        <p:txBody>
          <a:bodyPr>
            <a:noAutofit/>
          </a:bodyPr>
          <a:lstStyle/>
          <a:p>
            <a:pPr marL="0" indent="0" algn="just" defTabSz="792000">
              <a:lnSpc>
                <a:spcPct val="15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2018 - informační materiály pro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PPP v oblasti e-</a:t>
            </a:r>
            <a:r>
              <a:rPr 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na www.szpi.gov.cz </a:t>
            </a:r>
          </a:p>
          <a:p>
            <a:pPr marL="0" indent="0" algn="just" defTabSz="792000">
              <a:lnSpc>
                <a:spcPct val="15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371" y="2742496"/>
            <a:ext cx="5009481" cy="22781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Zástupný symbol pro obsah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3504" y="1956816"/>
            <a:ext cx="2974533" cy="390750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205489" y="6119336"/>
            <a:ext cx="2099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www.szpi.gov.cz/podnikatele-internetovy-prodej.aspx</a:t>
            </a:r>
            <a:endParaRPr lang="cs-CZ" sz="12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/>
          <a:srcRect r="39319"/>
          <a:stretch/>
        </p:blipFill>
        <p:spPr>
          <a:xfrm>
            <a:off x="9409161" y="4555604"/>
            <a:ext cx="2421600" cy="2112017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19" name="Ovál 18"/>
          <p:cNvSpPr/>
          <p:nvPr/>
        </p:nvSpPr>
        <p:spPr>
          <a:xfrm>
            <a:off x="2427263" y="3566100"/>
            <a:ext cx="1881545" cy="41931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13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95108" y="-194646"/>
            <a:ext cx="9853230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Výchova spotřebitelů v oblasti e-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425619" y="941786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244112" y="1065476"/>
            <a:ext cx="7168368" cy="51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92000">
              <a:lnSpc>
                <a:spcPct val="150000"/>
              </a:lnSpc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2018 -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informační materiály pro spotřebitele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www.szpi.gov.cz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14" y="1853516"/>
            <a:ext cx="4484820" cy="37579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878846" y="5667372"/>
            <a:ext cx="1542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www.szpi.gov.cz/clanek/nakupovani-na-internetu-prirucka-pro-spotrebitele.aspx</a:t>
            </a:r>
            <a:endParaRPr lang="cs-CZ" sz="1200" dirty="0" smtClean="0"/>
          </a:p>
          <a:p>
            <a:endParaRPr lang="cs-CZ" sz="1200" dirty="0"/>
          </a:p>
        </p:txBody>
      </p:sp>
      <p:pic>
        <p:nvPicPr>
          <p:cNvPr id="19" name="Zástupný symbol pro obsah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6944" y="3307235"/>
            <a:ext cx="2386986" cy="3103266"/>
          </a:xfrm>
          <a:prstGeom prst="rect">
            <a:avLst/>
          </a:prstGeom>
          <a:ln w="57150">
            <a:solidFill>
              <a:srgbClr val="84AA3F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156" y="1324193"/>
            <a:ext cx="3072844" cy="543166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906493" y="5565338"/>
            <a:ext cx="1360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www.szpi.gov.cz/clanek/jak-nakupovat-potraviny-na-internetu.aspx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1329762" y="2730298"/>
            <a:ext cx="1881545" cy="41931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14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17420" y="-228298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Nové trendy v e-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771612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67320" y="1361459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2004253" y="1650296"/>
            <a:ext cx="9468570" cy="32429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 a nákup zboží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sociálních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sítí.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 formy reklamy na potraviny na internetu – blogy, </a:t>
            </a:r>
            <a:r>
              <a:rPr lang="cs-CZ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influenceři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aj.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ze zahraničních e-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shopů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aukčních portálů (např.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elektronických tržišť (Amazon,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aj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15" y="966220"/>
            <a:ext cx="1826553" cy="13681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r="19152"/>
          <a:stretch/>
        </p:blipFill>
        <p:spPr>
          <a:xfrm>
            <a:off x="2184199" y="4491898"/>
            <a:ext cx="2671117" cy="20627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05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15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17420" y="-228298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Přípravek z Indie s enormním obsahem rtuti (1)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771612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574342" y="925169"/>
            <a:ext cx="10155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SzPct val="150000"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dubnu 2019 obdržela SZPI informaci, že výrobek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Vata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zakoupený spotřebitelem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www.ebay.com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obsahuje enormně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vysoký obsah rtuti. </a:t>
            </a:r>
          </a:p>
          <a:p>
            <a:pPr marL="0" lvl="1" algn="just">
              <a:buSzPct val="150000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SZPI vydala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tiskovou zprávu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varováním před nákupem nebezpečného výrobku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Indie.</a:t>
            </a:r>
          </a:p>
          <a:p>
            <a:pPr marL="0" lvl="1" algn="just">
              <a:buSzPct val="150000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SZPI provedla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nabídek tohoto výrobku na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našla několik nabídek od různých prodejců. Informace o výrobku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byly v angličtině, ceny však v českých korunách.</a:t>
            </a:r>
          </a:p>
          <a:p>
            <a:pPr marL="0" lvl="1" algn="just">
              <a:buSzPct val="150000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účelem získání úředně odebraného vzorku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byly prostřednictvím kontrolního nákupu objednány dva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výrobky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Vata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Rasa (Standard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Premium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Dle dokumentace výrobce 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rtuť záměrnou součástí výrobku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nejedná se o náhodnou kontaminaci. </a:t>
            </a:r>
            <a:endParaRPr lang="cs-C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166" y="4503214"/>
            <a:ext cx="5484119" cy="2066179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4540108" y="6118308"/>
            <a:ext cx="1881545" cy="41931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16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17420" y="-228298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Přípravek z Indie s enormním obsahem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rtuti (2)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771612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554480" y="690503"/>
            <a:ext cx="10348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SzPct val="150000"/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Laboratorní analýza výrobků  prokázala přítomnost rtuti </a:t>
            </a:r>
            <a:r>
              <a:rPr lang="cs-CZ" dirty="0" smtClean="0"/>
              <a:t>ve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zcela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ojedinělé výši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 algn="just">
              <a:buSzPct val="150000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- 164000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mg/kg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(16,4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% podíl obsahu rtuti ve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výrobku)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Rasa PREMIUM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76500 mg/kg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(7,7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% podíl obsahu rtuti ve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výrobku) </a:t>
            </a:r>
          </a:p>
          <a:p>
            <a:pPr lvl="0"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maximální přípustnou přítomnost rtuti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0,10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mg/kg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limit byl 1,5milionkrát překročen.</a:t>
            </a:r>
          </a:p>
          <a:p>
            <a:pPr lvl="0"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Vzhledem k tomu, že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oba předmětné výrobky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představují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významné až život ohrožující riziko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zdraví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spotřebitele, vložila  SZPI informaci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RASFF a 30.8.2019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vydala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tiskovou zprávu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důrazně varující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 nákupem uvedených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výrobků.</a:t>
            </a:r>
          </a:p>
          <a:p>
            <a:pPr marL="0" lvl="1" indent="0" algn="just">
              <a:buSzPct val="150000"/>
              <a:buNone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2" y="2986719"/>
            <a:ext cx="2340388" cy="15595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97" y="2982214"/>
            <a:ext cx="2336292" cy="15595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76" y="2986719"/>
            <a:ext cx="2333628" cy="15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17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17420" y="-228298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Přípravek z Indie s enormním obsahem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rtuti (3)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771612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31264" y="1614488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879356" y="832915"/>
            <a:ext cx="93161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SzPct val="150000"/>
              <a:buNone/>
            </a:pP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SzPct val="150000"/>
              <a:buNone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Vzhledem k tomu, že indický prodejce na komunikaci ze strany SZPI nereagoval, zaslala inspekce žádost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www.ebay.com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 stažení nabídek předmětných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výrobků. Na základě této žádosti byla nabídka výrobků od předmětného prodejce ukončena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zahájen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nabídek od všech prodejců.</a:t>
            </a:r>
          </a:p>
          <a:p>
            <a:pPr marL="0" lvl="1" algn="just">
              <a:buSzPct val="150000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 chvíli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staženy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nabídky výrobků 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Vata 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VŠECH prodejců!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SzPct val="150000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t="24800" r="24517" b="24267"/>
          <a:stretch/>
        </p:blipFill>
        <p:spPr>
          <a:xfrm>
            <a:off x="7851057" y="4133087"/>
            <a:ext cx="1904957" cy="19720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/>
          <a:srcRect l="7756" t="14883" r="20700" b="22117"/>
          <a:stretch/>
        </p:blipFill>
        <p:spPr>
          <a:xfrm>
            <a:off x="2914650" y="4382580"/>
            <a:ext cx="2496312" cy="16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18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420601" y="-136691"/>
            <a:ext cx="10312146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Několik závěrečných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doporučení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 spotřebitele…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767320" y="989923"/>
            <a:ext cx="9542364" cy="234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67320" y="1361459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altLang="cs-CZ" sz="1600" dirty="0" smtClean="0"/>
          </a:p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767320" y="1925350"/>
            <a:ext cx="9537032" cy="32429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000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Posuďte sami,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působí důvěryhodně, jsou srozumitelné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bez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jazykových chyb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překlepů.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zcela chybí údaje o prodejci (název a adresa), je to důvod k zamyšlení.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Poctivý prodejce se nemá proč schovávat.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Čtěte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obchodní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podmínky,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předejdete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mnoha zklamáním (zjistíte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například,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prodávající sídlí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nějaké exotické zemi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případné spory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budou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řešeny podle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tamního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práva).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stravy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nejsou léky, ale potraviny.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přisuzovat potravinám léčebné účinky je striktně zakázáno.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Používejte selský rozum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věřte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že kdyby někdo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např. opravdu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objevil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prostředek, díky kterému zhubnete 35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kg za měsíc bez cvičení a diety,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nenabízel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 ho anonymně na internetu.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68" y="5453073"/>
            <a:ext cx="1560497" cy="12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244113" y="493974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817088" y="2173188"/>
            <a:ext cx="8733256" cy="266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0" y="99278"/>
            <a:ext cx="2107857" cy="29541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19</a:t>
            </a:fld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34255" r="15496" b="14905"/>
          <a:stretch/>
        </p:blipFill>
        <p:spPr>
          <a:xfrm>
            <a:off x="584839" y="2590673"/>
            <a:ext cx="1318547" cy="13798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876751" y="1516309"/>
            <a:ext cx="89726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spotřebitelů o nákup potravin na internetu rok od roku významně stoupá.</a:t>
            </a:r>
          </a:p>
          <a:p>
            <a:pPr algn="just">
              <a:spcAft>
                <a:spcPts val="600"/>
              </a:spcAft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důvody: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možnost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nakupovat 24 hod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denně / 365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dní v roce, dodání produktu „až do domu“, často výhodnější cena,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anonymita při nákupu, recenze zákazníků aj.</a:t>
            </a:r>
          </a:p>
          <a:p>
            <a:pPr algn="just">
              <a:spcAft>
                <a:spcPts val="600"/>
              </a:spcAft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Podle výsledků výzkumu konzultační společnosti pro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marketing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Acomware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ze srpna 2019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než třetina Čechů nakupuje potraviny na internetu, z toho 16 % alespoň jednou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měsíčně.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Podíl potravin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mezi ostatními druhy zboží prodávaného online je stále relativně nízký, má však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největší potenciál nadále růst. </a:t>
            </a: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554234" y="-369752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Potraviny na internetu a český spotřebitel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1667504" y="950900"/>
            <a:ext cx="9181907" cy="346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170" y="5226724"/>
            <a:ext cx="2236700" cy="14380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77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864228" y="1924994"/>
            <a:ext cx="8569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Velké online supermarkety s širokým sortimentem potravin a rozvozem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a) s kamennou provozovnou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např.Tesco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b) pouze online prodej ( např. Rohlik.cz, Košík.cz)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 Menší specializované online obchody s potravinami a s doručováním poštou či jinou zásilkovou službou (e-lékárny, e-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shopy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zaměřené na určité druhy potravin např. doplňky stravy, potraviny pro sportovce, koření, čaj, kávu, nápoje, aj.)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3. Prodej potravin prostřednictvím elektronických platforem / tržišť (např.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Aukro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Heuréka, Dáme jídlo.cz)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4. Prodej potravin prostřednictvím sociálních sítí (např.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- Marketplace, uzavřené skupiny aj.)</a:t>
            </a:r>
          </a:p>
          <a:p>
            <a:pPr algn="just">
              <a:spcAft>
                <a:spcPts val="600"/>
              </a:spcAft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3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864229" y="35417"/>
            <a:ext cx="10281619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způsoby prodeje potravin na internetu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1864229" y="1754412"/>
            <a:ext cx="9181907" cy="346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4" y="1944428"/>
            <a:ext cx="2004914" cy="13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855517" y="-308533"/>
            <a:ext cx="10177987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Odpovědnost provozovatelů internetových obchodů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nice 33"/>
          <p:cNvCxnSpPr/>
          <p:nvPr/>
        </p:nvCxnSpPr>
        <p:spPr>
          <a:xfrm>
            <a:off x="1752285" y="1144431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1828563" y="1392756"/>
            <a:ext cx="78031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Internetový obchod není virtuální realita – vždy se za ním skrývá reálný prodejce a reálné zboží.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Objednáním zboží na internetu dochází k uzavření smlouvy na dálku mezi prodejcem a kupujícím.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hlediska potravinového práva 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internetový prodejce nabízející potraviny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považován za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provozovatele potravinářského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podniku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nese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plnou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odpovědnost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to, že na trh uvádí bezpečné a jakostní potraviny a dodržuje ostatní požadavky  (hygiena, způsob přepravy, skladování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aj.).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Potravinové i nepotravinové právo počítá s určitými specifickými požadavky na prodejce při prodeji komunikačními prostředky na dálku.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2039161"/>
            <a:ext cx="1639612" cy="1354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16286" r="31941" b="8318"/>
          <a:stretch/>
        </p:blipFill>
        <p:spPr>
          <a:xfrm>
            <a:off x="10137057" y="4018082"/>
            <a:ext cx="1639612" cy="1768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8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885859" y="104852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Role SZPI při kontrole potravin na internetu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764553" y="1299644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28108" y="1886186"/>
            <a:ext cx="8372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Primárním cílem kontroly je zajistit spotřebiteli stejnou míru ochrany při nákupu potravin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internetu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u potravin prodávaných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kamenných obchodech.</a:t>
            </a:r>
          </a:p>
          <a:p>
            <a:pPr algn="just">
              <a:defRPr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SZPI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věnuje kontrole internetového obchodu s potravinami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zvýšenou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pozornost.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kontrole využívá jak standardní nástroje a metody, tak specifické zákonné oprávnění  k provedení kontrolního nákupu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EU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patří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ČR/SZPI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lídry pokud jde o provádění kontrolního nákupu, komunikaci se spotřebiteli, vzdělávací aktivity a inovativní přístup k úpravám legislativy týkající se e-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t="11762" r="9907" b="11134"/>
          <a:stretch/>
        </p:blipFill>
        <p:spPr>
          <a:xfrm>
            <a:off x="10445627" y="4687371"/>
            <a:ext cx="1346928" cy="9616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27" y="2014846"/>
            <a:ext cx="1180780" cy="13794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508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6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762785" y="-315772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Specifika kontroly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762786" y="8214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584430" y="923658"/>
            <a:ext cx="96674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  <a:defRPr/>
            </a:pP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českého e-</a:t>
            </a:r>
            <a:r>
              <a:rPr lang="cs-CZ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kamennou provozovnou či se skladem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lze využít standardní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nástroje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metody a nadto provést kontrolu: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webových stránek PPP z pohledu uvádění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povinných a dobrovolných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informací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podmínek přepravy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ke spotřebiteli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92000"/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 případě e-</a:t>
            </a:r>
            <a:r>
              <a:rPr lang="cs-CZ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kde není kamenná provozovna nebo provozovatel je 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neznámý nebo má sídlo v 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třeba využít i specifické nástroje a metody:</a:t>
            </a:r>
          </a:p>
          <a:p>
            <a:pPr algn="just" defTabSz="792000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s dalšími subjekty na internetu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mezi něž patří např.:</a:t>
            </a:r>
          </a:p>
          <a:p>
            <a:pPr algn="just"/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Provozovatelé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internetových tržišť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Aukro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Heureka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aj.) a sociálních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sítí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Podle zákona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 480/2004Sb.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jsou tyto subjekty poskytovatelé služby informační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společnosti a mají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sekundární zodpovědnost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  obsah informace (jsou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zodpovědní pokud je nelegální obsah zjevný nebo jsou o něm informováni)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b)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Provozovatelé platebních služeb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Paypal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– nemají legislativně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stanovenou zodpovědnost, v případě podezření na nelegální aktivity často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spolupracují na dobrovolné bázi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nákup pod skrytou identitou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Dnes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již běžně používaný nástroj sloužící jak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získání vzorku pro laboratorní rozbory, tak k získání informací o provozovateli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12" y="1303241"/>
            <a:ext cx="1032857" cy="11160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3194" r="25012" b="8448"/>
          <a:stretch/>
        </p:blipFill>
        <p:spPr>
          <a:xfrm>
            <a:off x="11289006" y="5679694"/>
            <a:ext cx="758953" cy="67665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61" y="3658754"/>
            <a:ext cx="983180" cy="5646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9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7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295144" y="9133"/>
            <a:ext cx="9562338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SZPI a kontroly e-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1276847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8684"/>
              </p:ext>
            </p:extLst>
          </p:nvPr>
        </p:nvGraphicFramePr>
        <p:xfrm>
          <a:off x="2053390" y="1900600"/>
          <a:ext cx="9089345" cy="402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627"/>
                <a:gridCol w="3059859"/>
                <a:gridCol w="3059859"/>
              </a:tblGrid>
              <a:tr h="8534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20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kontrol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cs-CZ" sz="2000" b="1" dirty="0" err="1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commerce</a:t>
                      </a:r>
                      <a:endParaRPr lang="cs-CZ" sz="20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kontrolní nákupy</a:t>
                      </a:r>
                      <a:endParaRPr lang="cs-CZ" sz="20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 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8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06169" y="205246"/>
            <a:ext cx="9635490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zjištění SZPI při kontrole e-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004253" y="1276847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1731264" y="2089404"/>
            <a:ext cx="9411469" cy="2679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1823380" y="1499748"/>
            <a:ext cx="8421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F6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Zakázaná </a:t>
            </a:r>
            <a:r>
              <a:rPr lang="cs-CZ" b="1" dirty="0">
                <a:solidFill>
                  <a:srgbClr val="F6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léčebná či nepovolená zdravotní </a:t>
            </a:r>
            <a:r>
              <a:rPr lang="cs-CZ" b="1" dirty="0" smtClean="0">
                <a:solidFill>
                  <a:srgbClr val="F6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 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2) Záchyt nevyhovujících (někdy i nebezpečných) doplňků stravy (přítomnost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farmakologicky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účinných látek –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sildenafil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tadalafil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johimbin,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anabolické steroidy, omamné a psychotropní látky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dosud neschválené nové potraviny, aj.).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Nevyhovující označování - údaje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nejsou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češtině, neúplné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nesprávně uvedené povinné informace o potravině, nesprávně uvedené dobrovolné informace.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hybí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provozovatele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5) Provozování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činnosti nebylo oznámeno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SZPI.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6) Prodejce používá při nabízení zboží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ekalé obchodní praktiky.</a:t>
            </a: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nabídka typu </a:t>
            </a:r>
            <a:r>
              <a:rPr 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„pouze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dnes</a:t>
            </a:r>
            <a:r>
              <a:rPr 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!“,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kdy se na e-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objevuje tvrzení, že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 nákupu zbývá posledních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 kusů nebo že sleva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výrobek platí pouze do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druhého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dne. Druhý (třetí, čtvrtý,…) den jsou počet zbývajících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kusů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sleva stejné.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49" y="3123459"/>
            <a:ext cx="1645200" cy="113590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80" y="5247818"/>
            <a:ext cx="1155337" cy="1001931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/>
          <a:srcRect l="2941" t="7401" r="-2941" b="9884"/>
          <a:stretch/>
        </p:blipFill>
        <p:spPr>
          <a:xfrm>
            <a:off x="10587789" y="1499748"/>
            <a:ext cx="1184107" cy="500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33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9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004252" y="9133"/>
            <a:ext cx="9853230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doplňky stravy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867758" y="1029368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5" name="Zástupný symbol pro obsah 4"/>
          <p:cNvSpPr txBox="1">
            <a:spLocks/>
          </p:cNvSpPr>
          <p:nvPr/>
        </p:nvSpPr>
        <p:spPr>
          <a:xfrm>
            <a:off x="1701865" y="1264292"/>
            <a:ext cx="961234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Monotype Sorts"/>
              <a:buNone/>
            </a:pPr>
            <a:endParaRPr lang="cs-CZ" altLang="cs-CZ" sz="16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5937538" y="1891486"/>
            <a:ext cx="5376672" cy="23083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internetu jsou běžně nabízeny prostřednictvím lékáren, online obchodů, ale i fitness center aj.</a:t>
            </a:r>
          </a:p>
          <a:p>
            <a:pPr algn="just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Někdy bývají DS nabízeny na pochybných stránkách, kde prodejci využívají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neznalosti a zoufalství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lidí ochotných zaplatit 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tisícové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částky za přípravky slibující rychlé zhubnutí, vyléčení chorob či zlepšení potence.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04252" y="5063538"/>
            <a:ext cx="9309959" cy="120032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Tyto nabídky mají určité společné rysy: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na stránkách jsou v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českém jazyce, ceny uvedeny v českých korunách.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Kontakt chybí nebo je ukryt v těžko dostupných Obchodních podmínkách.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Prodejce je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nějaké vzdálené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třetí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země.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6510" t="8737" r="4404" b="3139"/>
          <a:stretch/>
        </p:blipFill>
        <p:spPr>
          <a:xfrm>
            <a:off x="2532134" y="1343527"/>
            <a:ext cx="2611806" cy="34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1546</Words>
  <Application>Microsoft Office PowerPoint</Application>
  <PresentationFormat>Širokoúhlá obrazovka</PresentationFormat>
  <Paragraphs>242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Bad Script</vt:lpstr>
      <vt:lpstr>Calibri</vt:lpstr>
      <vt:lpstr>Calibri Light</vt:lpstr>
      <vt:lpstr>Monotype Sorts</vt:lpstr>
      <vt:lpstr>Wingdings</vt:lpstr>
      <vt:lpstr>Motiv Office</vt:lpstr>
      <vt:lpstr>Český spotřebitel a potraviny na internetu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Běťáková Eva, Ing.</dc:creator>
  <cp:lastModifiedBy>Bellofattová Miriam, Ing.</cp:lastModifiedBy>
  <cp:revision>303</cp:revision>
  <cp:lastPrinted>2019-10-10T06:12:23Z</cp:lastPrinted>
  <dcterms:created xsi:type="dcterms:W3CDTF">2019-04-24T09:45:41Z</dcterms:created>
  <dcterms:modified xsi:type="dcterms:W3CDTF">2019-10-11T11:31:15Z</dcterms:modified>
</cp:coreProperties>
</file>