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8" r:id="rId4"/>
  </p:sldMasterIdLst>
  <p:notesMasterIdLst>
    <p:notesMasterId r:id="rId12"/>
  </p:notesMasterIdLst>
  <p:handoutMasterIdLst>
    <p:handoutMasterId r:id="rId13"/>
  </p:handoutMasterIdLst>
  <p:sldIdLst>
    <p:sldId id="299" r:id="rId5"/>
    <p:sldId id="284" r:id="rId6"/>
    <p:sldId id="302" r:id="rId7"/>
    <p:sldId id="283" r:id="rId8"/>
    <p:sldId id="290" r:id="rId9"/>
    <p:sldId id="303" r:id="rId10"/>
    <p:sldId id="304" r:id="rId11"/>
  </p:sldIdLst>
  <p:sldSz cx="9906000" cy="6858000" type="A4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99"/>
    <a:srgbClr val="014A99"/>
    <a:srgbClr val="008000"/>
    <a:srgbClr val="000099"/>
    <a:srgbClr val="333399"/>
    <a:srgbClr val="003366"/>
    <a:srgbClr val="003300"/>
    <a:srgbClr val="FDE5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67" autoAdjust="0"/>
    <p:restoredTop sz="94167" autoAdjust="0"/>
  </p:normalViewPr>
  <p:slideViewPr>
    <p:cSldViewPr snapToGrid="0">
      <p:cViewPr varScale="1">
        <p:scale>
          <a:sx n="107" d="100"/>
          <a:sy n="107" d="100"/>
        </p:scale>
        <p:origin x="990" y="108"/>
      </p:cViewPr>
      <p:guideLst>
        <p:guide orient="horz" pos="2160"/>
        <p:guide pos="3120"/>
      </p:guideLst>
    </p:cSldViewPr>
  </p:slideViewPr>
  <p:outlineViewPr>
    <p:cViewPr>
      <p:scale>
        <a:sx n="100" d="100"/>
        <a:sy n="100" d="100"/>
      </p:scale>
      <p:origin x="0" y="126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824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18406" cy="49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1" tIns="45641" rIns="91281" bIns="45641" numCol="1" anchor="t" anchorCtr="0" compatLnSpc="1">
            <a:prstTxWarp prst="textNoShape">
              <a:avLst/>
            </a:prstTxWarp>
          </a:bodyPr>
          <a:lstStyle>
            <a:lvl1pPr defTabSz="914062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362" y="3"/>
            <a:ext cx="2918405" cy="49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1" tIns="45641" rIns="91281" bIns="45641" numCol="1" anchor="t" anchorCtr="0" compatLnSpc="1">
            <a:prstTxWarp prst="textNoShape">
              <a:avLst/>
            </a:prstTxWarp>
          </a:bodyPr>
          <a:lstStyle>
            <a:lvl1pPr algn="r" defTabSz="914062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74275"/>
            <a:ext cx="2918406" cy="49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1" tIns="45641" rIns="91281" bIns="45641" numCol="1" anchor="b" anchorCtr="0" compatLnSpc="1">
            <a:prstTxWarp prst="textNoShape">
              <a:avLst/>
            </a:prstTxWarp>
          </a:bodyPr>
          <a:lstStyle>
            <a:lvl1pPr defTabSz="914062">
              <a:defRPr sz="1200"/>
            </a:lvl1pPr>
          </a:lstStyle>
          <a:p>
            <a:pPr>
              <a:defRPr/>
            </a:pPr>
            <a:r>
              <a:rPr lang="cs-CZ"/>
              <a:t>www.omnipol.com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362" y="9374275"/>
            <a:ext cx="2918405" cy="49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1" tIns="45641" rIns="91281" bIns="45641" numCol="1" anchor="b" anchorCtr="0" compatLnSpc="1">
            <a:prstTxWarp prst="textNoShape">
              <a:avLst/>
            </a:prstTxWarp>
          </a:bodyPr>
          <a:lstStyle>
            <a:lvl1pPr algn="r" defTabSz="914062">
              <a:defRPr sz="1200"/>
            </a:lvl1pPr>
          </a:lstStyle>
          <a:p>
            <a:pPr>
              <a:defRPr/>
            </a:pPr>
            <a:fld id="{94743DCE-70F1-4833-83A5-DF9BE626BB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9576897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18406" cy="49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1" tIns="45641" rIns="91281" bIns="45641" numCol="1" anchor="t" anchorCtr="0" compatLnSpc="1">
            <a:prstTxWarp prst="textNoShape">
              <a:avLst/>
            </a:prstTxWarp>
          </a:bodyPr>
          <a:lstStyle>
            <a:lvl1pPr defTabSz="914062"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362" y="3"/>
            <a:ext cx="2918405" cy="49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1" tIns="45641" rIns="91281" bIns="45641" numCol="1" anchor="t" anchorCtr="0" compatLnSpc="1">
            <a:prstTxWarp prst="textNoShape">
              <a:avLst/>
            </a:prstTxWarp>
          </a:bodyPr>
          <a:lstStyle>
            <a:lvl1pPr algn="r" defTabSz="914062"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6913" y="739775"/>
            <a:ext cx="5345112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7358" y="4686342"/>
            <a:ext cx="4941048" cy="443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1" tIns="45641" rIns="91281" bIns="45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74275"/>
            <a:ext cx="2918406" cy="49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1" tIns="45641" rIns="91281" bIns="45641" numCol="1" anchor="b" anchorCtr="0" compatLnSpc="1">
            <a:prstTxWarp prst="textNoShape">
              <a:avLst/>
            </a:prstTxWarp>
          </a:bodyPr>
          <a:lstStyle>
            <a:lvl1pPr defTabSz="914062" eaLnBrk="0" hangingPunct="0">
              <a:defRPr sz="1200"/>
            </a:lvl1pPr>
          </a:lstStyle>
          <a:p>
            <a:pPr>
              <a:defRPr/>
            </a:pPr>
            <a:r>
              <a:rPr lang="cs-CZ"/>
              <a:t>www.omnipol.com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362" y="9374275"/>
            <a:ext cx="2918405" cy="492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81" tIns="45641" rIns="91281" bIns="45641" numCol="1" anchor="b" anchorCtr="0" compatLnSpc="1">
            <a:prstTxWarp prst="textNoShape">
              <a:avLst/>
            </a:prstTxWarp>
          </a:bodyPr>
          <a:lstStyle>
            <a:lvl1pPr algn="r" defTabSz="914062" eaLnBrk="0" hangingPunct="0">
              <a:defRPr sz="1200"/>
            </a:lvl1pPr>
          </a:lstStyle>
          <a:p>
            <a:pPr>
              <a:defRPr/>
            </a:pPr>
            <a:fld id="{68F9E98A-A3D8-4A3C-8621-AEC4DA14BD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697869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BC759A-2C30-43D1-8920-95C1D9591A11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739775"/>
            <a:ext cx="5345112" cy="37020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dirty="0"/>
          </a:p>
        </p:txBody>
      </p:sp>
      <p:sp>
        <p:nvSpPr>
          <p:cNvPr id="20485" name="Zástupný symbol pro datum 7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 dirty="0"/>
          </a:p>
        </p:txBody>
      </p:sp>
      <p:sp>
        <p:nvSpPr>
          <p:cNvPr id="20486" name="Zástupný symbol pro zápatí 8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 dirty="0"/>
              <a:t>www.omnipol.</a:t>
            </a:r>
            <a:r>
              <a:rPr lang="cs-CZ" dirty="0" err="1"/>
              <a:t>com</a:t>
            </a:r>
            <a:endParaRPr lang="cs-CZ"/>
          </a:p>
        </p:txBody>
      </p:sp>
      <p:sp>
        <p:nvSpPr>
          <p:cNvPr id="20487" name="Zástupný symbol pro záhlaví 9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28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5705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BC759A-2C30-43D1-8920-95C1D9591A11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739775"/>
            <a:ext cx="5345112" cy="37020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  <p:sp>
        <p:nvSpPr>
          <p:cNvPr id="20485" name="Zástupný symbol pro datum 7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/>
          </a:p>
        </p:txBody>
      </p:sp>
      <p:sp>
        <p:nvSpPr>
          <p:cNvPr id="20486" name="Zástupný symbol pro zápatí 8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www.omnipol.com</a:t>
            </a:r>
          </a:p>
        </p:txBody>
      </p:sp>
      <p:sp>
        <p:nvSpPr>
          <p:cNvPr id="20487" name="Zástupný symbol pro záhlaví 9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28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BC759A-2C30-43D1-8920-95C1D9591A11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6913" y="739775"/>
            <a:ext cx="5345112" cy="370205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/>
          </a:p>
        </p:txBody>
      </p:sp>
      <p:sp>
        <p:nvSpPr>
          <p:cNvPr id="20485" name="Zástupný symbol pro datum 7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cs-CZ"/>
          </a:p>
        </p:txBody>
      </p:sp>
      <p:sp>
        <p:nvSpPr>
          <p:cNvPr id="20486" name="Zástupný symbol pro zápatí 8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cs-CZ"/>
              <a:t>www.omnipol.com</a:t>
            </a:r>
          </a:p>
        </p:txBody>
      </p:sp>
      <p:sp>
        <p:nvSpPr>
          <p:cNvPr id="20487" name="Zástupný symbol pro záhlaví 9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28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884238" y="812800"/>
            <a:ext cx="5789612" cy="400843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9" name="Shape 49"/>
          <p:cNvSpPr/>
          <p:nvPr/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755650" y="5078412"/>
            <a:ext cx="6045199" cy="48085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580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planeta podklad powerpoint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0"/>
            <a:ext cx="9901237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/>
          <p:nvPr userDrawn="1"/>
        </p:nvSpPr>
        <p:spPr>
          <a:xfrm>
            <a:off x="0" y="6750050"/>
            <a:ext cx="9906000" cy="107950"/>
          </a:xfrm>
          <a:prstGeom prst="rect">
            <a:avLst/>
          </a:prstGeom>
          <a:solidFill>
            <a:srgbClr val="03295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5"/>
          <p:cNvSpPr/>
          <p:nvPr userDrawn="1"/>
        </p:nvSpPr>
        <p:spPr>
          <a:xfrm>
            <a:off x="-19050" y="0"/>
            <a:ext cx="9944100" cy="107950"/>
          </a:xfrm>
          <a:prstGeom prst="rect">
            <a:avLst/>
          </a:prstGeom>
          <a:solidFill>
            <a:srgbClr val="15A7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7" name="Picture 16" descr="OMNIPOL logo powerpoint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013" y="204788"/>
            <a:ext cx="161766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9"/>
          <p:cNvSpPr txBox="1"/>
          <p:nvPr userDrawn="1"/>
        </p:nvSpPr>
        <p:spPr>
          <a:xfrm>
            <a:off x="436563" y="482600"/>
            <a:ext cx="64436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400" spc="250" dirty="0">
                <a:solidFill>
                  <a:srgbClr val="03295C"/>
                </a:solidFill>
                <a:latin typeface="Arial"/>
                <a:cs typeface="Arial"/>
              </a:rPr>
              <a:t>SINCE </a:t>
            </a:r>
            <a:r>
              <a:rPr lang="en-US" sz="1400" spc="250" dirty="0">
                <a:solidFill>
                  <a:srgbClr val="03295C"/>
                </a:solidFill>
                <a:latin typeface="Arial"/>
                <a:cs typeface="Arial"/>
              </a:rPr>
              <a:t>1934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OMNIPOL a.s., Prague, Czech Republic, www.omnipol.com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12A62C-B39B-4E93-A245-EF07CE22C8B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OMNIPOL a.s., Prague, Czech Republic, www.omnipol.com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9CA324-22A0-4729-81D1-B5FB419980E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OMNIPOL a.s., Prague, Czech Republic, www.omnipol.com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6CB9C-6ACD-477A-A7FF-89F199329D7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OMNIPOL a.s., Prague, Czech Republic, www.omnipol.com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04083A-C05A-43EB-9D3B-247D805C0DC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950" y="609600"/>
            <a:ext cx="84201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OMNIPOL a.s., Prague, Czech Republic, www.omnipol.com</a:t>
            </a:r>
            <a:endParaRPr lang="cs-CZ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90D63-709B-465D-A534-112F1515843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 advTm="5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94520" y="273629"/>
            <a:ext cx="8910719" cy="11420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3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74004" marR="0" lvl="1" indent="-259232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3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36930" marR="0" lvl="2" indent="-20738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3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51701" marR="0" lvl="3" indent="-20738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3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473" marR="0" lvl="4" indent="-20738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3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1245" marR="0" lvl="5" indent="-20738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3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0789" marR="0" lvl="6" indent="-20738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3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55104" marR="0" lvl="7" indent="-20738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3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014192" marR="0" lvl="8" indent="-207386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3992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94520" y="1604329"/>
            <a:ext cx="8910719" cy="39748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11079" marR="0" lvl="0" indent="-311079" algn="l" rtl="0">
              <a:lnSpc>
                <a:spcPct val="93000"/>
              </a:lnSpc>
              <a:spcBef>
                <a:spcPts val="1270"/>
              </a:spcBef>
              <a:spcAft>
                <a:spcPts val="0"/>
              </a:spcAft>
              <a:buNone/>
              <a:defRPr sz="290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74004" marR="0" lvl="1" indent="-259232" algn="l" rtl="0">
              <a:lnSpc>
                <a:spcPct val="93000"/>
              </a:lnSpc>
              <a:spcBef>
                <a:spcPts val="998"/>
              </a:spcBef>
              <a:spcAft>
                <a:spcPts val="0"/>
              </a:spcAft>
              <a:buNone/>
              <a:defRPr sz="254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36930" marR="0" lvl="2" indent="-207386" algn="l" rtl="0">
              <a:lnSpc>
                <a:spcPct val="93000"/>
              </a:lnSpc>
              <a:spcBef>
                <a:spcPts val="726"/>
              </a:spcBef>
              <a:spcAft>
                <a:spcPts val="0"/>
              </a:spcAft>
              <a:buNone/>
              <a:defRPr sz="217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51701" marR="0" lvl="3" indent="-207386" algn="l" rtl="0">
              <a:lnSpc>
                <a:spcPct val="93000"/>
              </a:lnSpc>
              <a:spcBef>
                <a:spcPts val="454"/>
              </a:spcBef>
              <a:spcAft>
                <a:spcPts val="0"/>
              </a:spcAft>
              <a:buNone/>
              <a:defRPr sz="181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473" marR="0" lvl="4" indent="-207386" algn="l" rtl="0">
              <a:lnSpc>
                <a:spcPct val="93000"/>
              </a:lnSpc>
              <a:spcBef>
                <a:spcPts val="181"/>
              </a:spcBef>
              <a:spcAft>
                <a:spcPts val="0"/>
              </a:spcAft>
              <a:buNone/>
              <a:defRPr sz="181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1245" marR="0" lvl="5" indent="-207386" algn="l" rtl="0">
              <a:lnSpc>
                <a:spcPct val="93000"/>
              </a:lnSpc>
              <a:spcBef>
                <a:spcPts val="181"/>
              </a:spcBef>
              <a:spcAft>
                <a:spcPts val="0"/>
              </a:spcAft>
              <a:buNone/>
              <a:defRPr sz="181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0789" marR="0" lvl="6" indent="-207386" algn="l" rtl="0">
              <a:lnSpc>
                <a:spcPct val="93000"/>
              </a:lnSpc>
              <a:spcBef>
                <a:spcPts val="181"/>
              </a:spcBef>
              <a:spcAft>
                <a:spcPts val="0"/>
              </a:spcAft>
              <a:buNone/>
              <a:defRPr sz="181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55104" marR="0" lvl="7" indent="-207386" algn="l" rtl="0">
              <a:lnSpc>
                <a:spcPct val="93000"/>
              </a:lnSpc>
              <a:spcBef>
                <a:spcPts val="181"/>
              </a:spcBef>
              <a:spcAft>
                <a:spcPts val="0"/>
              </a:spcAft>
              <a:buNone/>
              <a:defRPr sz="181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014192" marR="0" lvl="8" indent="-207386" algn="l" rtl="0">
              <a:lnSpc>
                <a:spcPct val="93000"/>
              </a:lnSpc>
              <a:spcBef>
                <a:spcPts val="181"/>
              </a:spcBef>
              <a:spcAft>
                <a:spcPts val="0"/>
              </a:spcAft>
              <a:buNone/>
              <a:defRPr sz="1814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94520" y="6247376"/>
            <a:ext cx="2304120" cy="469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7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674004" marR="0" lvl="1" indent="-25923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36930" marR="0" lvl="2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51701" marR="0" lvl="3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473" marR="0" lvl="4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1245" marR="0" lvl="5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0789" marR="0" lvl="6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55104" marR="0" lvl="7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014192" marR="0" lvl="8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388320" y="6247376"/>
            <a:ext cx="3137160" cy="4694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127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674004" marR="0" lvl="1" indent="-25923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36930" marR="0" lvl="2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451701" marR="0" lvl="3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66473" marR="0" lvl="4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1245" marR="0" lvl="5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110789" marR="0" lvl="6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55104" marR="0" lvl="7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014192" marR="0" lvl="8" indent="-20738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  <a:defRPr sz="163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7102679" y="6247376"/>
            <a:ext cx="2304120" cy="4694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-US" sz="127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SzPct val="25000"/>
              </a:pPr>
              <a:t>‹#›</a:t>
            </a:fld>
            <a:endParaRPr lang="en-US" sz="127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762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2"/>
          <p:cNvCxnSpPr/>
          <p:nvPr userDrawn="1"/>
        </p:nvCxnSpPr>
        <p:spPr>
          <a:xfrm>
            <a:off x="618309" y="836023"/>
            <a:ext cx="8656320" cy="0"/>
          </a:xfrm>
          <a:prstGeom prst="straightConnector1">
            <a:avLst/>
          </a:prstGeom>
          <a:ln>
            <a:solidFill>
              <a:srgbClr val="03295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6" descr="OMNIPOL logo powerpoint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27055" y="5849031"/>
            <a:ext cx="11938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10"/>
          <p:cNvSpPr txBox="1">
            <a:spLocks/>
          </p:cNvSpPr>
          <p:nvPr userDrawn="1"/>
        </p:nvSpPr>
        <p:spPr>
          <a:xfrm>
            <a:off x="539750" y="6092825"/>
            <a:ext cx="2133600" cy="2889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fld id="{182A74BF-3736-4CFF-9A6A-8DA43F740712}" type="slidenum">
              <a:rPr lang="en-US" sz="1000">
                <a:solidFill>
                  <a:srgbClr val="03295C"/>
                </a:solidFill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000" dirty="0">
              <a:solidFill>
                <a:srgbClr val="03295C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C62C1E-5A52-493F-AEE2-FBCF0412882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OMNIPOL a.s., Prague, Czech Republic, www.omnipol.com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FD21C-7BF2-4401-8D37-96D24DF3B62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OMNIPOL a.s., Prague, Czech Republic, www.omnipol.com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61187C-2412-4AE7-8ED7-34DC211C83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OMNIPOL a.s., Prague, Czech Republic, www.omnipol.com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28D7F-B7CA-424D-B59A-D6F2E03F94B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OMNIPOL a.s., Prague, Czech Republic, www.omnipol.com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A9AD85-E208-4818-B8BD-F1058782346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OMNIPOL a.s., Prague, Czech Republic, www.omnipol.com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7AA27-6BBE-42FA-859F-31438F059F8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/>
              <a:t>OMNIPOL a.s., Prague, Czech Republic, www.omnipol.com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64803B-CE8C-460C-9C48-74C6C270D79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299131-8E75-4FE1-B0D7-F32AE1590C7B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3" r:id="rId15"/>
  </p:sldLayoutIdLst>
  <p:transition spd="slow">
    <p:split orient="vert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hyperlink" Target="http://www.aero.cz/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aero.cz/cz/" TargetMode="Externa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hyperlink" Target="mailto:stysova@aobp.cz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310719" y="890401"/>
            <a:ext cx="603681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3200" spc="150" dirty="0">
                <a:solidFill>
                  <a:schemeClr val="tx2"/>
                </a:solidFill>
                <a:latin typeface="Arial"/>
                <a:cs typeface="Arial"/>
              </a:rPr>
              <a:t>Český obranný a bezpečnostní průmysl</a:t>
            </a:r>
            <a:br>
              <a:rPr lang="cs-CZ" sz="3200" spc="150" dirty="0">
                <a:solidFill>
                  <a:schemeClr val="tx2"/>
                </a:solidFill>
                <a:latin typeface="Arial"/>
                <a:cs typeface="Arial"/>
              </a:rPr>
            </a:br>
            <a:r>
              <a:rPr lang="cs-CZ" sz="3200" spc="150" dirty="0">
                <a:solidFill>
                  <a:schemeClr val="tx2"/>
                </a:solidFill>
                <a:latin typeface="Arial"/>
                <a:cs typeface="Arial"/>
              </a:rPr>
              <a:t>a modernizace AČR</a:t>
            </a:r>
            <a:endParaRPr lang="en-US" sz="3200" b="1" spc="15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3" name="Shape 160"/>
          <p:cNvPicPr/>
          <p:nvPr/>
        </p:nvPicPr>
        <p:blipFill>
          <a:blip r:embed="rId2"/>
          <a:srcRect l="12645" t="12403" r="15102" b="12302"/>
          <a:stretch/>
        </p:blipFill>
        <p:spPr>
          <a:xfrm rot="17952439">
            <a:off x="3263454" y="1869088"/>
            <a:ext cx="4918071" cy="3043075"/>
          </a:xfrm>
          <a:prstGeom prst="rect">
            <a:avLst/>
          </a:prstGeom>
          <a:ln>
            <a:noFill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4101" y="3493987"/>
            <a:ext cx="1195200" cy="383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AERO Vodochody AEROSPACE a.s.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68120" y="5693981"/>
            <a:ext cx="1954390" cy="459857"/>
          </a:xfrm>
          <a:prstGeom prst="rect">
            <a:avLst/>
          </a:prstGeom>
          <a:noFill/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45AF894-81E8-4BE8-AB96-D1302BE63B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440" y="3469071"/>
            <a:ext cx="1873070" cy="374003"/>
          </a:xfrm>
          <a:prstGeom prst="rect">
            <a:avLst/>
          </a:prstGeom>
        </p:spPr>
      </p:pic>
      <p:pic>
        <p:nvPicPr>
          <p:cNvPr id="9" name="Obrázek 8" descr="ERA_VERA-NG_02.jpg">
            <a:extLst>
              <a:ext uri="{FF2B5EF4-FFF2-40B4-BE49-F238E27FC236}">
                <a16:creationId xmlns:a16="http://schemas.microsoft.com/office/drawing/2014/main" id="{5042F819-7116-4719-8349-B89371EA66F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r="8007" b="9464"/>
          <a:stretch>
            <a:fillRect/>
          </a:stretch>
        </p:blipFill>
        <p:spPr>
          <a:xfrm>
            <a:off x="310719" y="4005869"/>
            <a:ext cx="3020344" cy="2321616"/>
          </a:xfrm>
          <a:prstGeom prst="rect">
            <a:avLst/>
          </a:prstGeom>
        </p:spPr>
      </p:pic>
      <p:pic>
        <p:nvPicPr>
          <p:cNvPr id="10" name="Obrázek 2">
            <a:extLst>
              <a:ext uri="{FF2B5EF4-FFF2-40B4-BE49-F238E27FC236}">
                <a16:creationId xmlns:a16="http://schemas.microsoft.com/office/drawing/2014/main" id="{B9087A3D-14E0-47DE-9688-D2F4DDC071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8879" r="845" b="13834"/>
          <a:stretch>
            <a:fillRect/>
          </a:stretch>
        </p:blipFill>
        <p:spPr bwMode="auto">
          <a:xfrm>
            <a:off x="7101791" y="4107631"/>
            <a:ext cx="2544429" cy="1321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981200"/>
            <a:ext cx="7759700" cy="4292600"/>
          </a:xfrm>
        </p:spPr>
        <p:txBody>
          <a:bodyPr/>
          <a:lstStyle/>
          <a:p>
            <a:pPr eaLnBrk="1" hangingPunct="1"/>
            <a:endParaRPr lang="cs-CZ" sz="2000" b="1" i="1" dirty="0"/>
          </a:p>
          <a:p>
            <a:pPr marL="0" indent="0" eaLnBrk="1" hangingPunct="1">
              <a:buClr>
                <a:schemeClr val="tx1"/>
              </a:buClr>
              <a:buNone/>
            </a:pPr>
            <a:endParaRPr lang="cs-CZ" sz="1000" b="1" dirty="0">
              <a:solidFill>
                <a:srgbClr val="014A99"/>
              </a:solidFill>
              <a:latin typeface="Arial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25152" y="238685"/>
            <a:ext cx="67901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b="1" spc="150" dirty="0">
                <a:solidFill>
                  <a:schemeClr val="tx2"/>
                </a:solidFill>
                <a:latin typeface="Arial"/>
                <a:cs typeface="Arial"/>
              </a:rPr>
              <a:t>Obsah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TextBox 12"/>
          <p:cNvSpPr txBox="1"/>
          <p:nvPr/>
        </p:nvSpPr>
        <p:spPr>
          <a:xfrm>
            <a:off x="625150" y="1114320"/>
            <a:ext cx="864014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1800" dirty="0">
                <a:latin typeface="Arial"/>
                <a:cs typeface="Arial"/>
              </a:rPr>
              <a:t>Úvod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1800" dirty="0">
                <a:latin typeface="Arial"/>
                <a:cs typeface="Arial"/>
              </a:rPr>
              <a:t>Zapojení českého OBP do</a:t>
            </a:r>
            <a:br>
              <a:rPr lang="cs-CZ" sz="1800" dirty="0">
                <a:latin typeface="Arial"/>
                <a:cs typeface="Arial"/>
              </a:rPr>
            </a:br>
            <a:r>
              <a:rPr lang="cs-CZ" sz="1800" dirty="0">
                <a:latin typeface="Arial"/>
                <a:cs typeface="Arial"/>
              </a:rPr>
              <a:t>modernizace AČR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1800" dirty="0">
                <a:latin typeface="Arial"/>
                <a:cs typeface="Arial"/>
              </a:rPr>
              <a:t>Spolupráce v rámci mezinárodních projektů NATO,</a:t>
            </a:r>
            <a:br>
              <a:rPr lang="cs-CZ" sz="1800" dirty="0">
                <a:latin typeface="Arial"/>
                <a:cs typeface="Arial"/>
              </a:rPr>
            </a:br>
            <a:r>
              <a:rPr lang="cs-CZ" sz="1800" dirty="0">
                <a:latin typeface="Arial"/>
                <a:cs typeface="Arial"/>
              </a:rPr>
              <a:t>EDIDP, EDF, PESCO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1800" dirty="0">
                <a:latin typeface="Arial"/>
                <a:cs typeface="Arial"/>
              </a:rPr>
              <a:t>Závěr</a:t>
            </a:r>
            <a:endParaRPr lang="en-US" sz="18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FB006BC-A4DF-40AA-BFED-FD32A894E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046" y="1237962"/>
            <a:ext cx="2920440" cy="4066366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4294967295"/>
          </p:nvPr>
        </p:nvSpPr>
        <p:spPr>
          <a:xfrm>
            <a:off x="757237" y="931334"/>
            <a:ext cx="8767762" cy="518318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Vzájemná výměna informací a úzká spolupráce</a:t>
            </a:r>
            <a:br>
              <a:rPr lang="cs-CZ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cs-CZ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600" dirty="0">
                <a:latin typeface="Arial"/>
                <a:cs typeface="Arial"/>
              </a:rPr>
              <a:t>Projekty obranného výzkumu a vývoje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ct val="100000"/>
              <a:buNone/>
            </a:pPr>
            <a:endParaRPr lang="cs-CZ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Postavení státních podniků</a:t>
            </a:r>
            <a:br>
              <a:rPr lang="cs-CZ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cs-CZ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Zajištění bezpečnosti dodávek v době krize a války</a:t>
            </a:r>
            <a:br>
              <a:rPr lang="cs-CZ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cs-CZ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cs-CZ" sz="1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Zahraniční příklady (Francie, Německo, Austrálie)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cs-CZ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cs-CZ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endParaRPr lang="en-US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Shape 168" descr="X:\Slozky_utvaru\OU\Odbor marketingu\Foto\CLV nové\IMG_957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9403" y="4078108"/>
            <a:ext cx="2317219" cy="1570983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169" name="Shape 169" descr="IMG_9607_LR_2.jpg"/>
          <p:cNvPicPr preferRelativeResize="0"/>
          <p:nvPr/>
        </p:nvPicPr>
        <p:blipFill rotWithShape="1">
          <a:blip r:embed="rId4">
            <a:alphaModFix/>
          </a:blip>
          <a:srcRect l="4977" t="2684" r="973" b="384"/>
          <a:stretch/>
        </p:blipFill>
        <p:spPr>
          <a:xfrm>
            <a:off x="6095152" y="1178167"/>
            <a:ext cx="3046921" cy="1906991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/>
          <p:nvPr/>
        </p:nvSpPr>
        <p:spPr>
          <a:xfrm>
            <a:off x="807547" y="257630"/>
            <a:ext cx="75654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spc="1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cs-CZ" dirty="0"/>
              <a:t>Zapojení českého OBP do modernizace AČR</a:t>
            </a:r>
          </a:p>
          <a:p>
            <a:endParaRPr lang="en-US" dirty="0">
              <a:sym typeface="Arial"/>
            </a:endParaRPr>
          </a:p>
        </p:txBody>
      </p:sp>
      <p:pic>
        <p:nvPicPr>
          <p:cNvPr id="10" name="Picture 2" descr="AERO Vodochody AEROSPACE a.s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18433" y="6179173"/>
            <a:ext cx="1954390" cy="459857"/>
          </a:xfrm>
          <a:prstGeom prst="rect">
            <a:avLst/>
          </a:prstGeom>
          <a:noFill/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59" y="5744684"/>
            <a:ext cx="2038376" cy="944219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05532C9-4FBF-45B8-9C0A-98EE669CAD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8948" y="3254189"/>
            <a:ext cx="6156347" cy="243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25133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625151" y="61507"/>
            <a:ext cx="76492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b="1" spc="15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cs-CZ" dirty="0"/>
              <a:t>Spolupráce v rámci mezinárodních projektů NATO, EDIDP, EDF, PESCO</a:t>
            </a:r>
            <a:endParaRPr lang="en-US" dirty="0"/>
          </a:p>
        </p:txBody>
      </p:sp>
      <p:sp>
        <p:nvSpPr>
          <p:cNvPr id="5" name="TextBox 12"/>
          <p:cNvSpPr txBox="1"/>
          <p:nvPr/>
        </p:nvSpPr>
        <p:spPr>
          <a:xfrm>
            <a:off x="625151" y="1119673"/>
            <a:ext cx="864014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1800" dirty="0">
                <a:latin typeface="Arial"/>
                <a:cs typeface="Arial"/>
              </a:rPr>
              <a:t>Spolupráce MO, MZV a OBP - klíč k úspěchu na mezinárodním kolbišti.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1800" dirty="0">
                <a:latin typeface="Arial"/>
                <a:cs typeface="Arial"/>
              </a:rPr>
              <a:t>PESCO – „</a:t>
            </a:r>
            <a:r>
              <a:rPr lang="en-US" sz="1800" dirty="0">
                <a:latin typeface="Arial"/>
                <a:cs typeface="Arial"/>
              </a:rPr>
              <a:t>Electronic Warfare Capability and Interoperability Program for Future JISR</a:t>
            </a:r>
            <a:r>
              <a:rPr lang="cs-CZ" sz="1800" dirty="0">
                <a:latin typeface="Arial"/>
                <a:cs typeface="Arial"/>
              </a:rPr>
              <a:t>“</a:t>
            </a:r>
            <a:br>
              <a:rPr lang="cs-CZ" sz="1800" dirty="0">
                <a:latin typeface="Arial"/>
                <a:cs typeface="Arial"/>
              </a:rPr>
            </a:br>
            <a:endParaRPr lang="cs-CZ" sz="1800" dirty="0">
              <a:latin typeface="Arial"/>
              <a:cs typeface="Arial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1800" dirty="0">
                <a:latin typeface="Arial"/>
                <a:cs typeface="Arial"/>
              </a:rPr>
              <a:t>EDIDP/EDF 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1800" dirty="0">
                <a:latin typeface="Arial"/>
                <a:cs typeface="Arial"/>
              </a:rPr>
              <a:t>„</a:t>
            </a:r>
            <a:r>
              <a:rPr lang="en-GB" sz="1800" dirty="0">
                <a:latin typeface="Arial"/>
                <a:cs typeface="Arial"/>
              </a:rPr>
              <a:t>C-UAS and C-RAM 10 kW “Eye safe” High Energy Laser</a:t>
            </a:r>
            <a:r>
              <a:rPr lang="cs-CZ" sz="1800" dirty="0">
                <a:latin typeface="Arial"/>
                <a:cs typeface="Arial"/>
              </a:rPr>
              <a:t>“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1800" dirty="0">
                <a:latin typeface="Arial"/>
                <a:cs typeface="Arial"/>
              </a:rPr>
              <a:t>„</a:t>
            </a:r>
            <a:r>
              <a:rPr lang="en-US" sz="1800" dirty="0">
                <a:latin typeface="Arial"/>
                <a:cs typeface="Arial"/>
              </a:rPr>
              <a:t>Combat Jet Training Platform (CJPT)</a:t>
            </a:r>
            <a:r>
              <a:rPr lang="cs-CZ" sz="1800" dirty="0">
                <a:latin typeface="Arial"/>
                <a:cs typeface="Arial"/>
              </a:rPr>
              <a:t>“</a:t>
            </a:r>
          </a:p>
          <a:p>
            <a:pPr marL="800100" lvl="1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1800" dirty="0">
                <a:latin typeface="Arial"/>
                <a:cs typeface="Arial"/>
              </a:rPr>
              <a:t>„</a:t>
            </a:r>
            <a:r>
              <a:rPr lang="en-US" sz="1800" dirty="0">
                <a:latin typeface="Arial"/>
                <a:cs typeface="Arial"/>
              </a:rPr>
              <a:t>ESSOR interoperable and secure military communications</a:t>
            </a:r>
            <a:r>
              <a:rPr lang="cs-CZ" sz="1800" dirty="0">
                <a:latin typeface="Arial"/>
                <a:cs typeface="Arial"/>
              </a:rPr>
              <a:t>“ ?</a:t>
            </a:r>
            <a:endParaRPr lang="en-GB" sz="1800" dirty="0">
              <a:latin typeface="Arial"/>
              <a:cs typeface="Arial"/>
            </a:endParaRPr>
          </a:p>
          <a:p>
            <a:endParaRPr lang="en-US" sz="1800" dirty="0">
              <a:latin typeface="Arial"/>
              <a:cs typeface="Arial"/>
            </a:endParaRPr>
          </a:p>
          <a:p>
            <a:endParaRPr lang="en-US" sz="18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/>
          <p:nvPr/>
        </p:nvSpPr>
        <p:spPr>
          <a:xfrm>
            <a:off x="625151" y="238685"/>
            <a:ext cx="87160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b="1" spc="150" dirty="0">
                <a:solidFill>
                  <a:schemeClr val="tx2"/>
                </a:solidFill>
                <a:latin typeface="Arial"/>
                <a:cs typeface="Arial"/>
              </a:rPr>
              <a:t>Závěr</a:t>
            </a:r>
            <a:endParaRPr lang="en-US" b="1" spc="15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625151" y="1114320"/>
            <a:ext cx="864014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1800" dirty="0">
                <a:latin typeface="Arial"/>
                <a:cs typeface="Arial"/>
              </a:rPr>
              <a:t>Prohloubení spolupráce konstruktér - uživatel</a:t>
            </a:r>
            <a:endParaRPr lang="en-US" sz="1800" dirty="0">
              <a:latin typeface="Arial"/>
              <a:cs typeface="Arial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1800" dirty="0">
                <a:latin typeface="Arial"/>
                <a:cs typeface="Arial"/>
              </a:rPr>
              <a:t>Vzájemná důvěra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1800" dirty="0">
                <a:latin typeface="Arial"/>
                <a:cs typeface="Arial"/>
              </a:rPr>
              <a:t>Společný cíl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cs-CZ" sz="1800" dirty="0">
                <a:latin typeface="Arial"/>
                <a:cs typeface="Arial"/>
              </a:rPr>
              <a:t>Poděkování zástupcům MO a VLP za podporu</a:t>
            </a:r>
            <a:br>
              <a:rPr lang="cs-CZ" sz="1800" dirty="0">
                <a:latin typeface="Arial"/>
                <a:cs typeface="Arial"/>
              </a:rPr>
            </a:br>
            <a:r>
              <a:rPr lang="cs-CZ" sz="1800" dirty="0">
                <a:latin typeface="Arial"/>
                <a:cs typeface="Arial"/>
              </a:rPr>
              <a:t>v zahraničí.</a:t>
            </a:r>
            <a:br>
              <a:rPr lang="cs-CZ" sz="1800" dirty="0">
                <a:latin typeface="Arial"/>
                <a:cs typeface="Arial"/>
              </a:rPr>
            </a:br>
            <a:br>
              <a:rPr lang="cs-CZ" sz="1800" dirty="0">
                <a:latin typeface="Arial"/>
                <a:cs typeface="Arial"/>
              </a:rPr>
            </a:br>
            <a:endParaRPr lang="cs-CZ" sz="1800" dirty="0">
              <a:latin typeface="Arial"/>
              <a:cs typeface="Arial"/>
            </a:endParaRP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endParaRPr lang="cs-CZ" sz="1800" dirty="0">
              <a:latin typeface="Arial"/>
              <a:cs typeface="Arial"/>
            </a:endParaRPr>
          </a:p>
          <a:p>
            <a:pPr>
              <a:spcBef>
                <a:spcPts val="1200"/>
              </a:spcBef>
            </a:pPr>
            <a:endParaRPr lang="en-US" sz="18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E88A5D5-A38D-42F8-85EB-195AAC571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1046" y="1237962"/>
            <a:ext cx="2920440" cy="406636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65A6154-6FE4-4327-B858-781FD90BD9B5}"/>
              </a:ext>
            </a:extLst>
          </p:cNvPr>
          <p:cNvSpPr txBox="1"/>
          <p:nvPr/>
        </p:nvSpPr>
        <p:spPr>
          <a:xfrm>
            <a:off x="545423" y="5551978"/>
            <a:ext cx="63498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i="1" dirty="0"/>
              <a:t>„Čím více se stát spoléhá na import zbraňových systémů ze zahraničí,</a:t>
            </a:r>
            <a:br>
              <a:rPr lang="cs-CZ" sz="1600" i="1" dirty="0"/>
            </a:br>
            <a:r>
              <a:rPr lang="cs-CZ" sz="1600" i="1" dirty="0"/>
              <a:t>tím méně jistoty má, že je plně připraven na obranu země v případě krize“!</a:t>
            </a:r>
          </a:p>
        </p:txBody>
      </p:sp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Shape 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14906"/>
            <a:ext cx="9905999" cy="6341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907" y="121464"/>
            <a:ext cx="1748343" cy="5054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35"/>
          <p:cNvSpPr txBox="1">
            <a:spLocks noGrp="1"/>
          </p:cNvSpPr>
          <p:nvPr>
            <p:ph type="title" idx="4294967295"/>
          </p:nvPr>
        </p:nvSpPr>
        <p:spPr>
          <a:xfrm>
            <a:off x="2294798" y="-191723"/>
            <a:ext cx="6567609" cy="1144920"/>
          </a:xfrm>
          <a:prstGeom prst="rect">
            <a:avLst/>
          </a:prstGeom>
          <a:noFill/>
          <a:ln>
            <a:noFill/>
          </a:ln>
        </p:spPr>
        <p:txBody>
          <a:bodyPr vert="horz" lIns="0" tIns="35584" rIns="0" bIns="0" rtlCol="0" anchor="ctr" anchorCtr="0">
            <a:no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cs-CZ" sz="3200">
                <a:solidFill>
                  <a:schemeClr val="tx2"/>
                </a:solidFill>
                <a:latin typeface="Arial"/>
                <a:ea typeface="Arial"/>
                <a:cs typeface="Arial"/>
                <a:sym typeface="Arial"/>
              </a:rPr>
              <a:t>Okřídlený lev dokončení památníku</a:t>
            </a:r>
          </a:p>
        </p:txBody>
      </p:sp>
      <p:sp>
        <p:nvSpPr>
          <p:cNvPr id="6" name="Shape 38"/>
          <p:cNvSpPr txBox="1"/>
          <p:nvPr/>
        </p:nvSpPr>
        <p:spPr>
          <a:xfrm>
            <a:off x="2640" y="6038160"/>
            <a:ext cx="5474882" cy="811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lIns="81646" tIns="55179" rIns="81646" bIns="40823" anchor="t" anchorCtr="0">
            <a:no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</a:pPr>
            <a:r>
              <a:rPr lang="cs-CZ" sz="14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„Tento památník je výrazem vděčnosti britské komunity 2500 československých letců, kteří sloužili v královském letectvu v letech 1940-1945 ve jménu svobodné Evropy.“</a:t>
            </a:r>
          </a:p>
        </p:txBody>
      </p:sp>
      <p:pic>
        <p:nvPicPr>
          <p:cNvPr id="8" name="Picture 2" descr="Znak VzS AČ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353" y="706858"/>
            <a:ext cx="1254572" cy="125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AF-Badge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93" y="651515"/>
            <a:ext cx="1562481" cy="14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1CFFB2C3-5331-4685-8D4F-4CD2DBF0F969}"/>
              </a:ext>
            </a:extLst>
          </p:cNvPr>
          <p:cNvSpPr/>
          <p:nvPr/>
        </p:nvSpPr>
        <p:spPr>
          <a:xfrm>
            <a:off x="5862918" y="6143531"/>
            <a:ext cx="4040442" cy="6988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cs-CZ" sz="1200" dirty="0" err="1">
                <a:solidFill>
                  <a:schemeClr val="tx1"/>
                </a:solidFill>
              </a:rPr>
              <a:t>PoC</a:t>
            </a:r>
            <a:r>
              <a:rPr lang="cs-CZ" sz="1200" dirty="0">
                <a:solidFill>
                  <a:schemeClr val="tx1"/>
                </a:solidFill>
              </a:rPr>
              <a:t>:</a:t>
            </a:r>
          </a:p>
          <a:p>
            <a:r>
              <a:rPr lang="cs-CZ" sz="1200" dirty="0">
                <a:solidFill>
                  <a:schemeClr val="tx1"/>
                </a:solidFill>
              </a:rPr>
              <a:t>AOBP - Slečna ALICE Štysová email: </a:t>
            </a:r>
            <a:r>
              <a:rPr lang="cs-CZ" sz="1200" dirty="0">
                <a:solidFill>
                  <a:schemeClr val="tx1"/>
                </a:solidFill>
                <a:hlinkClick r:id="rId7"/>
              </a:rPr>
              <a:t>stysova@aobp.cz</a:t>
            </a:r>
            <a:endParaRPr lang="cs-CZ" sz="1200" dirty="0">
              <a:solidFill>
                <a:schemeClr val="tx1"/>
              </a:solidFill>
            </a:endParaRPr>
          </a:p>
          <a:p>
            <a:r>
              <a:rPr lang="cs-CZ" sz="1200" dirty="0">
                <a:solidFill>
                  <a:schemeClr val="tx1"/>
                </a:solidFill>
              </a:rPr>
              <a:t>Bohuslav Dvořák: 724006734; bohdvorak@hotmail.com</a:t>
            </a:r>
          </a:p>
        </p:txBody>
      </p:sp>
    </p:spTree>
    <p:extLst>
      <p:ext uri="{BB962C8B-B14F-4D97-AF65-F5344CB8AC3E}">
        <p14:creationId xmlns:p14="http://schemas.microsoft.com/office/powerpoint/2010/main" val="3675234738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93315D82-1437-46E1-898C-549891D1A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74" y="891143"/>
            <a:ext cx="9666925" cy="491873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9061F2B-D2D5-4B1F-8655-8E177DCB6E34}"/>
              </a:ext>
            </a:extLst>
          </p:cNvPr>
          <p:cNvSpPr txBox="1"/>
          <p:nvPr/>
        </p:nvSpPr>
        <p:spPr>
          <a:xfrm>
            <a:off x="1801920" y="239535"/>
            <a:ext cx="66736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Návrh na dokončení památníku zpracovala bezplatně architektonická kancelář </a:t>
            </a:r>
            <a:br>
              <a:rPr lang="cs-CZ" sz="1600" dirty="0"/>
            </a:br>
            <a:r>
              <a:rPr lang="cs-CZ" sz="1600" dirty="0"/>
              <a:t>Chapman-Taylor</a:t>
            </a:r>
          </a:p>
          <a:p>
            <a:r>
              <a:rPr lang="cs-CZ" sz="1600" dirty="0"/>
              <a:t>Na sbírce se podílí jak české tak britské podniky.</a:t>
            </a:r>
          </a:p>
          <a:p>
            <a:endParaRPr lang="cs-CZ" sz="16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BCEC19F-5158-418C-8400-45F19172C5A6}"/>
              </a:ext>
            </a:extLst>
          </p:cNvPr>
          <p:cNvSpPr txBox="1"/>
          <p:nvPr/>
        </p:nvSpPr>
        <p:spPr>
          <a:xfrm>
            <a:off x="710363" y="5751216"/>
            <a:ext cx="88054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Pietní akt dne 14.08. 2019 od 14.00 hod s následnou recepcí pro vybrané hosty v Arcibiskupském paláci.</a:t>
            </a:r>
          </a:p>
          <a:p>
            <a:r>
              <a:rPr lang="cs-CZ" sz="1600" dirty="0"/>
              <a:t>Záštitu převzal pan předseda Senátu PČR a </a:t>
            </a:r>
            <a:r>
              <a:rPr lang="cs-CZ" sz="1600" dirty="0" err="1"/>
              <a:t>VeVzS</a:t>
            </a:r>
            <a:r>
              <a:rPr lang="cs-CZ" sz="1600" dirty="0"/>
              <a:t> AČR.</a:t>
            </a:r>
          </a:p>
          <a:p>
            <a:endParaRPr lang="cs-CZ" sz="1600" dirty="0"/>
          </a:p>
        </p:txBody>
      </p:sp>
      <p:pic>
        <p:nvPicPr>
          <p:cNvPr id="6" name="Picture 2" descr="Znak VzS AČR">
            <a:extLst>
              <a:ext uri="{FF2B5EF4-FFF2-40B4-BE49-F238E27FC236}">
                <a16:creationId xmlns:a16="http://schemas.microsoft.com/office/drawing/2014/main" id="{83B4FFD2-9DEA-49D5-B08F-B20309FBF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089" y="103354"/>
            <a:ext cx="1254572" cy="125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AF-Badge.svg">
            <a:extLst>
              <a:ext uri="{FF2B5EF4-FFF2-40B4-BE49-F238E27FC236}">
                <a16:creationId xmlns:a16="http://schemas.microsoft.com/office/drawing/2014/main" id="{32EDA028-DB2D-4831-8F16-212B5EE79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7" y="84587"/>
            <a:ext cx="1562481" cy="147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711503"/>
      </p:ext>
    </p:extLst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grpFill/>
        <a:ln>
          <a:solidFill>
            <a:schemeClr val="tx1"/>
          </a:solidFill>
        </a:ln>
      </a:spPr>
      <a:bodyPr/>
      <a:lstStyle/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631834F99E990489F750B5D7AD02071" ma:contentTypeVersion="0" ma:contentTypeDescription="Vytvoří nový dokument" ma:contentTypeScope="" ma:versionID="d9890f4cde19f3eb276e87dc62c0ebb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ecb93c72f33e94aa0d8973920a8bbe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B93471-F6C4-47AC-9DB1-416BCA1E4443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1A10440-4919-4286-AE5A-BE98730A43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F4E2AB6-B34B-4638-A767-A686503A90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7046</TotalTime>
  <Words>200</Words>
  <Application>Microsoft Office PowerPoint</Application>
  <PresentationFormat>A4 (210 × 297 mm)</PresentationFormat>
  <Paragraphs>66</Paragraphs>
  <Slides>7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Okřídlený lev dokončení památníku</vt:lpstr>
      <vt:lpstr>Prezentace aplikace PowerPoint</vt:lpstr>
    </vt:vector>
  </TitlesOfParts>
  <Company>Omnipol,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M N I P O L 2011 (Indie)</dc:title>
  <dc:subject>Prezentace OMNIPOL ve francouzkém jazyce</dc:subject>
  <dc:creator>Libor MATULA</dc:creator>
  <cp:lastModifiedBy>Dvořák Bohuslav</cp:lastModifiedBy>
  <cp:revision>539</cp:revision>
  <cp:lastPrinted>2013-05-17T09:38:30Z</cp:lastPrinted>
  <dcterms:created xsi:type="dcterms:W3CDTF">2002-03-21T12:59:54Z</dcterms:created>
  <dcterms:modified xsi:type="dcterms:W3CDTF">2019-06-12T06:25:21Z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0x0101006631834F99E990489F750B5D7AD02071</vt:lpwstr>
  </property>
</Properties>
</file>