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538" r:id="rId2"/>
    <p:sldId id="552" r:id="rId3"/>
    <p:sldId id="561" r:id="rId4"/>
    <p:sldId id="547" r:id="rId5"/>
    <p:sldId id="562" r:id="rId6"/>
    <p:sldId id="563" r:id="rId7"/>
    <p:sldId id="566" r:id="rId8"/>
    <p:sldId id="564" r:id="rId9"/>
    <p:sldId id="567" r:id="rId10"/>
    <p:sldId id="565" r:id="rId11"/>
    <p:sldId id="568" r:id="rId12"/>
    <p:sldId id="560" r:id="rId13"/>
  </p:sldIdLst>
  <p:sldSz cx="12192000" cy="6858000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800080"/>
    <a:srgbClr val="CC3399"/>
    <a:srgbClr val="006600"/>
    <a:srgbClr val="81D4F0"/>
    <a:srgbClr val="FF3399"/>
    <a:srgbClr val="00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6" autoAdjust="0"/>
    <p:restoredTop sz="66852" autoAdjust="0"/>
  </p:normalViewPr>
  <p:slideViewPr>
    <p:cSldViewPr snapToGrid="0">
      <p:cViewPr varScale="1">
        <p:scale>
          <a:sx n="88" d="100"/>
          <a:sy n="88" d="100"/>
        </p:scale>
        <p:origin x="127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028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48" tIns="45475" rIns="90948" bIns="45475" numCol="1" anchor="t" anchorCtr="0" compatLnSpc="1">
            <a:prstTxWarp prst="textNoShape">
              <a:avLst/>
            </a:prstTxWarp>
          </a:bodyPr>
          <a:lstStyle>
            <a:lvl1pPr defTabSz="909726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32" y="0"/>
            <a:ext cx="2945659" cy="4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48" tIns="45475" rIns="90948" bIns="45475" numCol="1" anchor="t" anchorCtr="0" compatLnSpc="1">
            <a:prstTxWarp prst="textNoShape">
              <a:avLst/>
            </a:prstTxWarp>
          </a:bodyPr>
          <a:lstStyle>
            <a:lvl1pPr algn="r" defTabSz="909726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960"/>
            <a:ext cx="2945659" cy="49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48" tIns="45475" rIns="90948" bIns="45475" numCol="1" anchor="b" anchorCtr="0" compatLnSpc="1">
            <a:prstTxWarp prst="textNoShape">
              <a:avLst/>
            </a:prstTxWarp>
          </a:bodyPr>
          <a:lstStyle>
            <a:lvl1pPr defTabSz="909726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32" y="9428960"/>
            <a:ext cx="2945659" cy="49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48" tIns="45475" rIns="90948" bIns="45475" numCol="1" anchor="b" anchorCtr="0" compatLnSpc="1">
            <a:prstTxWarp prst="textNoShape">
              <a:avLst/>
            </a:prstTxWarp>
          </a:bodyPr>
          <a:lstStyle>
            <a:lvl1pPr algn="r" defTabSz="909726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2B89298-91AA-49E0-A0FD-AFB4DB6FB14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6941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48" tIns="45475" rIns="90948" bIns="45475" numCol="1" anchor="t" anchorCtr="0" compatLnSpc="1">
            <a:prstTxWarp prst="textNoShape">
              <a:avLst/>
            </a:prstTxWarp>
          </a:bodyPr>
          <a:lstStyle>
            <a:lvl1pPr defTabSz="909726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8" cy="4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48" tIns="45475" rIns="90948" bIns="45475" numCol="1" anchor="t" anchorCtr="0" compatLnSpc="1">
            <a:prstTxWarp prst="textNoShape">
              <a:avLst/>
            </a:prstTxWarp>
          </a:bodyPr>
          <a:lstStyle>
            <a:lvl1pPr algn="r" defTabSz="909726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273"/>
            <a:ext cx="4984962" cy="446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48" tIns="45475" rIns="90948" bIns="454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960"/>
            <a:ext cx="2945659" cy="4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48" tIns="45475" rIns="90948" bIns="45475" numCol="1" anchor="b" anchorCtr="0" compatLnSpc="1">
            <a:prstTxWarp prst="textNoShape">
              <a:avLst/>
            </a:prstTxWarp>
          </a:bodyPr>
          <a:lstStyle>
            <a:lvl1pPr defTabSz="909726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28960"/>
            <a:ext cx="2945658" cy="49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48" tIns="45475" rIns="90948" bIns="45475" numCol="1" anchor="b" anchorCtr="0" compatLnSpc="1">
            <a:prstTxWarp prst="textNoShape">
              <a:avLst/>
            </a:prstTxWarp>
          </a:bodyPr>
          <a:lstStyle>
            <a:lvl1pPr algn="r" defTabSz="909726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379C2F9-B7CD-4F50-A007-2D785B831E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4852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9C2F9-B7CD-4F50-A007-2D785B831E78}" type="slidenum">
              <a:rPr lang="cs-CZ" altLang="cs-CZ" smtClean="0"/>
              <a:pPr>
                <a:defRPr/>
              </a:pPr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4639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9C2F9-B7CD-4F50-A007-2D785B831E78}" type="slidenum">
              <a:rPr lang="cs-CZ" altLang="cs-CZ" smtClean="0"/>
              <a:pPr>
                <a:defRPr/>
              </a:pPr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4251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9C2F9-B7CD-4F50-A007-2D785B831E78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020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 smtClean="0">
                <a:cs typeface="Arial" panose="020B0604020202020204" pitchFamily="34" charset="0"/>
              </a:rPr>
              <a:t>Program rozvoje VRT byl schválen vládou ČR 22. května 2017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9C2F9-B7CD-4F50-A007-2D785B831E78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5339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9C2F9-B7CD-4F50-A007-2D785B831E78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6908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1200" dirty="0" smtClean="0">
                <a:solidFill>
                  <a:srgbClr val="FFCC00"/>
                </a:solidFill>
                <a:latin typeface="Verdana" panose="020B0604030504040204" pitchFamily="34" charset="0"/>
              </a:rPr>
              <a:t>Dostavba dálniční sítě: 515 mld. Kč</a:t>
            </a:r>
          </a:p>
          <a:p>
            <a:r>
              <a:rPr lang="cs-CZ" altLang="cs-CZ" sz="1200" dirty="0" smtClean="0">
                <a:solidFill>
                  <a:srgbClr val="FFCC00"/>
                </a:solidFill>
                <a:latin typeface="Verdana" panose="020B0604030504040204" pitchFamily="34" charset="0"/>
              </a:rPr>
              <a:t>Jmenovité obchvaty na silnicích I. třídy: 300 mld. Kč</a:t>
            </a:r>
          </a:p>
          <a:p>
            <a:r>
              <a:rPr lang="cs-CZ" altLang="cs-CZ" sz="1200" dirty="0" smtClean="0">
                <a:solidFill>
                  <a:srgbClr val="FFCC00"/>
                </a:solidFill>
                <a:latin typeface="Verdana" panose="020B0604030504040204" pitchFamily="34" charset="0"/>
              </a:rPr>
              <a:t>Konvenční železniční síť: 647 mld. Kč</a:t>
            </a:r>
          </a:p>
          <a:p>
            <a:r>
              <a:rPr lang="cs-CZ" altLang="cs-CZ" sz="1200" dirty="0" smtClean="0">
                <a:solidFill>
                  <a:srgbClr val="FFCC00"/>
                </a:solidFill>
                <a:latin typeface="Verdana" panose="020B0604030504040204" pitchFamily="34" charset="0"/>
              </a:rPr>
              <a:t>Rychlá železniční spojení: 406 mld. Kč</a:t>
            </a:r>
          </a:p>
          <a:p>
            <a:r>
              <a:rPr lang="cs-CZ" altLang="cs-CZ" sz="1200" dirty="0" smtClean="0">
                <a:solidFill>
                  <a:srgbClr val="FFCC00"/>
                </a:solidFill>
                <a:latin typeface="Verdana" panose="020B0604030504040204" pitchFamily="34" charset="0"/>
              </a:rPr>
              <a:t>Vodní stavby bez DOL: 14 mld. Kč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9C2F9-B7CD-4F50-A007-2D785B831E78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0229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cs-CZ" sz="1200" b="1" dirty="0" smtClean="0"/>
              <a:t>Dálnice</a:t>
            </a:r>
          </a:p>
          <a:p>
            <a:pPr lvl="1"/>
            <a:r>
              <a:rPr lang="cs-CZ" sz="1200" dirty="0" smtClean="0"/>
              <a:t>z toho na nové dálnice: 402 mld. Kč</a:t>
            </a:r>
          </a:p>
          <a:p>
            <a:pPr lvl="1"/>
            <a:r>
              <a:rPr lang="cs-CZ" sz="1200" dirty="0" smtClean="0"/>
              <a:t>z toho na zkapacitnění exitujících dálnic: 92 mld. Kč</a:t>
            </a:r>
          </a:p>
          <a:p>
            <a:endParaRPr lang="cs-CZ" dirty="0" smtClean="0"/>
          </a:p>
          <a:p>
            <a:r>
              <a:rPr lang="cs-CZ" dirty="0" smtClean="0"/>
              <a:t>Vše je udáváno </a:t>
            </a:r>
            <a:r>
              <a:rPr lang="cs-CZ" sz="1200" dirty="0" smtClean="0"/>
              <a:t>bez korekce neúspěšnosti naplnění plánu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9C2F9-B7CD-4F50-A007-2D785B831E78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22693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Plavební stupeň Děčín</a:t>
            </a:r>
            <a:r>
              <a:rPr lang="cs-CZ" sz="1200" dirty="0" smtClean="0"/>
              <a:t> </a:t>
            </a:r>
          </a:p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Zvýšení ponorů na Vltavské vodní cestě</a:t>
            </a:r>
            <a:r>
              <a:rPr lang="cs-CZ" sz="1200" dirty="0" smtClean="0"/>
              <a:t> </a:t>
            </a:r>
          </a:p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Zabezpečení podjezdných výšek na Vltavské vodní cestě</a:t>
            </a:r>
            <a:r>
              <a:rPr lang="cs-CZ" sz="1200" dirty="0" smtClean="0"/>
              <a:t> </a:t>
            </a:r>
          </a:p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Plavební stupeň Přelouč</a:t>
            </a:r>
            <a:r>
              <a:rPr lang="cs-CZ" sz="1200" dirty="0" smtClean="0"/>
              <a:t> </a:t>
            </a:r>
          </a:p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Plavební stupeň Srnojedy</a:t>
            </a:r>
            <a:r>
              <a:rPr lang="cs-CZ" sz="1200" dirty="0" smtClean="0"/>
              <a:t> </a:t>
            </a:r>
          </a:p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Lodní zdvihadlo Slapy</a:t>
            </a:r>
            <a:r>
              <a:rPr lang="cs-CZ" sz="1200" dirty="0" smtClean="0"/>
              <a:t> </a:t>
            </a:r>
          </a:p>
          <a:p>
            <a:r>
              <a:rPr lang="cs-CZ" sz="1200" b="0" i="0" u="none" strike="noStrike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Lodní zdvihadlo Orlík</a:t>
            </a:r>
            <a:r>
              <a:rPr lang="cs-CZ" sz="1200" dirty="0" smtClean="0"/>
              <a:t> </a:t>
            </a:r>
          </a:p>
          <a:p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9C2F9-B7CD-4F50-A007-2D785B831E78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4234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9C2F9-B7CD-4F50-A007-2D785B831E78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006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dbor_uvod_light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9304" y="404813"/>
            <a:ext cx="6913033" cy="792162"/>
          </a:xfrm>
          <a:prstGeom prst="rect">
            <a:avLst/>
          </a:prstGeom>
        </p:spPr>
        <p:txBody>
          <a:bodyPr/>
          <a:lstStyle>
            <a:lvl1pPr algn="l">
              <a:defRPr sz="21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9303" y="4868868"/>
            <a:ext cx="7008284" cy="1584325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476672"/>
            <a:ext cx="3113024" cy="58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38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268760"/>
            <a:ext cx="10363200" cy="5040560"/>
          </a:xfrm>
        </p:spPr>
        <p:txBody>
          <a:bodyPr/>
          <a:lstStyle>
            <a:lvl1pPr marL="257175" indent="-405000">
              <a:lnSpc>
                <a:spcPct val="125000"/>
              </a:lnSpc>
              <a:buFontTx/>
              <a:buBlip>
                <a:blip r:embed="rId2"/>
              </a:buBlip>
              <a:defRPr sz="2700"/>
            </a:lvl1pPr>
            <a:lvl2pPr marL="557213" indent="-214313">
              <a:lnSpc>
                <a:spcPct val="125000"/>
              </a:lnSpc>
              <a:buFont typeface="Arial" panose="020B0604020202020204" pitchFamily="34" charset="0"/>
              <a:buChar char="•"/>
              <a:defRPr sz="2100"/>
            </a:lvl2pPr>
            <a:lvl3pPr marL="857250" indent="-270000">
              <a:lnSpc>
                <a:spcPct val="125000"/>
              </a:lnSpc>
              <a:buFont typeface="Wingdings" panose="05000000000000000000" pitchFamily="2" charset="2"/>
              <a:buChar char="ü"/>
              <a:defRPr/>
            </a:lvl3pPr>
            <a:lvl4pPr>
              <a:lnSpc>
                <a:spcPct val="125000"/>
              </a:lnSpc>
              <a:defRPr/>
            </a:lvl4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10734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148552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28800"/>
            <a:ext cx="5080000" cy="4467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28800"/>
            <a:ext cx="5080000" cy="44672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1659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5413" y="-171400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27523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07761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21" y="1340768"/>
            <a:ext cx="3932767" cy="978389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1340768"/>
            <a:ext cx="6172200" cy="500306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6442" y="2345344"/>
            <a:ext cx="3932767" cy="399849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Nadpis 1"/>
          <p:cNvSpPr txBox="1">
            <a:spLocks/>
          </p:cNvSpPr>
          <p:nvPr userDrawn="1"/>
        </p:nvSpPr>
        <p:spPr bwMode="auto">
          <a:xfrm>
            <a:off x="431372" y="44624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sz="3300" smtClean="0"/>
              <a:t>Kliknutím lze upravit styl.</a:t>
            </a:r>
            <a:endParaRPr lang="cs-CZ" sz="3300"/>
          </a:p>
        </p:txBody>
      </p:sp>
    </p:spTree>
    <p:extLst>
      <p:ext uri="{BB962C8B-B14F-4D97-AF65-F5344CB8AC3E}">
        <p14:creationId xmlns:p14="http://schemas.microsoft.com/office/powerpoint/2010/main" val="385155015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21" y="1368426"/>
            <a:ext cx="3932767" cy="932656"/>
          </a:xfrm>
        </p:spPr>
        <p:txBody>
          <a:bodyPr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1368430"/>
            <a:ext cx="6172200" cy="508491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21" y="2301082"/>
            <a:ext cx="3932767" cy="415225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Nadpis 1"/>
          <p:cNvSpPr txBox="1">
            <a:spLocks/>
          </p:cNvSpPr>
          <p:nvPr userDrawn="1"/>
        </p:nvSpPr>
        <p:spPr bwMode="auto">
          <a:xfrm>
            <a:off x="431372" y="44624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sz="3300" smtClean="0"/>
              <a:t>Kliknutím lze upravit styl.</a:t>
            </a:r>
            <a:endParaRPr lang="cs-CZ" sz="3300"/>
          </a:p>
        </p:txBody>
      </p:sp>
    </p:spTree>
    <p:extLst>
      <p:ext uri="{BB962C8B-B14F-4D97-AF65-F5344CB8AC3E}">
        <p14:creationId xmlns:p14="http://schemas.microsoft.com/office/powerpoint/2010/main" val="11362808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372" y="44624"/>
            <a:ext cx="11425269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Kliknutím lze upravit styl.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68760"/>
            <a:ext cx="10363200" cy="482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Upravte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  <a:p>
            <a:pPr lvl="2"/>
            <a:r>
              <a:rPr lang="cs-CZ" altLang="cs-CZ" dirty="0" smtClean="0"/>
              <a:t>Třetí úroveň</a:t>
            </a:r>
          </a:p>
          <a:p>
            <a:pPr lvl="3"/>
            <a:r>
              <a:rPr lang="cs-CZ" altLang="cs-CZ" dirty="0" smtClean="0"/>
              <a:t>Čtvrtá úroveň</a:t>
            </a:r>
          </a:p>
          <a:p>
            <a:pPr lvl="4"/>
            <a:r>
              <a:rPr lang="cs-CZ" altLang="cs-CZ" dirty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5408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ransition spd="med">
    <p:pull dir="d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oogle.cz/url?sa=i&amp;rct=j&amp;q=&amp;esrc=s&amp;source=images&amp;cd=&amp;cad=rja&amp;uact=8&amp;ved=0ahUKEwjWnvrRp9_MAhWDvxQKHdGxB0cQjRwIBw&amp;url=http://www.elogistika.info/uohs-snizil-pokutu-ceskym-draham-na-12-milionu-kc/&amp;bvm=bv.122129774,d.d24&amp;psig=AFQjCNGS9GH8ylTTEjQDBIMvKJubFyW3Ww&amp;ust=1463512639030935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276698" y="1"/>
            <a:ext cx="3843492" cy="175481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450"/>
              </a:spcBef>
            </a:pPr>
            <a:r>
              <a:rPr lang="cs-CZ" dirty="0"/>
              <a:t/>
            </a:r>
            <a:br>
              <a:rPr lang="cs-CZ" dirty="0"/>
            </a:b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803272" y="4599113"/>
            <a:ext cx="7083927" cy="210648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4000" b="1" dirty="0" smtClean="0">
                <a:solidFill>
                  <a:srgbClr val="00B050"/>
                </a:solidFill>
              </a:rPr>
              <a:t>		227. Žofínské fórum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cs-CZ" altLang="cs-CZ" sz="1600" b="1" dirty="0" smtClean="0">
                <a:solidFill>
                  <a:srgbClr val="2E518A"/>
                </a:solidFill>
              </a:rPr>
              <a:t>Ing. Tomáš Čoček, Ph.D. 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cs-CZ" altLang="cs-CZ" sz="1600" b="1" dirty="0" smtClean="0">
                <a:solidFill>
                  <a:srgbClr val="2E518A"/>
                </a:solidFill>
              </a:rPr>
              <a:t>1.náměstek ministra dopravy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cs-CZ" altLang="cs-CZ" sz="1600" b="1" dirty="0">
                <a:solidFill>
                  <a:srgbClr val="2E518A"/>
                </a:solidFill>
              </a:rPr>
              <a:t>Ministerstvo dopravy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947649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Cílový </a:t>
            </a:r>
            <a:r>
              <a:rPr lang="cs-CZ" dirty="0"/>
              <a:t>stav </a:t>
            </a:r>
            <a:r>
              <a:rPr lang="cs-CZ" dirty="0" smtClean="0"/>
              <a:t>do </a:t>
            </a:r>
            <a:r>
              <a:rPr lang="cs-CZ" dirty="0"/>
              <a:t>roku 2030 – </a:t>
            </a:r>
            <a:r>
              <a:rPr lang="cs-CZ" dirty="0" smtClean="0"/>
              <a:t> železnice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701" y="1083355"/>
            <a:ext cx="9168609" cy="550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5702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Rozsah vodních staveb a </a:t>
            </a:r>
            <a:r>
              <a:rPr lang="cs-CZ" dirty="0"/>
              <a:t>potřebné finanční prostředky na její realizaci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268759"/>
            <a:ext cx="10363200" cy="54153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altLang="cs-CZ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Vodní </a:t>
            </a:r>
            <a:r>
              <a:rPr lang="cs-CZ" alt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stavby: </a:t>
            </a:r>
            <a:r>
              <a:rPr lang="cs-CZ" altLang="cs-CZ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14 mld. </a:t>
            </a:r>
            <a:r>
              <a:rPr lang="cs-CZ" alt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Kč celkem.</a:t>
            </a:r>
          </a:p>
          <a:p>
            <a:pPr marL="0" indent="0">
              <a:spcBef>
                <a:spcPts val="600"/>
              </a:spcBef>
              <a:buNone/>
            </a:pPr>
            <a:endParaRPr lang="cs-CZ" altLang="cs-CZ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alt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Jedná se především o plavební stupně na Labi (Děčín, Přelouč) – vazba na schválení Koncepce vodní dopravy včetně stanovení kompenzačních opatření.</a:t>
            </a:r>
          </a:p>
          <a:p>
            <a:pPr marL="0" indent="0">
              <a:spcBef>
                <a:spcPts val="600"/>
              </a:spcBef>
              <a:buNone/>
            </a:pPr>
            <a:endParaRPr lang="cs-CZ" altLang="cs-CZ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altLang="cs-CZ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Ú</a:t>
            </a:r>
            <a:r>
              <a:rPr lang="cs-CZ" alt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prava plavebních podmínek na Vltavské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altLang="cs-CZ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cs-CZ" alt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   vodní cestě.</a:t>
            </a:r>
          </a:p>
          <a:p>
            <a:pPr marL="0" indent="0">
              <a:spcBef>
                <a:spcPts val="600"/>
              </a:spcBef>
              <a:buNone/>
            </a:pPr>
            <a:endParaRPr lang="cs-CZ" altLang="cs-CZ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alt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Možný postup v přípravě částí DOL –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altLang="cs-CZ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cs-CZ" alt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   navýšení </a:t>
            </a:r>
            <a:r>
              <a:rPr lang="cs-CZ" altLang="cs-CZ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fin</a:t>
            </a:r>
            <a:r>
              <a:rPr lang="cs-CZ" alt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. prostředků na přípravu.</a:t>
            </a:r>
            <a:endParaRPr lang="cs-CZ" altLang="cs-CZ" sz="24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540" y="3789040"/>
            <a:ext cx="3560366" cy="266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3883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olný tvar 9"/>
          <p:cNvSpPr/>
          <p:nvPr/>
        </p:nvSpPr>
        <p:spPr>
          <a:xfrm>
            <a:off x="1775520" y="332657"/>
            <a:ext cx="506288" cy="381077"/>
          </a:xfrm>
          <a:custGeom>
            <a:avLst/>
            <a:gdLst>
              <a:gd name="connsiteX0" fmla="*/ 0 w 885825"/>
              <a:gd name="connsiteY0" fmla="*/ 0 h 666750"/>
              <a:gd name="connsiteX1" fmla="*/ 223837 w 885825"/>
              <a:gd name="connsiteY1" fmla="*/ 223838 h 666750"/>
              <a:gd name="connsiteX2" fmla="*/ 659606 w 885825"/>
              <a:gd name="connsiteY2" fmla="*/ 221456 h 666750"/>
              <a:gd name="connsiteX3" fmla="*/ 440531 w 885825"/>
              <a:gd name="connsiteY3" fmla="*/ 440531 h 666750"/>
              <a:gd name="connsiteX4" fmla="*/ 2381 w 885825"/>
              <a:gd name="connsiteY4" fmla="*/ 440531 h 666750"/>
              <a:gd name="connsiteX5" fmla="*/ 221456 w 885825"/>
              <a:gd name="connsiteY5" fmla="*/ 666750 h 666750"/>
              <a:gd name="connsiteX6" fmla="*/ 659606 w 885825"/>
              <a:gd name="connsiteY6" fmla="*/ 666750 h 666750"/>
              <a:gd name="connsiteX7" fmla="*/ 885825 w 885825"/>
              <a:gd name="connsiteY7" fmla="*/ 440531 h 666750"/>
              <a:gd name="connsiteX8" fmla="*/ 440531 w 885825"/>
              <a:gd name="connsiteY8" fmla="*/ 2381 h 666750"/>
              <a:gd name="connsiteX9" fmla="*/ 0 w 885825"/>
              <a:gd name="connsiteY9" fmla="*/ 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5825" h="666750">
                <a:moveTo>
                  <a:pt x="0" y="0"/>
                </a:moveTo>
                <a:lnTo>
                  <a:pt x="223837" y="223838"/>
                </a:lnTo>
                <a:lnTo>
                  <a:pt x="659606" y="221456"/>
                </a:lnTo>
                <a:lnTo>
                  <a:pt x="440531" y="440531"/>
                </a:lnTo>
                <a:lnTo>
                  <a:pt x="2381" y="440531"/>
                </a:lnTo>
                <a:lnTo>
                  <a:pt x="221456" y="666750"/>
                </a:lnTo>
                <a:lnTo>
                  <a:pt x="659606" y="666750"/>
                </a:lnTo>
                <a:lnTo>
                  <a:pt x="885825" y="440531"/>
                </a:lnTo>
                <a:lnTo>
                  <a:pt x="440531" y="238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2423592" y="400723"/>
            <a:ext cx="13681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bg1"/>
                </a:solidFill>
              </a:rPr>
              <a:t>Ministerstvo dopravy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 bwMode="auto">
          <a:xfrm>
            <a:off x="8904312" y="4221088"/>
            <a:ext cx="9361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endParaRPr lang="cs-CZ" sz="4000" dirty="0">
              <a:solidFill>
                <a:srgbClr val="015D8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846153" y="200029"/>
            <a:ext cx="4499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cs-CZ" sz="3600" dirty="0">
                <a:solidFill>
                  <a:schemeClr val="bg1"/>
                </a:solidFill>
                <a:latin typeface="+mn-lt"/>
              </a:rPr>
              <a:t>Děkuji za pozornost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8467" y="1016000"/>
            <a:ext cx="12192000" cy="56388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73159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 bwMode="auto">
          <a:xfrm>
            <a:off x="-10790" y="961940"/>
            <a:ext cx="12192000" cy="5622384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Dálniční stavby v realizaci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4209" y="1052736"/>
            <a:ext cx="11782003" cy="6921895"/>
          </a:xfrm>
          <a:noFill/>
        </p:spPr>
        <p:txBody>
          <a:bodyPr wrap="square" rIns="90000">
            <a:spAutoFit/>
          </a:bodyPr>
          <a:lstStyle/>
          <a:p>
            <a:pPr marL="0" indent="0" algn="ctr">
              <a:buNone/>
            </a:pPr>
            <a:r>
              <a:rPr lang="cs-CZ" sz="3600" b="1" dirty="0" smtClean="0"/>
              <a:t>Celkem v realizaci 120 km nových dálnic + 68 km</a:t>
            </a:r>
          </a:p>
          <a:p>
            <a:pPr marL="0" indent="0" algn="ctr">
              <a:buNone/>
            </a:pPr>
            <a:r>
              <a:rPr lang="cs-CZ" sz="3600" b="1" dirty="0"/>
              <a:t>p</a:t>
            </a:r>
            <a:r>
              <a:rPr lang="cs-CZ" sz="3600" b="1" dirty="0" smtClean="0"/>
              <a:t>ředpokládaných nově zahájených úseků do konce roku 2019.</a:t>
            </a:r>
          </a:p>
          <a:p>
            <a:pPr marL="0" indent="0" algn="ctr">
              <a:buNone/>
            </a:pPr>
            <a:endParaRPr lang="cs-CZ" sz="3600" b="1" dirty="0"/>
          </a:p>
          <a:p>
            <a:pPr marL="0" indent="0" algn="ctr">
              <a:buNone/>
            </a:pPr>
            <a:endParaRPr lang="cs-CZ" sz="3600" b="1" dirty="0"/>
          </a:p>
          <a:p>
            <a:pPr marL="0" indent="0">
              <a:buNone/>
            </a:pPr>
            <a:endParaRPr lang="cs-CZ" sz="3600" b="1" dirty="0" smtClean="0"/>
          </a:p>
          <a:p>
            <a:pPr marL="0" indent="0">
              <a:buNone/>
            </a:pPr>
            <a:r>
              <a:rPr lang="cs-CZ" sz="2800" b="1" dirty="0">
                <a:latin typeface="Arial" panose="020B0604020202020204" pitchFamily="34" charset="0"/>
              </a:rPr>
              <a:t>+ pokračování modernizace </a:t>
            </a:r>
            <a:r>
              <a:rPr lang="cs-CZ" sz="2800" b="1" dirty="0" smtClean="0">
                <a:latin typeface="Arial" panose="020B0604020202020204" pitchFamily="34" charset="0"/>
              </a:rPr>
              <a:t>D1 </a:t>
            </a:r>
            <a:endParaRPr lang="cs-CZ" sz="2800" b="1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endParaRPr lang="cs-CZ" sz="36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cs-CZ" sz="3600" b="1" dirty="0">
              <a:solidFill>
                <a:srgbClr val="00B05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03328" y="3814969"/>
            <a:ext cx="11425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V současné době 15 dálničních úseků v realizaci. V roce 2019 zahájení výstavby dalších 7 dálničních úseků.</a:t>
            </a:r>
          </a:p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309" y="5473956"/>
            <a:ext cx="2592288" cy="107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5677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latin typeface="Verdana" panose="020B0604030504040204" pitchFamily="34" charset="0"/>
              </a:rPr>
              <a:t>Ž</a:t>
            </a:r>
            <a:r>
              <a:rPr lang="cs-CZ" altLang="cs-CZ" sz="3600" dirty="0" smtClean="0">
                <a:latin typeface="Verdana" panose="020B0604030504040204" pitchFamily="34" charset="0"/>
              </a:rPr>
              <a:t>elezniční stavby v realizaci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1" y="1268759"/>
            <a:ext cx="10958944" cy="543684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480"/>
              </a:spcBef>
            </a:pPr>
            <a:r>
              <a:rPr lang="cs-CZ" sz="2400" dirty="0" smtClean="0"/>
              <a:t>Implementace systému ERTMS v jednotlivých úsecích (probíhá pilotní provoz v úseku Kolín – Břeclav).</a:t>
            </a:r>
          </a:p>
          <a:p>
            <a:pPr>
              <a:lnSpc>
                <a:spcPct val="150000"/>
              </a:lnSpc>
              <a:spcBef>
                <a:spcPts val="480"/>
              </a:spcBef>
            </a:pPr>
            <a:r>
              <a:rPr lang="cs-CZ" sz="2400" dirty="0" smtClean="0"/>
              <a:t>Modernizace železničního uzlu Plzeň, 3. stavba.</a:t>
            </a:r>
          </a:p>
          <a:p>
            <a:pPr>
              <a:lnSpc>
                <a:spcPct val="150000"/>
              </a:lnSpc>
              <a:spcBef>
                <a:spcPts val="480"/>
              </a:spcBef>
            </a:pPr>
            <a:r>
              <a:rPr lang="cs-CZ" sz="2400" dirty="0" smtClean="0"/>
              <a:t>Rekonstrukce </a:t>
            </a:r>
            <a:r>
              <a:rPr lang="cs-CZ" sz="2400" dirty="0" err="1" smtClean="0"/>
              <a:t>Negrelliho</a:t>
            </a:r>
            <a:r>
              <a:rPr lang="cs-CZ" sz="2400" dirty="0" smtClean="0"/>
              <a:t> viaduktu.</a:t>
            </a:r>
          </a:p>
          <a:p>
            <a:pPr>
              <a:lnSpc>
                <a:spcPct val="150000"/>
              </a:lnSpc>
              <a:spcBef>
                <a:spcPts val="480"/>
              </a:spcBef>
            </a:pPr>
            <a:r>
              <a:rPr lang="cs-CZ" sz="2400" dirty="0" smtClean="0"/>
              <a:t>Optimalizace trati Praha Hostivař – Praha hl. n., 2. stavba.</a:t>
            </a:r>
          </a:p>
          <a:p>
            <a:pPr>
              <a:lnSpc>
                <a:spcPct val="150000"/>
              </a:lnSpc>
              <a:spcBef>
                <a:spcPts val="480"/>
              </a:spcBef>
            </a:pPr>
            <a:r>
              <a:rPr lang="cs-CZ" sz="2400" dirty="0" smtClean="0"/>
              <a:t>Modernizace trati Sudoměřice – Votice.</a:t>
            </a:r>
          </a:p>
          <a:p>
            <a:pPr>
              <a:lnSpc>
                <a:spcPct val="150000"/>
              </a:lnSpc>
              <a:spcBef>
                <a:spcPts val="480"/>
              </a:spcBef>
            </a:pPr>
            <a:r>
              <a:rPr lang="cs-CZ" sz="2400" dirty="0" smtClean="0"/>
              <a:t>Rekonstrukce </a:t>
            </a:r>
            <a:r>
              <a:rPr lang="cs-CZ" sz="2400" dirty="0" err="1" smtClean="0"/>
              <a:t>žst</a:t>
            </a:r>
            <a:r>
              <a:rPr lang="cs-CZ" sz="2400" dirty="0" smtClean="0"/>
              <a:t>. Přerov, 2. stavba.</a:t>
            </a:r>
          </a:p>
          <a:p>
            <a:pPr>
              <a:lnSpc>
                <a:spcPct val="150000"/>
              </a:lnSpc>
              <a:spcBef>
                <a:spcPts val="480"/>
              </a:spcBef>
            </a:pPr>
            <a:r>
              <a:rPr lang="cs-CZ" sz="2400" dirty="0" smtClean="0"/>
              <a:t>Modernizace a elektrizace trati Hrušovany u Brna – Židlochovice.</a:t>
            </a:r>
          </a:p>
          <a:p>
            <a:pPr>
              <a:lnSpc>
                <a:spcPct val="150000"/>
              </a:lnSpc>
              <a:spcBef>
                <a:spcPts val="480"/>
              </a:spcBef>
            </a:pPr>
            <a:r>
              <a:rPr lang="cs-CZ" sz="2400" dirty="0" smtClean="0"/>
              <a:t>Další menší stavby v rámci úprav konvenční sítě.</a:t>
            </a:r>
            <a:endParaRPr lang="cs-CZ" sz="2400" dirty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72051278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39" y="117043"/>
            <a:ext cx="11151704" cy="694944"/>
          </a:xfrm>
        </p:spPr>
        <p:txBody>
          <a:bodyPr>
            <a:no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Rychlá spojení </a:t>
            </a:r>
            <a:endParaRPr lang="cs-CZ" sz="36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53" y="1185065"/>
            <a:ext cx="11814372" cy="514990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Studie proveditelnosti (probíhající)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solidFill>
                  <a:schemeClr val="tx2"/>
                </a:solidFill>
                <a:cs typeface="Arial" panose="020B0604020202020204" pitchFamily="34" charset="0"/>
              </a:rPr>
              <a:t>Praha – Ústí n. Labem – </a:t>
            </a:r>
            <a:r>
              <a:rPr lang="cs-CZ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Drážďany, včetně </a:t>
            </a:r>
            <a:r>
              <a:rPr lang="cs-CZ" sz="2400" dirty="0" smtClean="0"/>
              <a:t>Louny </a:t>
            </a:r>
            <a:r>
              <a:rPr lang="cs-CZ" sz="2400" dirty="0"/>
              <a:t>– </a:t>
            </a:r>
            <a:r>
              <a:rPr lang="cs-CZ" sz="2400" dirty="0" smtClean="0"/>
              <a:t>Most,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/>
              <a:t>Praha – Brno - Břeclav, Praha </a:t>
            </a:r>
            <a:r>
              <a:rPr lang="cs-CZ" sz="2400" dirty="0"/>
              <a:t>– Beroun / </a:t>
            </a:r>
            <a:r>
              <a:rPr lang="cs-CZ" sz="2400" dirty="0" smtClean="0"/>
              <a:t>Hořovice</a:t>
            </a:r>
            <a:endParaRPr lang="cs-CZ" sz="2400" dirty="0"/>
          </a:p>
          <a:p>
            <a:pPr marL="0" indent="0">
              <a:lnSpc>
                <a:spcPct val="100000"/>
              </a:lnSpc>
              <a:buNone/>
            </a:pPr>
            <a:endParaRPr lang="cs-CZ" sz="24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Pilotní úseky VRT pro zrychlený režim přípravy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(DÚR během 2019)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solidFill>
                  <a:schemeClr val="tx2"/>
                </a:solidFill>
                <a:cs typeface="Arial" panose="020B0604020202020204" pitchFamily="34" charset="0"/>
              </a:rPr>
              <a:t>Praha – </a:t>
            </a:r>
            <a:r>
              <a:rPr lang="cs-CZ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Poříčany, Brno </a:t>
            </a:r>
            <a:r>
              <a:rPr lang="cs-CZ" sz="2400" dirty="0">
                <a:solidFill>
                  <a:schemeClr val="tx2"/>
                </a:solidFill>
                <a:cs typeface="Arial" panose="020B0604020202020204" pitchFamily="34" charset="0"/>
              </a:rPr>
              <a:t>– </a:t>
            </a:r>
            <a:r>
              <a:rPr lang="cs-CZ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Vranovice, Přerov – Ostrava,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Praha- Lovosice, Ústí </a:t>
            </a:r>
            <a:r>
              <a:rPr lang="cs-CZ" sz="2400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n.L.</a:t>
            </a:r>
            <a:r>
              <a:rPr lang="cs-CZ" sz="2400" dirty="0" smtClean="0">
                <a:solidFill>
                  <a:schemeClr val="tx2"/>
                </a:solidFill>
                <a:cs typeface="Arial" panose="020B0604020202020204" pitchFamily="34" charset="0"/>
              </a:rPr>
              <a:t> - Drážďany</a:t>
            </a:r>
            <a:endParaRPr lang="cs-CZ" sz="24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cs-CZ" sz="2200" b="1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alt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cs-CZ" altLang="cs-CZ" dirty="0"/>
          </a:p>
        </p:txBody>
      </p:sp>
      <p:pic>
        <p:nvPicPr>
          <p:cNvPr id="5" name="Obrázek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9379" y="1185065"/>
            <a:ext cx="2659642" cy="3741594"/>
          </a:xfrm>
          <a:prstGeom prst="rect">
            <a:avLst/>
          </a:prstGeom>
          <a:noFill/>
          <a:ln>
            <a:noFill/>
          </a:ln>
          <a:effectLst>
            <a:outerShdw blurRad="50800" dist="127000" dir="2700000" algn="tl" rotWithShape="0">
              <a:prstClr val="black">
                <a:alpha val="3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elogistika.info/wp-content/uploads/2015/12/014453-koleje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5504" b="61469"/>
          <a:stretch/>
        </p:blipFill>
        <p:spPr bwMode="auto">
          <a:xfrm>
            <a:off x="15102" y="5154930"/>
            <a:ext cx="12176898" cy="1495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8674418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>
                <a:latin typeface="Verdana" panose="020B0604030504040204" pitchFamily="34" charset="0"/>
              </a:rPr>
              <a:t>Finanční </a:t>
            </a:r>
            <a:r>
              <a:rPr lang="cs-CZ" altLang="cs-CZ" sz="3600" dirty="0" smtClean="0">
                <a:latin typeface="Verdana" panose="020B0604030504040204" pitchFamily="34" charset="0"/>
              </a:rPr>
              <a:t>výhledy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372" y="989187"/>
            <a:ext cx="11192592" cy="5522449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b="1" dirty="0">
                <a:solidFill>
                  <a:srgbClr val="00B050"/>
                </a:solidFill>
                <a:cs typeface="Arial" panose="020B0604020202020204" pitchFamily="34" charset="0"/>
              </a:rPr>
              <a:t>Projektové balíčky</a:t>
            </a:r>
          </a:p>
          <a:p>
            <a:r>
              <a:rPr lang="cs-CZ" altLang="cs-CZ" sz="2400" dirty="0"/>
              <a:t>Příprava projektů vhodných k úvěrovému/dluhopisovému </a:t>
            </a:r>
            <a:r>
              <a:rPr lang="cs-CZ" altLang="cs-CZ" sz="2400" dirty="0" smtClean="0"/>
              <a:t>financování.</a:t>
            </a:r>
            <a:endParaRPr lang="cs-CZ" altLang="cs-CZ" sz="2400" dirty="0"/>
          </a:p>
          <a:p>
            <a:r>
              <a:rPr lang="cs-CZ" altLang="cs-CZ" sz="2400" dirty="0"/>
              <a:t>Jednání se zahraničními institucemi o možných </a:t>
            </a:r>
            <a:r>
              <a:rPr lang="cs-CZ" altLang="cs-CZ" sz="2400" dirty="0" smtClean="0"/>
              <a:t>zdrojích.</a:t>
            </a:r>
          </a:p>
          <a:p>
            <a:pPr marL="0" indent="0">
              <a:lnSpc>
                <a:spcPct val="100000"/>
              </a:lnSpc>
              <a:buNone/>
            </a:pPr>
            <a:endParaRPr lang="cs-CZ" altLang="cs-CZ" sz="2400" dirty="0" smtClean="0"/>
          </a:p>
          <a:p>
            <a:pPr marL="0" indent="0">
              <a:buNone/>
            </a:pPr>
            <a:r>
              <a:rPr lang="cs-CZ" altLang="cs-CZ" sz="2400" b="1" dirty="0">
                <a:solidFill>
                  <a:srgbClr val="00B050"/>
                </a:solidFill>
                <a:cs typeface="Arial" panose="020B0604020202020204" pitchFamily="34" charset="0"/>
              </a:rPr>
              <a:t>Model financování PPP:</a:t>
            </a:r>
          </a:p>
          <a:p>
            <a:r>
              <a:rPr lang="cs-CZ" altLang="cs-CZ" sz="2400" b="1" dirty="0" smtClean="0"/>
              <a:t>V </a:t>
            </a:r>
            <a:r>
              <a:rPr lang="cs-CZ" altLang="cs-CZ" sz="2400" b="1" dirty="0"/>
              <a:t>současné době </a:t>
            </a:r>
            <a:r>
              <a:rPr lang="cs-CZ" altLang="cs-CZ" sz="2400" b="1" dirty="0" smtClean="0"/>
              <a:t>byl zahájen soutěžní dialog pro </a:t>
            </a:r>
            <a:r>
              <a:rPr lang="cs-CZ" altLang="cs-CZ" sz="2400" b="1" dirty="0"/>
              <a:t>výběr koncesionáře </a:t>
            </a:r>
            <a:r>
              <a:rPr lang="cs-CZ" altLang="cs-CZ" sz="2400" b="1" dirty="0" smtClean="0"/>
              <a:t>s již vybranými </a:t>
            </a:r>
            <a:r>
              <a:rPr lang="cs-CZ" altLang="cs-CZ" sz="2400" b="1" dirty="0"/>
              <a:t>nejlépe kvalifikovanými </a:t>
            </a:r>
            <a:r>
              <a:rPr lang="cs-CZ" altLang="cs-CZ" sz="2400" b="1" dirty="0" smtClean="0"/>
              <a:t>uchazeči pro D4 (Příbram-Písek).</a:t>
            </a:r>
          </a:p>
          <a:p>
            <a:pPr marL="0" indent="0">
              <a:lnSpc>
                <a:spcPct val="100000"/>
              </a:lnSpc>
              <a:buNone/>
            </a:pPr>
            <a:endParaRPr lang="cs-CZ" altLang="cs-CZ" sz="2400" dirty="0"/>
          </a:p>
          <a:p>
            <a:pPr marL="0" indent="0">
              <a:buNone/>
            </a:pPr>
            <a:r>
              <a:rPr lang="cs-CZ" altLang="cs-CZ" sz="2400" b="1" dirty="0">
                <a:solidFill>
                  <a:srgbClr val="00B05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Příprava na období 2021+ </a:t>
            </a:r>
            <a:endParaRPr lang="cs-CZ" altLang="cs-CZ" sz="2400" b="1" dirty="0" smtClean="0">
              <a:solidFill>
                <a:srgbClr val="00B05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cs-CZ" altLang="cs-CZ" sz="2400" dirty="0" smtClean="0">
                <a:sym typeface="Wingdings" panose="05000000000000000000" pitchFamily="2" charset="2"/>
              </a:rPr>
              <a:t>Pravděpodobně </a:t>
            </a:r>
            <a:r>
              <a:rPr lang="cs-CZ" altLang="cs-CZ" sz="2400" dirty="0">
                <a:sym typeface="Wingdings" panose="05000000000000000000" pitchFamily="2" charset="2"/>
              </a:rPr>
              <a:t>nižší spolufinancování EU, kombinace s úvěry, omezený rozsah sítí, větší tlak na národní zdroje či alternativní </a:t>
            </a:r>
            <a:r>
              <a:rPr lang="cs-CZ" altLang="cs-CZ" sz="2400" dirty="0" smtClean="0">
                <a:sym typeface="Wingdings" panose="05000000000000000000" pitchFamily="2" charset="2"/>
              </a:rPr>
              <a:t>formy.</a:t>
            </a:r>
            <a:endParaRPr lang="cs-CZ" altLang="cs-CZ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00B05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alt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294138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>
                <a:latin typeface="Verdana" panose="020B0604030504040204" pitchFamily="34" charset="0"/>
              </a:rPr>
              <a:t>Investiční plán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799" y="1191828"/>
            <a:ext cx="10798629" cy="54484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400" dirty="0">
                <a:solidFill>
                  <a:schemeClr val="tx1"/>
                </a:solidFill>
              </a:rPr>
              <a:t>Ambice na </a:t>
            </a:r>
            <a:r>
              <a:rPr lang="cs-CZ" altLang="cs-CZ" sz="2400" b="1" dirty="0" smtClean="0">
                <a:solidFill>
                  <a:schemeClr val="tx1"/>
                </a:solidFill>
              </a:rPr>
              <a:t>co </a:t>
            </a:r>
            <a:r>
              <a:rPr lang="cs-CZ" altLang="cs-CZ" sz="2400" b="1" dirty="0">
                <a:solidFill>
                  <a:schemeClr val="tx1"/>
                </a:solidFill>
              </a:rPr>
              <a:t>nejrychlejší dokončení základní sítě </a:t>
            </a:r>
            <a:r>
              <a:rPr lang="cs-CZ" altLang="cs-CZ" sz="2400" dirty="0">
                <a:solidFill>
                  <a:schemeClr val="tx1"/>
                </a:solidFill>
              </a:rPr>
              <a:t>pozemních komunikací a železnic + </a:t>
            </a:r>
            <a:r>
              <a:rPr lang="cs-CZ" altLang="cs-CZ" sz="2400" dirty="0" smtClean="0">
                <a:solidFill>
                  <a:schemeClr val="tx1"/>
                </a:solidFill>
              </a:rPr>
              <a:t>zahájení </a:t>
            </a:r>
            <a:r>
              <a:rPr lang="cs-CZ" altLang="cs-CZ" sz="2400" dirty="0">
                <a:solidFill>
                  <a:schemeClr val="tx1"/>
                </a:solidFill>
              </a:rPr>
              <a:t>realizace Programu rychlých železničních </a:t>
            </a:r>
            <a:r>
              <a:rPr lang="cs-CZ" altLang="cs-CZ" sz="2400" dirty="0" smtClean="0">
                <a:solidFill>
                  <a:schemeClr val="tx1"/>
                </a:solidFill>
              </a:rPr>
              <a:t>spojení, dokončení dálniční sítě do roku 2030.</a:t>
            </a:r>
          </a:p>
          <a:p>
            <a:pPr marL="0" indent="0">
              <a:buNone/>
            </a:pPr>
            <a:endParaRPr lang="cs-CZ" altLang="cs-CZ" sz="2400" b="1" dirty="0" smtClean="0"/>
          </a:p>
          <a:p>
            <a:pPr marL="0" indent="0">
              <a:spcBef>
                <a:spcPts val="0"/>
              </a:spcBef>
              <a:buNone/>
            </a:pPr>
            <a:endParaRPr lang="cs-CZ" altLang="cs-CZ" sz="1800" b="1" dirty="0"/>
          </a:p>
          <a:p>
            <a:pPr marL="0" indent="0">
              <a:buNone/>
            </a:pPr>
            <a:endParaRPr lang="cs-CZ" altLang="cs-CZ" sz="2400" b="1" dirty="0" smtClean="0"/>
          </a:p>
          <a:p>
            <a:pPr marL="0" indent="0">
              <a:buNone/>
            </a:pPr>
            <a:r>
              <a:rPr lang="cs-CZ" altLang="cs-CZ" sz="2400" b="1" dirty="0" smtClean="0"/>
              <a:t>Problém personální kapacity u všech složek:</a:t>
            </a:r>
          </a:p>
          <a:p>
            <a:pPr lvl="1">
              <a:spcBef>
                <a:spcPts val="0"/>
              </a:spcBef>
            </a:pPr>
            <a:r>
              <a:rPr lang="cs-CZ" altLang="cs-CZ" sz="2400" dirty="0"/>
              <a:t>i</a:t>
            </a:r>
            <a:r>
              <a:rPr lang="cs-CZ" altLang="cs-CZ" sz="2400" dirty="0" smtClean="0"/>
              <a:t>nvestorů </a:t>
            </a:r>
            <a:r>
              <a:rPr lang="cs-CZ" altLang="cs-CZ" sz="2400" dirty="0"/>
              <a:t>(ŘSD, SŽDC, ŘVC</a:t>
            </a:r>
            <a:r>
              <a:rPr lang="cs-CZ" altLang="cs-CZ" sz="2400" dirty="0" smtClean="0"/>
              <a:t>)</a:t>
            </a:r>
            <a:endParaRPr lang="cs-CZ" altLang="cs-CZ" sz="2400" dirty="0"/>
          </a:p>
          <a:p>
            <a:pPr lvl="1">
              <a:spcBef>
                <a:spcPts val="0"/>
              </a:spcBef>
            </a:pPr>
            <a:r>
              <a:rPr lang="cs-CZ" altLang="cs-CZ" sz="2400" dirty="0"/>
              <a:t>e</a:t>
            </a:r>
            <a:r>
              <a:rPr lang="cs-CZ" altLang="cs-CZ" sz="2400" dirty="0" smtClean="0"/>
              <a:t>xterních </a:t>
            </a:r>
            <a:r>
              <a:rPr lang="cs-CZ" altLang="cs-CZ" sz="2400" dirty="0"/>
              <a:t>společností zajišťujících </a:t>
            </a:r>
            <a:r>
              <a:rPr lang="cs-CZ" altLang="cs-CZ" sz="2400" dirty="0" smtClean="0"/>
              <a:t>projektování</a:t>
            </a:r>
            <a:endParaRPr lang="cs-CZ" altLang="cs-CZ" sz="2400" dirty="0"/>
          </a:p>
          <a:p>
            <a:pPr lvl="1">
              <a:spcBef>
                <a:spcPts val="0"/>
              </a:spcBef>
            </a:pPr>
            <a:r>
              <a:rPr lang="cs-CZ" altLang="cs-CZ" sz="2400" dirty="0"/>
              <a:t>e</a:t>
            </a:r>
            <a:r>
              <a:rPr lang="cs-CZ" altLang="cs-CZ" sz="2400" dirty="0" smtClean="0"/>
              <a:t>xterních </a:t>
            </a:r>
            <a:r>
              <a:rPr lang="cs-CZ" altLang="cs-CZ" sz="2400" dirty="0"/>
              <a:t>společností zajišťujících </a:t>
            </a:r>
            <a:r>
              <a:rPr lang="cs-CZ" altLang="cs-CZ" sz="2400" dirty="0" err="1" smtClean="0"/>
              <a:t>inženýring</a:t>
            </a:r>
            <a:endParaRPr lang="cs-CZ" altLang="cs-CZ" sz="2400" dirty="0"/>
          </a:p>
          <a:p>
            <a:pPr lvl="1">
              <a:spcBef>
                <a:spcPts val="0"/>
              </a:spcBef>
            </a:pPr>
            <a:r>
              <a:rPr lang="cs-CZ" altLang="cs-CZ" sz="2400" dirty="0" err="1"/>
              <a:t>z</a:t>
            </a:r>
            <a:r>
              <a:rPr lang="cs-CZ" altLang="cs-CZ" sz="2400" dirty="0" err="1" smtClean="0"/>
              <a:t>hotovitelských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stavebních </a:t>
            </a:r>
            <a:r>
              <a:rPr lang="cs-CZ" altLang="cs-CZ" sz="2400" dirty="0" smtClean="0"/>
              <a:t>firem a dodavatelů technologií</a:t>
            </a:r>
            <a:endParaRPr lang="cs-CZ" altLang="cs-CZ" sz="2400" dirty="0"/>
          </a:p>
          <a:p>
            <a:pPr marL="0" indent="0">
              <a:buNone/>
            </a:pPr>
            <a:endParaRPr lang="cs-CZ" sz="2400" b="1" dirty="0"/>
          </a:p>
        </p:txBody>
      </p:sp>
      <p:sp>
        <p:nvSpPr>
          <p:cNvPr id="5" name="Zaoblený obdélník 4"/>
          <p:cNvSpPr/>
          <p:nvPr/>
        </p:nvSpPr>
        <p:spPr bwMode="auto">
          <a:xfrm>
            <a:off x="3559630" y="2463364"/>
            <a:ext cx="4186237" cy="1214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>
                <a:solidFill>
                  <a:srgbClr val="00B050"/>
                </a:solidFill>
              </a:rPr>
              <a:t>Pro splnění cíle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/>
              <a:t>potřeba 166 mld. Kč/rok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/>
              <a:t>v období 2020-2029</a:t>
            </a:r>
            <a:endParaRPr kumimoji="0" lang="cs-CZ" sz="2400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56987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Rozsah silniční sítě a potřebné finanční prostředky na její realizaci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1857" y="989186"/>
            <a:ext cx="10604783" cy="5705527"/>
          </a:xfrm>
        </p:spPr>
        <p:txBody>
          <a:bodyPr/>
          <a:lstStyle/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2400" b="1" dirty="0" smtClean="0"/>
              <a:t>Dálnice</a:t>
            </a:r>
            <a:r>
              <a:rPr lang="cs-CZ" sz="2400" dirty="0" smtClean="0"/>
              <a:t>:</a:t>
            </a:r>
            <a:endParaRPr lang="cs-CZ" sz="2400" dirty="0"/>
          </a:p>
          <a:p>
            <a:r>
              <a:rPr lang="cs-CZ" sz="2400" dirty="0"/>
              <a:t>celková investiční potřeba v letech 2019 – 2030 = </a:t>
            </a:r>
            <a:r>
              <a:rPr lang="cs-CZ" sz="2400" b="1" dirty="0"/>
              <a:t>494 mld. Kč </a:t>
            </a:r>
            <a:endParaRPr lang="cs-CZ" sz="2400" b="1" dirty="0" smtClean="0"/>
          </a:p>
          <a:p>
            <a:r>
              <a:rPr lang="cs-CZ" sz="2400" dirty="0"/>
              <a:t>z</a:t>
            </a:r>
            <a:r>
              <a:rPr lang="cs-CZ" sz="2400" dirty="0" smtClean="0"/>
              <a:t>bývá dokončit </a:t>
            </a:r>
            <a:r>
              <a:rPr lang="cs-CZ" sz="2400" dirty="0"/>
              <a:t>nových dálnic k 2030 = 920 km</a:t>
            </a:r>
          </a:p>
          <a:p>
            <a:r>
              <a:rPr lang="cs-CZ" sz="2400" dirty="0" smtClean="0"/>
              <a:t>celková </a:t>
            </a:r>
            <a:r>
              <a:rPr lang="cs-CZ" sz="2400" dirty="0"/>
              <a:t>délka dálnic </a:t>
            </a:r>
            <a:r>
              <a:rPr lang="cs-CZ" sz="2400" dirty="0" err="1"/>
              <a:t>zkapacitněných</a:t>
            </a:r>
            <a:r>
              <a:rPr lang="cs-CZ" sz="2400" dirty="0"/>
              <a:t> na 3+3 k 2030 = 105 </a:t>
            </a:r>
            <a:r>
              <a:rPr lang="cs-CZ" sz="2400" dirty="0" smtClean="0"/>
              <a:t>km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Silnice I. třídy</a:t>
            </a:r>
            <a:r>
              <a:rPr lang="cs-CZ" sz="2400" b="1" dirty="0" smtClean="0"/>
              <a:t>:</a:t>
            </a:r>
            <a:endParaRPr lang="cs-CZ" sz="2400" dirty="0"/>
          </a:p>
          <a:p>
            <a:r>
              <a:rPr lang="cs-CZ" sz="2400" dirty="0"/>
              <a:t>Celková investiční potřeba v letech 2019 – 2030 = </a:t>
            </a:r>
            <a:r>
              <a:rPr lang="cs-CZ" sz="2400" b="1" dirty="0"/>
              <a:t>291 mld. Kč </a:t>
            </a:r>
            <a:endParaRPr lang="cs-CZ" sz="2400" b="1" dirty="0" smtClean="0"/>
          </a:p>
          <a:p>
            <a:r>
              <a:rPr lang="cs-CZ" sz="2400" dirty="0" smtClean="0"/>
              <a:t>Celková </a:t>
            </a:r>
            <a:r>
              <a:rPr lang="cs-CZ" sz="2400" dirty="0"/>
              <a:t>délka nových silnic I. třídy (obchvatů) k 2030 = cca 1000 km 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81204485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Cílový stav do roku 2030 – silniční síť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3187" y="1076272"/>
            <a:ext cx="9601056" cy="553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3397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Rozsah železnic a </a:t>
            </a:r>
            <a:r>
              <a:rPr lang="cs-CZ" dirty="0"/>
              <a:t>potřebné finanční prostředky na její realizaci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6571" y="891215"/>
            <a:ext cx="11530070" cy="5683756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Konvenční železnice:</a:t>
            </a:r>
            <a:endParaRPr lang="cs-CZ" sz="2400" dirty="0"/>
          </a:p>
          <a:p>
            <a:r>
              <a:rPr lang="cs-CZ" sz="2400" dirty="0"/>
              <a:t>Celková investiční potřeba v letech 2019 – 2030 = </a:t>
            </a:r>
            <a:r>
              <a:rPr lang="cs-CZ" sz="2400" b="1" dirty="0"/>
              <a:t>532 mld. </a:t>
            </a:r>
            <a:r>
              <a:rPr lang="cs-CZ" sz="2400" b="1" dirty="0" smtClean="0"/>
              <a:t>Kč.</a:t>
            </a:r>
            <a:endParaRPr lang="cs-CZ" sz="2400" b="1" dirty="0"/>
          </a:p>
          <a:p>
            <a:r>
              <a:rPr lang="cs-CZ" sz="2400" dirty="0"/>
              <a:t>Celková délka zásadně modernizovaných (nové tratě nebo tratě nově elektrizované) k 2030 = 950 </a:t>
            </a:r>
            <a:r>
              <a:rPr lang="cs-CZ" sz="2400" dirty="0" smtClean="0"/>
              <a:t>km.</a:t>
            </a:r>
            <a:endParaRPr lang="cs-CZ" sz="2400" dirty="0"/>
          </a:p>
          <a:p>
            <a:r>
              <a:rPr lang="cs-CZ" sz="2400" dirty="0"/>
              <a:t>Celková délka tratí dotčených zásadní obnovovací investicí k 2030 = 1500 </a:t>
            </a:r>
            <a:r>
              <a:rPr lang="cs-CZ" sz="2400" dirty="0" smtClean="0"/>
              <a:t>km.</a:t>
            </a:r>
            <a:endParaRPr lang="cs-CZ" sz="2400" dirty="0"/>
          </a:p>
          <a:p>
            <a:r>
              <a:rPr lang="cs-CZ" sz="2400" dirty="0"/>
              <a:t>V tom celkem počet modernizovaných železničních uzlů = </a:t>
            </a:r>
            <a:r>
              <a:rPr lang="cs-CZ" sz="2400" dirty="0" smtClean="0"/>
              <a:t>10.</a:t>
            </a: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Rychlá spojení (VRT):</a:t>
            </a:r>
            <a:endParaRPr lang="cs-CZ" sz="2400" dirty="0"/>
          </a:p>
          <a:p>
            <a:r>
              <a:rPr lang="cs-CZ" sz="2400" dirty="0"/>
              <a:t>Celková investiční potřeba v letech 2019 – 2030 = </a:t>
            </a:r>
            <a:r>
              <a:rPr lang="cs-CZ" sz="2400" b="1" dirty="0"/>
              <a:t>204 mld. </a:t>
            </a:r>
            <a:r>
              <a:rPr lang="cs-CZ" sz="2400" b="1" dirty="0" smtClean="0"/>
              <a:t>Kč.</a:t>
            </a:r>
            <a:endParaRPr lang="cs-CZ" sz="2400" b="1" dirty="0"/>
          </a:p>
          <a:p>
            <a:r>
              <a:rPr lang="cs-CZ" sz="2400" dirty="0"/>
              <a:t>Celková délka novostaveb rychlých železničních spojení = 88 km </a:t>
            </a:r>
            <a:r>
              <a:rPr lang="cs-CZ" sz="2000" dirty="0"/>
              <a:t>(RS1 Brno – Přerov</a:t>
            </a:r>
            <a:r>
              <a:rPr lang="cs-CZ" sz="2000" dirty="0" smtClean="0"/>
              <a:t>).</a:t>
            </a:r>
            <a:endParaRPr lang="cs-CZ" sz="2000" dirty="0"/>
          </a:p>
          <a:p>
            <a:r>
              <a:rPr lang="cs-CZ" sz="2400" dirty="0"/>
              <a:t>Celková délka novostaveb rychlých železničních spojení ve výstavbě k 2030 = cca 150 </a:t>
            </a:r>
            <a:r>
              <a:rPr lang="cs-CZ" sz="2400" dirty="0" smtClean="0"/>
              <a:t>km.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977961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D">
      <a:majorFont>
        <a:latin typeface="Segoe UI"/>
        <a:ea typeface=""/>
        <a:cs typeface="Arial"/>
      </a:majorFont>
      <a:minorFont>
        <a:latin typeface="Segoe UI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77C0C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77C0C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F7477265-529B-4126-A557-A08BECC82C07}" vid="{8519E4BC-8D57-4D51-B6F7-990CBC55A336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16870</TotalTime>
  <Words>545</Words>
  <Application>Microsoft Office PowerPoint</Application>
  <PresentationFormat>Širokoúhlá obrazovka</PresentationFormat>
  <Paragraphs>118</Paragraphs>
  <Slides>12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Courier New</vt:lpstr>
      <vt:lpstr>Segoe UI</vt:lpstr>
      <vt:lpstr>Times New Roman</vt:lpstr>
      <vt:lpstr>Verdana</vt:lpstr>
      <vt:lpstr>Wingdings</vt:lpstr>
      <vt:lpstr>1_Default Design</vt:lpstr>
      <vt:lpstr> </vt:lpstr>
      <vt:lpstr>Dálniční stavby v realizaci</vt:lpstr>
      <vt:lpstr>Železniční stavby v realizaci</vt:lpstr>
      <vt:lpstr>Rychlá spojení </vt:lpstr>
      <vt:lpstr>Finanční výhledy</vt:lpstr>
      <vt:lpstr>Investiční plán</vt:lpstr>
      <vt:lpstr>Rozsah silniční sítě a potřebné finanční prostředky na její realizaci</vt:lpstr>
      <vt:lpstr>Cílový stav do roku 2030 – silniční síť</vt:lpstr>
      <vt:lpstr>Rozsah železnic a potřebné finanční prostředky na její realizaci</vt:lpstr>
      <vt:lpstr>Cílový stav do roku 2030 –  železnice</vt:lpstr>
      <vt:lpstr>Rozsah vodních staveb a potřebné finanční prostředky na její realizaci</vt:lpstr>
      <vt:lpstr>Prezentace aplikace PowerPoint</vt:lpstr>
    </vt:vector>
  </TitlesOfParts>
  <Company>Ogilvy &amp; Mather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Michalčík Ondřej JUDr.</dc:creator>
  <cp:lastModifiedBy>Čoček Tomáš Ing. Ph.D.</cp:lastModifiedBy>
  <cp:revision>500</cp:revision>
  <cp:lastPrinted>2016-10-26T11:07:21Z</cp:lastPrinted>
  <dcterms:created xsi:type="dcterms:W3CDTF">2006-09-18T13:56:39Z</dcterms:created>
  <dcterms:modified xsi:type="dcterms:W3CDTF">2019-04-29T10:57:28Z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Owner">
    <vt:lpwstr/>
  </property>
  <property fmtid="{D5CDD505-2E9C-101B-9397-08002B2CF9AE}" pid="4" name="Status">
    <vt:lpwstr/>
  </property>
</Properties>
</file>