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9" r:id="rId1"/>
  </p:sldMasterIdLst>
  <p:notesMasterIdLst>
    <p:notesMasterId r:id="rId9"/>
  </p:notesMasterIdLst>
  <p:handoutMasterIdLst>
    <p:handoutMasterId r:id="rId10"/>
  </p:handoutMasterIdLst>
  <p:sldIdLst>
    <p:sldId id="258" r:id="rId2"/>
    <p:sldId id="278" r:id="rId3"/>
    <p:sldId id="279" r:id="rId4"/>
    <p:sldId id="280" r:id="rId5"/>
    <p:sldId id="281" r:id="rId6"/>
    <p:sldId id="282" r:id="rId7"/>
    <p:sldId id="260" r:id="rId8"/>
  </p:sldIdLst>
  <p:sldSz cx="9144000" cy="6858000" type="screen4x3"/>
  <p:notesSz cx="6797675" cy="992822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30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0" d="100"/>
          <a:sy n="50" d="100"/>
        </p:scale>
        <p:origin x="2898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BE8FAE-D045-4E8E-B970-30C7391D7719}" type="datetimeFigureOut">
              <a:rPr lang="cs-CZ" smtClean="0"/>
              <a:t>29.4.2019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31258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9688" y="9431258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2F39DD-E87D-4E32-93BE-D049265D08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66278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9689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B23E1B-A98A-4830-9C45-B6DB6E9A76EA}" type="datetimeFigureOut">
              <a:rPr lang="cs-CZ" smtClean="0"/>
              <a:t>29.4.2019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452" y="4777552"/>
            <a:ext cx="5438775" cy="3909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31258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9689" y="9431258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5DF180-0DCC-4EF4-9035-64AF2599887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84614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5DF180-0DCC-4EF4-9035-64AF25998872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77452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áhlaví část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550" y="6228000"/>
            <a:ext cx="7200900" cy="50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15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itulke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52000" y="1260000"/>
            <a:ext cx="4752000" cy="47880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cs-CZ"/>
          </a:p>
        </p:txBody>
      </p:sp>
      <p:sp>
        <p:nvSpPr>
          <p:cNvPr id="8" name="Nadpis 1"/>
          <p:cNvSpPr>
            <a:spLocks noGrp="1"/>
          </p:cNvSpPr>
          <p:nvPr>
            <p:ph type="title"/>
          </p:nvPr>
        </p:nvSpPr>
        <p:spPr>
          <a:xfrm>
            <a:off x="540000" y="1260000"/>
            <a:ext cx="3060000" cy="720000"/>
          </a:xfrm>
        </p:spPr>
        <p:txBody>
          <a:bodyPr anchor="t" anchorCtr="0"/>
          <a:lstStyle>
            <a:lvl1pPr>
              <a:defRPr sz="2400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9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40000" y="2124000"/>
            <a:ext cx="3060000" cy="3924000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550" y="6228000"/>
            <a:ext cx="7200900" cy="50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071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101009"/>
            <a:ext cx="6858000" cy="2156791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 smtClean="0"/>
              <a:t>Kliknutím lze upravit styl předlohy.</a:t>
            </a:r>
            <a:endParaRPr lang="en-US" dirty="0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pic>
        <p:nvPicPr>
          <p:cNvPr id="11" name="Obrázek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550" y="6228000"/>
            <a:ext cx="7200900" cy="50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982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orovnání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0000" y="1944000"/>
            <a:ext cx="3852000" cy="792000"/>
          </a:xfrm>
        </p:spPr>
        <p:txBody>
          <a:bodyPr anchor="ctr" anchorCtr="0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537" y="2880000"/>
            <a:ext cx="3852000" cy="32040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2000" y="1944000"/>
            <a:ext cx="3852000" cy="792000"/>
          </a:xfrm>
        </p:spPr>
        <p:txBody>
          <a:bodyPr anchor="ctr" anchorCtr="0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2000" y="2916000"/>
            <a:ext cx="3852000" cy="32040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41538" y="1260000"/>
            <a:ext cx="8064000" cy="540000"/>
          </a:xfrm>
        </p:spPr>
        <p:txBody>
          <a:bodyPr/>
          <a:lstStyle/>
          <a:p>
            <a:r>
              <a:rPr lang="cs-CZ" dirty="0" smtClean="0"/>
              <a:t>Kliknutím lze upravit styl.</a:t>
            </a:r>
            <a:endParaRPr lang="en-US" dirty="0"/>
          </a:p>
        </p:txBody>
      </p:sp>
      <p:pic>
        <p:nvPicPr>
          <p:cNvPr id="11" name="Obrázek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550" y="6228000"/>
            <a:ext cx="7200900" cy="50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9536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brázek s titulke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996000" y="1260000"/>
            <a:ext cx="4608000" cy="4824000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dirty="0" smtClean="0"/>
              <a:t>Kliknutím na ikonu přidáte obrázek.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40000" y="1260000"/>
            <a:ext cx="3240000" cy="9000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dirty="0" smtClean="0"/>
              <a:t>Kliknutím lze upravit styl.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540000" y="2304000"/>
            <a:ext cx="3240000" cy="3780000"/>
          </a:xfrm>
        </p:spPr>
        <p:txBody>
          <a:bodyPr/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550" y="6228000"/>
            <a:ext cx="7200900" cy="50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1965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080000" y="3600000"/>
            <a:ext cx="6984000" cy="1800000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pic>
        <p:nvPicPr>
          <p:cNvPr id="11" name="Obrázek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550" y="6228000"/>
            <a:ext cx="7200900" cy="50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2293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550" y="6228000"/>
            <a:ext cx="7200900" cy="50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0378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hlaví část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550" y="6228000"/>
            <a:ext cx="7200900" cy="50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4760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40000" y="1980000"/>
            <a:ext cx="3852000" cy="40680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52000" y="1980000"/>
            <a:ext cx="3852000" cy="40680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550" y="6228000"/>
            <a:ext cx="7200900" cy="50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3265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40000" y="2016000"/>
            <a:ext cx="3852000" cy="648000"/>
          </a:xfrm>
        </p:spPr>
        <p:txBody>
          <a:bodyPr anchor="ctr" anchorCtr="0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40000" y="2772000"/>
            <a:ext cx="3852000" cy="33120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752000" y="2016000"/>
            <a:ext cx="3852000" cy="648000"/>
          </a:xfrm>
        </p:spPr>
        <p:txBody>
          <a:bodyPr anchor="ctr" anchorCtr="0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752000" y="2772000"/>
            <a:ext cx="3852000" cy="33120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10" name="Nadpis 1"/>
          <p:cNvSpPr>
            <a:spLocks noGrp="1"/>
          </p:cNvSpPr>
          <p:nvPr>
            <p:ph type="title"/>
          </p:nvPr>
        </p:nvSpPr>
        <p:spPr>
          <a:xfrm>
            <a:off x="540000" y="1260000"/>
            <a:ext cx="8064000" cy="612000"/>
          </a:xfrm>
        </p:spPr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pic>
        <p:nvPicPr>
          <p:cNvPr id="11" name="Obrázek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550" y="6228000"/>
            <a:ext cx="7200900" cy="50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7017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550" y="6228000"/>
            <a:ext cx="7200900" cy="50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441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550" y="6228000"/>
            <a:ext cx="7200900" cy="50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162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0000" y="1260000"/>
            <a:ext cx="3060000" cy="720000"/>
          </a:xfrm>
        </p:spPr>
        <p:txBody>
          <a:bodyPr anchor="t" anchorCtr="0"/>
          <a:lstStyle>
            <a:lvl1pPr>
              <a:defRPr sz="2400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52000" y="1260000"/>
            <a:ext cx="4752000" cy="47880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40000" y="2124000"/>
            <a:ext cx="3060000" cy="3924000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550" y="6228000"/>
            <a:ext cx="7200900" cy="50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912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540000" y="1260000"/>
            <a:ext cx="8064000" cy="612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40000" y="2016000"/>
            <a:ext cx="8064000" cy="4068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7" name="Přímá spojnice se šipkou 5"/>
          <p:cNvSpPr>
            <a:spLocks noChangeShapeType="1"/>
          </p:cNvSpPr>
          <p:nvPr userDrawn="1"/>
        </p:nvSpPr>
        <p:spPr bwMode="auto">
          <a:xfrm>
            <a:off x="541537" y="6198285"/>
            <a:ext cx="8064001" cy="0"/>
          </a:xfrm>
          <a:prstGeom prst="straightConnector1">
            <a:avLst/>
          </a:prstGeom>
          <a:noFill/>
          <a:ln w="12700">
            <a:solidFill>
              <a:schemeClr val="bg1">
                <a:lumMod val="65000"/>
              </a:schemeClr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69" y="0"/>
            <a:ext cx="3602438" cy="1145953"/>
          </a:xfrm>
          <a:prstGeom prst="rect">
            <a:avLst/>
          </a:prstGeom>
        </p:spPr>
      </p:pic>
      <p:sp>
        <p:nvSpPr>
          <p:cNvPr id="9" name="Přímá spojnice se šipkou 5"/>
          <p:cNvSpPr>
            <a:spLocks noChangeShapeType="1"/>
          </p:cNvSpPr>
          <p:nvPr userDrawn="1"/>
        </p:nvSpPr>
        <p:spPr bwMode="auto">
          <a:xfrm>
            <a:off x="543339" y="1099930"/>
            <a:ext cx="8062198" cy="0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headEnd type="none" w="med" len="med"/>
            <a:tailEnd type="none" w="med" len="med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550" y="6228000"/>
            <a:ext cx="7200900" cy="50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498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661" r:id="rId11"/>
    <p:sldLayoutId id="2147483665" r:id="rId12"/>
    <p:sldLayoutId id="2147483669" r:id="rId13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Dlouhy@komora.cz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komora.cz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omora.cz/" TargetMode="External"/><Relationship Id="rId2" Type="http://schemas.openxmlformats.org/officeDocument/2006/relationships/hyperlink" Target="mailto:Dlouhy@komora.cz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62152" y="3205211"/>
            <a:ext cx="7307689" cy="2619180"/>
          </a:xfrm>
        </p:spPr>
        <p:txBody>
          <a:bodyPr>
            <a:normAutofit/>
          </a:bodyPr>
          <a:lstStyle/>
          <a:p>
            <a:pPr algn="l"/>
            <a:r>
              <a:rPr lang="cs-CZ" sz="1600" dirty="0" smtClean="0"/>
              <a:t>Vladimír Dlouhý</a:t>
            </a:r>
          </a:p>
          <a:p>
            <a:pPr algn="l"/>
            <a:r>
              <a:rPr lang="cs-CZ" sz="1600" dirty="0">
                <a:solidFill>
                  <a:schemeClr val="bg1">
                    <a:lumMod val="65000"/>
                  </a:schemeClr>
                </a:solidFill>
                <a:hlinkClick r:id="rId3"/>
              </a:rPr>
              <a:t>Dlouhy@komora.cz</a:t>
            </a:r>
            <a:endParaRPr lang="cs-CZ" sz="1600" dirty="0">
              <a:solidFill>
                <a:schemeClr val="bg1">
                  <a:lumMod val="65000"/>
                </a:schemeClr>
              </a:solidFill>
            </a:endParaRPr>
          </a:p>
          <a:p>
            <a:pPr algn="l"/>
            <a:r>
              <a:rPr lang="cs-CZ" sz="1600" dirty="0" smtClean="0"/>
              <a:t>prezident Hospodářské komory České republiky</a:t>
            </a:r>
          </a:p>
          <a:p>
            <a:pPr algn="l"/>
            <a:r>
              <a:rPr lang="cs-CZ" sz="1600" dirty="0" smtClean="0">
                <a:solidFill>
                  <a:schemeClr val="bg1">
                    <a:lumMod val="65000"/>
                  </a:schemeClr>
                </a:solidFill>
                <a:hlinkClick r:id="rId4"/>
              </a:rPr>
              <a:t>www.komora.cz</a:t>
            </a:r>
            <a:endParaRPr lang="cs-CZ" sz="1600" dirty="0" smtClean="0">
              <a:solidFill>
                <a:schemeClr val="bg1">
                  <a:lumMod val="65000"/>
                </a:schemeClr>
              </a:solidFill>
            </a:endParaRPr>
          </a:p>
          <a:p>
            <a:pPr algn="l"/>
            <a:endParaRPr lang="cs-CZ" sz="1600" dirty="0" smtClean="0">
              <a:solidFill>
                <a:schemeClr val="bg1">
                  <a:lumMod val="65000"/>
                </a:schemeClr>
              </a:solidFill>
            </a:endParaRPr>
          </a:p>
          <a:p>
            <a:pPr algn="l"/>
            <a:r>
              <a:rPr lang="cs-CZ" sz="1600" dirty="0"/>
              <a:t>227. Žofínské fórum</a:t>
            </a:r>
          </a:p>
          <a:p>
            <a:pPr algn="l"/>
            <a:r>
              <a:rPr lang="cs-CZ" sz="1600" dirty="0"/>
              <a:t>Národní investiční plán a rozvoj dopravní infrastruktury.</a:t>
            </a:r>
          </a:p>
          <a:p>
            <a:pPr algn="l"/>
            <a:r>
              <a:rPr lang="cs-CZ" sz="1600" dirty="0" smtClean="0"/>
              <a:t>Palác </a:t>
            </a:r>
            <a:r>
              <a:rPr lang="cs-CZ" sz="1600" dirty="0"/>
              <a:t>Žofín, 30. dubna 2019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3984" y="1713183"/>
            <a:ext cx="8479839" cy="1219200"/>
          </a:xfrm>
        </p:spPr>
        <p:txBody>
          <a:bodyPr/>
          <a:lstStyle/>
          <a:p>
            <a:r>
              <a:rPr lang="cs-CZ" dirty="0" smtClean="0"/>
              <a:t>Rozvoj dopravní infrastruktury z pohledu Hospodářské komory ČR</a:t>
            </a:r>
            <a:endParaRPr lang="cs-CZ" dirty="0"/>
          </a:p>
        </p:txBody>
      </p:sp>
      <p:sp>
        <p:nvSpPr>
          <p:cNvPr id="9" name="Date Placeholder 3"/>
          <p:cNvSpPr txBox="1">
            <a:spLocks/>
          </p:cNvSpPr>
          <p:nvPr/>
        </p:nvSpPr>
        <p:spPr>
          <a:xfrm>
            <a:off x="7833986" y="540091"/>
            <a:ext cx="992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cs-CZ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1072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Pohled Hospodářské komory na význam dopravy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Doprava – přirozený krevní oběh země, propojující podnikatele a zákazníky a rozvíjející kontakty mezi </a:t>
            </a:r>
            <a:r>
              <a:rPr lang="cs-CZ" dirty="0" smtClean="0"/>
              <a:t>lidmi</a:t>
            </a:r>
          </a:p>
          <a:p>
            <a:r>
              <a:rPr lang="cs-CZ" dirty="0"/>
              <a:t>Historická výhoda České republiky – díky své zeměpisné poloze vždy byla </a:t>
            </a:r>
            <a:r>
              <a:rPr lang="cs-CZ" dirty="0" smtClean="0"/>
              <a:t>evropskou křižovatkou </a:t>
            </a:r>
            <a:r>
              <a:rPr lang="cs-CZ" dirty="0"/>
              <a:t>pohybu lidí a </a:t>
            </a:r>
            <a:r>
              <a:rPr lang="cs-CZ" dirty="0" smtClean="0"/>
              <a:t>zboží</a:t>
            </a:r>
          </a:p>
          <a:p>
            <a:r>
              <a:rPr lang="cs-CZ" dirty="0"/>
              <a:t>V poslední době se bohužel tyto výhody ztrácejí – země nepostupuje dostatečně rychle ve strategických projektech (dálnice, železnice) a je stále častěji </a:t>
            </a:r>
            <a:r>
              <a:rPr lang="cs-CZ" dirty="0" smtClean="0"/>
              <a:t>objížděna</a:t>
            </a:r>
          </a:p>
          <a:p>
            <a:r>
              <a:rPr lang="cs-CZ" dirty="0"/>
              <a:t>Hospodářská komora klade velký důraz na </a:t>
            </a:r>
            <a:r>
              <a:rPr lang="cs-CZ" dirty="0" smtClean="0"/>
              <a:t>dostavbu dálnic a </a:t>
            </a:r>
            <a:r>
              <a:rPr lang="cs-CZ" dirty="0"/>
              <a:t>brzkou výstavbu sítě vysokorychlostní železnice – návrat ke křižovatce Evropy a výrazné zlepšení dopravní nabídky pro regiony i podnikatele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Slide Number Placeholder 5"/>
          <p:cNvSpPr txBox="1">
            <a:spLocks/>
          </p:cNvSpPr>
          <p:nvPr/>
        </p:nvSpPr>
        <p:spPr>
          <a:xfrm>
            <a:off x="8524567" y="6410141"/>
            <a:ext cx="638511" cy="360000"/>
          </a:xfrm>
          <a:prstGeom prst="rect">
            <a:avLst/>
          </a:prstGeom>
        </p:spPr>
        <p:txBody>
          <a:bodyPr lIns="0" tIns="0" rIns="0" bIns="0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>
                <a:latin typeface="Calibri" panose="020F050202020403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795053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Základní problémy výstavby dopravní infrastruktury z pohledu podnikatelů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00" y="2039039"/>
            <a:ext cx="8064000" cy="4044129"/>
          </a:xfrm>
        </p:spPr>
        <p:txBody>
          <a:bodyPr>
            <a:normAutofit fontScale="92500"/>
          </a:bodyPr>
          <a:lstStyle/>
          <a:p>
            <a:r>
              <a:rPr lang="cs-CZ" dirty="0" smtClean="0"/>
              <a:t>Složitá a málo funkční stavební legislativa – účinně se účastníme prací na rekodifikaci stavebního práva </a:t>
            </a:r>
          </a:p>
          <a:p>
            <a:r>
              <a:rPr lang="cs-CZ" dirty="0" smtClean="0"/>
              <a:t>Kvitujeme pokrok v přípravě staveb za ministra Ťoka, ale bude trvat ještě několik let, než bude možné stavět podle toho, co jsou priority, ne podle toho, co je náhodou připraveno k realizaci</a:t>
            </a:r>
          </a:p>
          <a:p>
            <a:r>
              <a:rPr lang="cs-CZ" dirty="0" smtClean="0"/>
              <a:t>Je třeba si pohlídat chyby úředníků – to je voda na mlýn nejrůznějších aktivistů</a:t>
            </a:r>
          </a:p>
          <a:p>
            <a:r>
              <a:rPr lang="cs-CZ" dirty="0" smtClean="0"/>
              <a:t>Výstavba dálnic po malých a často vzájemně nespojitých úsecích</a:t>
            </a:r>
          </a:p>
          <a:p>
            <a:r>
              <a:rPr lang="cs-CZ" dirty="0" smtClean="0"/>
              <a:t>Podstatné zhoršení kvality údržby silnic na úrovni státu i krajů</a:t>
            </a:r>
          </a:p>
          <a:p>
            <a:r>
              <a:rPr lang="cs-CZ" dirty="0" smtClean="0"/>
              <a:t>Dopravní strategie (Dopravní politika, Dopravní sektorové strategie) zastaralá, nutnost novely</a:t>
            </a:r>
          </a:p>
          <a:p>
            <a:r>
              <a:rPr lang="cs-CZ" dirty="0" smtClean="0"/>
              <a:t>Nutnost podpořit rehabilitaci stavebního sektoru – utrpěl jak hospodářskou krizí, tak i nedomyšleným zastavením přípravy staveb</a:t>
            </a:r>
            <a:endParaRPr lang="cs-CZ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505489" y="6377189"/>
            <a:ext cx="638511" cy="36000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cs-CZ" dirty="0" smtClean="0">
                <a:solidFill>
                  <a:schemeClr val="tx1"/>
                </a:solidFill>
                <a:latin typeface="Calibri" panose="020F0502020204030204" pitchFamily="34" charset="0"/>
              </a:rPr>
              <a:t>3</a:t>
            </a:r>
            <a:endParaRPr lang="cs-CZ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4664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Účast Hospodářské komory ČR na rekodifikaci stavebního práva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00" y="2178295"/>
            <a:ext cx="8064000" cy="3876827"/>
          </a:xfrm>
        </p:spPr>
        <p:txBody>
          <a:bodyPr/>
          <a:lstStyle/>
          <a:p>
            <a:r>
              <a:rPr lang="cs-CZ" dirty="0" smtClean="0"/>
              <a:t>Od srpna 2018 spolupráce HK s Ministerstvem pro místní rozvoj na věcném záměru rekodifikace veřejného stavebního práva</a:t>
            </a:r>
          </a:p>
          <a:p>
            <a:r>
              <a:rPr lang="cs-CZ" dirty="0" smtClean="0"/>
              <a:t>V lednu letošního roku předloženo k meziresortnímu připomínkovému řízení – probíhá vyhodnocení</a:t>
            </a:r>
          </a:p>
          <a:p>
            <a:r>
              <a:rPr lang="cs-CZ" dirty="0" smtClean="0"/>
              <a:t>Cíl: maximální možná </a:t>
            </a:r>
            <a:r>
              <a:rPr lang="cs-CZ" dirty="0"/>
              <a:t>integrace, zjednodušení, zrychlení a zefektivnění </a:t>
            </a:r>
            <a:r>
              <a:rPr lang="cs-CZ" dirty="0" smtClean="0"/>
              <a:t>územního </a:t>
            </a:r>
            <a:r>
              <a:rPr lang="cs-CZ" dirty="0"/>
              <a:t>plánování a povolování </a:t>
            </a:r>
            <a:r>
              <a:rPr lang="cs-CZ" dirty="0" smtClean="0"/>
              <a:t>staveb</a:t>
            </a:r>
          </a:p>
          <a:p>
            <a:r>
              <a:rPr lang="cs-CZ" dirty="0"/>
              <a:t>Základ řešení: jednotné povolovací řízení </a:t>
            </a:r>
            <a:r>
              <a:rPr lang="cs-CZ" dirty="0" smtClean="0"/>
              <a:t>integrující </a:t>
            </a:r>
            <a:r>
              <a:rPr lang="cs-CZ" dirty="0"/>
              <a:t>územní řízení, stavební </a:t>
            </a:r>
            <a:r>
              <a:rPr lang="cs-CZ" dirty="0" smtClean="0"/>
              <a:t>řízení a </a:t>
            </a:r>
            <a:r>
              <a:rPr lang="cs-CZ" dirty="0"/>
              <a:t>EIA </a:t>
            </a:r>
            <a:endParaRPr lang="cs-CZ" dirty="0" smtClean="0"/>
          </a:p>
          <a:p>
            <a:r>
              <a:rPr lang="cs-CZ" dirty="0" smtClean="0"/>
              <a:t>Vytvoření </a:t>
            </a:r>
            <a:r>
              <a:rPr lang="cs-CZ" dirty="0"/>
              <a:t>jednotné soustavy </a:t>
            </a:r>
            <a:r>
              <a:rPr lang="cs-CZ" dirty="0" smtClean="0"/>
              <a:t>státní </a:t>
            </a:r>
            <a:r>
              <a:rPr lang="cs-CZ" dirty="0"/>
              <a:t>stavební správy v čele s </a:t>
            </a:r>
            <a:r>
              <a:rPr lang="cs-CZ" dirty="0" smtClean="0"/>
              <a:t>Nejvyšším stavebním úřadem</a:t>
            </a:r>
          </a:p>
          <a:p>
            <a:r>
              <a:rPr lang="cs-CZ" dirty="0" smtClean="0"/>
              <a:t>Závazné lhůty pro rozhodování úřadů</a:t>
            </a:r>
          </a:p>
          <a:p>
            <a:pPr marL="0" indent="0">
              <a:buNone/>
            </a:pPr>
            <a:endParaRPr lang="cs-CZ" dirty="0" smtClean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505489" y="6377189"/>
            <a:ext cx="638511" cy="36000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cs-CZ" dirty="0" smtClean="0">
                <a:solidFill>
                  <a:schemeClr val="tx1"/>
                </a:solidFill>
                <a:latin typeface="Calibri" panose="020F0502020204030204" pitchFamily="34" charset="0"/>
              </a:rPr>
              <a:t>4</a:t>
            </a:r>
            <a:endParaRPr lang="cs-CZ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4530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Program Rychlých železničních spojení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00" y="2069433"/>
            <a:ext cx="8064000" cy="3984858"/>
          </a:xfrm>
        </p:spPr>
        <p:txBody>
          <a:bodyPr>
            <a:normAutofit fontScale="92500"/>
          </a:bodyPr>
          <a:lstStyle/>
          <a:p>
            <a:pPr>
              <a:spcBef>
                <a:spcPts val="1800"/>
              </a:spcBef>
            </a:pPr>
            <a:r>
              <a:rPr lang="cs-CZ" dirty="0" smtClean="0"/>
              <a:t>Schválení programu vládou ČR v květnu 2017 a jeho politická podpora v Parlamentu ČR – konec dlouholetého váhání a cesta ke splnění snů celých generací</a:t>
            </a:r>
          </a:p>
          <a:p>
            <a:pPr>
              <a:spcBef>
                <a:spcPts val="1800"/>
              </a:spcBef>
            </a:pPr>
            <a:r>
              <a:rPr lang="cs-CZ" dirty="0" smtClean="0"/>
              <a:t>Příprava studií proveditelnosti na jednotlivé traťové úseky zatím běží slušným tempem</a:t>
            </a:r>
          </a:p>
          <a:p>
            <a:pPr>
              <a:spcBef>
                <a:spcPts val="1800"/>
              </a:spcBef>
            </a:pPr>
            <a:r>
              <a:rPr lang="cs-CZ" dirty="0" smtClean="0"/>
              <a:t>Problém: dosud se Rychlá spojení pojímají jako </a:t>
            </a:r>
            <a:r>
              <a:rPr lang="cs-CZ" u="sng" dirty="0" smtClean="0"/>
              <a:t>čistě technická záležitost</a:t>
            </a:r>
            <a:r>
              <a:rPr lang="cs-CZ" dirty="0" smtClean="0"/>
              <a:t>. Je třeba přikročit k přípravě obchodní koncepce, koncepce financování, sítě přestupních bodů a harmonogramu předstihových investic</a:t>
            </a:r>
          </a:p>
          <a:p>
            <a:pPr>
              <a:spcBef>
                <a:spcPts val="1800"/>
              </a:spcBef>
            </a:pPr>
            <a:r>
              <a:rPr lang="cs-CZ" dirty="0" smtClean="0"/>
              <a:t>HK ČR uvítala </a:t>
            </a:r>
            <a:r>
              <a:rPr lang="cs-CZ" dirty="0"/>
              <a:t>zahájení </a:t>
            </a:r>
            <a:r>
              <a:rPr lang="cs-CZ" dirty="0" smtClean="0"/>
              <a:t>prací na územně </a:t>
            </a:r>
            <a:r>
              <a:rPr lang="cs-CZ" dirty="0"/>
              <a:t>technické </a:t>
            </a:r>
            <a:r>
              <a:rPr lang="cs-CZ" dirty="0" smtClean="0"/>
              <a:t>studii k požadavku podnikatelů napojit pražské Letiště Václava Havla na trasu VRT Praha-Drážďany – studii je třeba zpracovat a </a:t>
            </a:r>
            <a:r>
              <a:rPr lang="cs-CZ" smtClean="0"/>
              <a:t>vyhodnotit zcela profesionálně </a:t>
            </a:r>
            <a:r>
              <a:rPr lang="cs-CZ" dirty="0" smtClean="0"/>
              <a:t>a objektivně</a:t>
            </a:r>
            <a:endParaRPr lang="cs-CZ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505489" y="6377189"/>
            <a:ext cx="638511" cy="36000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cs-CZ" dirty="0" smtClean="0">
                <a:latin typeface="Calibri" panose="020F0502020204030204" pitchFamily="34" charset="0"/>
              </a:rPr>
              <a:t>6</a:t>
            </a:r>
            <a:endParaRPr lang="cs-CZ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5745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540000" y="1135781"/>
            <a:ext cx="8064000" cy="1309036"/>
          </a:xfrm>
        </p:spPr>
        <p:txBody>
          <a:bodyPr>
            <a:normAutofit fontScale="90000"/>
          </a:bodyPr>
          <a:lstStyle/>
          <a:p>
            <a:r>
              <a:rPr lang="pl-PL" dirty="0"/>
              <a:t>Co prosazuje </a:t>
            </a:r>
            <a:r>
              <a:rPr lang="pl-PL" dirty="0" smtClean="0"/>
              <a:t>Hospodářská komora ČR </a:t>
            </a:r>
            <a:r>
              <a:rPr lang="pl-PL" dirty="0"/>
              <a:t>pro </a:t>
            </a:r>
            <a:r>
              <a:rPr lang="pl-PL" dirty="0" smtClean="0"/>
              <a:t>rozvoj české </a:t>
            </a:r>
            <a:r>
              <a:rPr lang="pl-PL" dirty="0"/>
              <a:t>dopravní </a:t>
            </a:r>
            <a:r>
              <a:rPr lang="pl-PL" dirty="0" smtClean="0"/>
              <a:t>infrastruktury kromě nové stavební legislativy?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00" y="2550693"/>
            <a:ext cx="8064000" cy="3336979"/>
          </a:xfrm>
        </p:spPr>
        <p:txBody>
          <a:bodyPr>
            <a:normAutofit fontScale="92500"/>
          </a:bodyPr>
          <a:lstStyle/>
          <a:p>
            <a:r>
              <a:rPr lang="cs-CZ" dirty="0" smtClean="0"/>
              <a:t>Obnovu strategické </a:t>
            </a:r>
            <a:r>
              <a:rPr lang="cs-CZ" dirty="0"/>
              <a:t>role Ministerstva dopravy a zefektivnění fungování státních investorských </a:t>
            </a:r>
            <a:r>
              <a:rPr lang="cs-CZ" dirty="0" smtClean="0"/>
              <a:t>organizací</a:t>
            </a:r>
          </a:p>
          <a:p>
            <a:r>
              <a:rPr lang="cs-CZ" dirty="0"/>
              <a:t>Revizi </a:t>
            </a:r>
            <a:r>
              <a:rPr lang="cs-CZ" dirty="0" smtClean="0"/>
              <a:t>zastaralých </a:t>
            </a:r>
            <a:r>
              <a:rPr lang="cs-CZ" dirty="0"/>
              <a:t>koncepcí železniční sítě a orientaci jejího vývoje na předpokládaný evropský stav 2030 </a:t>
            </a:r>
            <a:r>
              <a:rPr lang="cs-CZ" dirty="0" smtClean="0"/>
              <a:t>– 2050</a:t>
            </a:r>
          </a:p>
          <a:p>
            <a:r>
              <a:rPr lang="cs-CZ" dirty="0" smtClean="0"/>
              <a:t>Řešení důstojné budoucnosti české vodní dopravy – v první řadě realizaci Plavebního stupně Děčín</a:t>
            </a:r>
            <a:endParaRPr lang="cs-CZ" dirty="0"/>
          </a:p>
          <a:p>
            <a:r>
              <a:rPr lang="cs-CZ" dirty="0"/>
              <a:t>Zajištění stabilního financování rozvoje dopravní infrastruktury prostřednictvím přímého </a:t>
            </a:r>
            <a:r>
              <a:rPr lang="cs-CZ" dirty="0" smtClean="0"/>
              <a:t>rozpočtového určení daní (</a:t>
            </a:r>
            <a:r>
              <a:rPr lang="cs-CZ" dirty="0"/>
              <a:t>silniční daň, mýto apod.) včetně zajištění dostatečného financování údržby silnic nižších tříd</a:t>
            </a:r>
          </a:p>
          <a:p>
            <a:r>
              <a:rPr lang="cs-CZ" dirty="0" smtClean="0"/>
              <a:t>Zadávací řízení na dopravní projekty orientovaná přednostně na ekonomickou výhodnost nabídky</a:t>
            </a:r>
            <a:endParaRPr lang="cs-CZ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505489" y="6377189"/>
            <a:ext cx="638511" cy="36000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cs-CZ" dirty="0">
                <a:latin typeface="Calibri" panose="020F0502020204030204" pitchFamily="34" charset="0"/>
              </a:rPr>
              <a:t>7</a:t>
            </a:r>
            <a:endParaRPr lang="cs-CZ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1941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62152" y="2049629"/>
            <a:ext cx="7772400" cy="1344832"/>
          </a:xfrm>
        </p:spPr>
        <p:txBody>
          <a:bodyPr>
            <a:normAutofit/>
          </a:bodyPr>
          <a:lstStyle/>
          <a:p>
            <a:r>
              <a:rPr lang="cs-CZ" dirty="0"/>
              <a:t>Děkuji Vám za pozornost !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869356" y="319143"/>
            <a:ext cx="4912323" cy="365125"/>
          </a:xfrm>
          <a:prstGeom prst="rect">
            <a:avLst/>
          </a:prstGeom>
        </p:spPr>
        <p:txBody>
          <a:bodyPr/>
          <a:lstStyle/>
          <a:p>
            <a:r>
              <a:rPr lang="cs-CZ" dirty="0">
                <a:latin typeface="Calibri" panose="020F0502020204030204" pitchFamily="34" charset="0"/>
              </a:rPr>
              <a:t>Rozvoj dopravní infrastruktury z pohledu Hospodářské komory ČR</a:t>
            </a:r>
            <a:endParaRPr lang="cs-CZ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Podnadpis 2"/>
          <p:cNvSpPr>
            <a:spLocks noGrp="1"/>
          </p:cNvSpPr>
          <p:nvPr>
            <p:ph type="subTitle" idx="1"/>
          </p:nvPr>
        </p:nvSpPr>
        <p:spPr>
          <a:xfrm>
            <a:off x="662152" y="3397716"/>
            <a:ext cx="7307689" cy="2619180"/>
          </a:xfrm>
        </p:spPr>
        <p:txBody>
          <a:bodyPr>
            <a:normAutofit/>
          </a:bodyPr>
          <a:lstStyle/>
          <a:p>
            <a:pPr algn="l"/>
            <a:r>
              <a:rPr lang="cs-CZ" sz="1600" dirty="0" smtClean="0"/>
              <a:t>Vladimír Dlouhý</a:t>
            </a:r>
          </a:p>
          <a:p>
            <a:pPr algn="l"/>
            <a:r>
              <a:rPr lang="cs-CZ" sz="1600" dirty="0">
                <a:solidFill>
                  <a:schemeClr val="bg1">
                    <a:lumMod val="65000"/>
                  </a:schemeClr>
                </a:solidFill>
                <a:hlinkClick r:id="rId2"/>
              </a:rPr>
              <a:t>Dlouhy@komora.cz</a:t>
            </a:r>
            <a:endParaRPr lang="cs-CZ" sz="1600" dirty="0">
              <a:solidFill>
                <a:schemeClr val="bg1">
                  <a:lumMod val="65000"/>
                </a:schemeClr>
              </a:solidFill>
            </a:endParaRPr>
          </a:p>
          <a:p>
            <a:pPr algn="l"/>
            <a:r>
              <a:rPr lang="cs-CZ" sz="1600" dirty="0" smtClean="0"/>
              <a:t>prezident Hospodářské komory České republiky</a:t>
            </a:r>
          </a:p>
          <a:p>
            <a:pPr algn="l"/>
            <a:r>
              <a:rPr lang="cs-CZ" sz="1600" dirty="0" smtClean="0">
                <a:solidFill>
                  <a:schemeClr val="bg1">
                    <a:lumMod val="65000"/>
                  </a:schemeClr>
                </a:solidFill>
                <a:hlinkClick r:id="rId3"/>
              </a:rPr>
              <a:t>www.komora.cz</a:t>
            </a:r>
            <a:endParaRPr lang="cs-CZ" sz="1600" dirty="0" smtClean="0">
              <a:solidFill>
                <a:schemeClr val="bg1">
                  <a:lumMod val="65000"/>
                </a:schemeClr>
              </a:solidFill>
            </a:endParaRPr>
          </a:p>
          <a:p>
            <a:pPr algn="l"/>
            <a:endParaRPr lang="cs-CZ" sz="1600" dirty="0" smtClean="0">
              <a:solidFill>
                <a:schemeClr val="bg1">
                  <a:lumMod val="65000"/>
                </a:schemeClr>
              </a:solidFill>
            </a:endParaRPr>
          </a:p>
          <a:p>
            <a:pPr algn="l"/>
            <a:r>
              <a:rPr lang="cs-CZ" sz="1600" dirty="0"/>
              <a:t>227. Žofínské fórum</a:t>
            </a:r>
          </a:p>
          <a:p>
            <a:pPr algn="l"/>
            <a:r>
              <a:rPr lang="cs-CZ" sz="1600" dirty="0"/>
              <a:t>Národní investiční plán a rozvoj dopravní infrastruktury.</a:t>
            </a:r>
          </a:p>
          <a:p>
            <a:pPr algn="l"/>
            <a:r>
              <a:rPr lang="cs-CZ" sz="1600" dirty="0" smtClean="0"/>
              <a:t>Palác </a:t>
            </a:r>
            <a:r>
              <a:rPr lang="cs-CZ" sz="1600" dirty="0"/>
              <a:t>Žofín, 30. dubna 2019</a:t>
            </a:r>
          </a:p>
        </p:txBody>
      </p:sp>
    </p:spTree>
    <p:extLst>
      <p:ext uri="{BB962C8B-B14F-4D97-AF65-F5344CB8AC3E}">
        <p14:creationId xmlns:p14="http://schemas.microsoft.com/office/powerpoint/2010/main" val="2941284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3172</TotalTime>
  <Words>579</Words>
  <Application>Microsoft Office PowerPoint</Application>
  <PresentationFormat>Předvádění na obrazovce (4:3)</PresentationFormat>
  <Paragraphs>56</Paragraphs>
  <Slides>7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0" baseType="lpstr">
      <vt:lpstr>Arial</vt:lpstr>
      <vt:lpstr>Calibri</vt:lpstr>
      <vt:lpstr>Motiv Office</vt:lpstr>
      <vt:lpstr>Rozvoj dopravní infrastruktury z pohledu Hospodářské komory ČR</vt:lpstr>
      <vt:lpstr>Pohled Hospodářské komory na význam dopravy </vt:lpstr>
      <vt:lpstr>Základní problémy výstavby dopravní infrastruktury z pohledu podnikatelů</vt:lpstr>
      <vt:lpstr>Účast Hospodářské komory ČR na rekodifikaci stavebního práva</vt:lpstr>
      <vt:lpstr>Program Rychlých železničních spojení</vt:lpstr>
      <vt:lpstr>Co prosazuje Hospodářská komora ČR pro rozvoj české dopravní infrastruktury kromě nové stavební legislativy?</vt:lpstr>
      <vt:lpstr>Děkuji Vám za pozornost !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Koutská Miloslava</dc:creator>
  <cp:lastModifiedBy>Gromanová Hana</cp:lastModifiedBy>
  <cp:revision>120</cp:revision>
  <cp:lastPrinted>2019-04-29T10:02:53Z</cp:lastPrinted>
  <dcterms:created xsi:type="dcterms:W3CDTF">2018-02-15T11:54:31Z</dcterms:created>
  <dcterms:modified xsi:type="dcterms:W3CDTF">2019-04-29T10:04:36Z</dcterms:modified>
</cp:coreProperties>
</file>