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06" r:id="rId2"/>
    <p:sldId id="272" r:id="rId3"/>
    <p:sldId id="305" r:id="rId4"/>
    <p:sldId id="339" r:id="rId5"/>
    <p:sldId id="311" r:id="rId6"/>
    <p:sldId id="342" r:id="rId7"/>
    <p:sldId id="340" r:id="rId8"/>
    <p:sldId id="341" r:id="rId9"/>
    <p:sldId id="273" r:id="rId10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C4AE3"/>
    <a:srgbClr val="E462D1"/>
    <a:srgbClr val="FF5050"/>
    <a:srgbClr val="A6FD97"/>
    <a:srgbClr val="800000"/>
    <a:srgbClr val="A50021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674" autoAdjust="0"/>
    <p:restoredTop sz="94660"/>
  </p:normalViewPr>
  <p:slideViewPr>
    <p:cSldViewPr snapToGrid="0">
      <p:cViewPr varScale="1">
        <p:scale>
          <a:sx n="84" d="100"/>
          <a:sy n="84" d="100"/>
        </p:scale>
        <p:origin x="114" y="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>
            <a:extLst>
              <a:ext uri="{FF2B5EF4-FFF2-40B4-BE49-F238E27FC236}">
                <a16:creationId xmlns:a16="http://schemas.microsoft.com/office/drawing/2014/main" id="{C82225D0-A483-43BA-883F-04A6E82B7C8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8074F785-F051-4C03-91A5-32F2EC2A535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26B80F-9CF4-4AA8-84D4-5E9AD5C02028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D324A8A7-1676-4E14-A926-823B2620B78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7E420FEB-7BC6-4DD5-8567-9AA06802353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1BD189-3E4C-4407-BAC6-1091F2A951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067520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CE4B76-19C7-4A29-A41D-2A8E0D6566CA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362DDA-ABF1-483E-A11E-64499DEB3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7149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val="1291070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97E9-4F88-4873-A8C2-DCFB89A01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581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97E9-4F88-4873-A8C2-DCFB89A01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6825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69183"/>
            <a:ext cx="10515600" cy="862784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1263" y="1290047"/>
            <a:ext cx="10515600" cy="4748479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4357" y="6038527"/>
            <a:ext cx="2555722" cy="776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612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97E9-4F88-4873-A8C2-DCFB89A01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230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97E9-4F88-4873-A8C2-DCFB89A01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1222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97E9-4F88-4873-A8C2-DCFB89A01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037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97E9-4F88-4873-A8C2-DCFB89A01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0304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97E9-4F88-4873-A8C2-DCFB89A01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3391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97E9-4F88-4873-A8C2-DCFB89A01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8195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97E9-4F88-4873-A8C2-DCFB89A01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0743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C97E9-4F88-4873-A8C2-DCFB89A01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8009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2075934"/>
            <a:ext cx="9144000" cy="2512541"/>
          </a:xfrm>
        </p:spPr>
        <p:txBody>
          <a:bodyPr>
            <a:normAutofit/>
          </a:bodyPr>
          <a:lstStyle/>
          <a:p>
            <a:br>
              <a:rPr lang="cs-CZ" sz="5200" b="1" dirty="0"/>
            </a:br>
            <a:endParaRPr lang="cs-CZ" sz="5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2773" y="2390274"/>
            <a:ext cx="11392132" cy="3886960"/>
          </a:xfrm>
        </p:spPr>
        <p:txBody>
          <a:bodyPr>
            <a:normAutofit lnSpcReduction="10000"/>
          </a:bodyPr>
          <a:lstStyle/>
          <a:p>
            <a:endParaRPr lang="cs-CZ" sz="1400" b="1" dirty="0"/>
          </a:p>
          <a:p>
            <a:r>
              <a:rPr lang="cs-CZ" sz="5400" b="1" dirty="0"/>
              <a:t>Využití potenciálu českého zemědělství </a:t>
            </a:r>
          </a:p>
          <a:p>
            <a:r>
              <a:rPr lang="cs-CZ" sz="5400" b="1" dirty="0"/>
              <a:t>po roce 2020</a:t>
            </a:r>
          </a:p>
          <a:p>
            <a:endParaRPr lang="cs-CZ" sz="3600" b="1" dirty="0"/>
          </a:p>
          <a:p>
            <a:r>
              <a:rPr lang="cs-CZ" sz="4400" b="1" dirty="0"/>
              <a:t>Ing. Zdeněk JANDEJSEK, CSc., prezident  AK ČR, </a:t>
            </a:r>
          </a:p>
          <a:p>
            <a:r>
              <a:rPr lang="cs-CZ" sz="3600" b="1" dirty="0"/>
              <a:t>26. 3. 2019, Žofín Praha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2991" y="150340"/>
            <a:ext cx="8211696" cy="2356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743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69182"/>
            <a:ext cx="10515600" cy="1386901"/>
          </a:xfrm>
        </p:spPr>
        <p:txBody>
          <a:bodyPr>
            <a:normAutofit/>
          </a:bodyPr>
          <a:lstStyle/>
          <a:p>
            <a:pPr algn="ctr"/>
            <a:r>
              <a:rPr lang="cs-CZ" b="1" cap="all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Využití potenciálu Českého zemědělství </a:t>
            </a:r>
            <a:br>
              <a:rPr lang="cs-CZ" b="1" cap="all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cap="all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 roce 2020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7071" y="1925053"/>
            <a:ext cx="11317857" cy="4763763"/>
          </a:xfrm>
          <a:blipFill dpi="0" rotWithShape="1">
            <a:blip r:embed="rId2">
              <a:alphaModFix amt="10000"/>
            </a:blip>
            <a:srcRect/>
            <a:stretch>
              <a:fillRect l="-4" t="-6" r="-28" b="26777"/>
            </a:stretch>
          </a:blipFill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sz="3600" dirty="0"/>
              <a:t>Přiblížit Společnou zemědělskou politiku EU k současným světovým trendům. </a:t>
            </a:r>
          </a:p>
          <a:p>
            <a:pPr marL="514350" indent="-514350">
              <a:buAutoNum type="arabicPeriod"/>
            </a:pPr>
            <a:r>
              <a:rPr lang="cs-CZ" sz="3600" dirty="0"/>
              <a:t>Zvyšovat úrodnost půdy a přirozené zadržování vody v půdě.</a:t>
            </a:r>
          </a:p>
          <a:p>
            <a:pPr marL="514350" indent="-514350">
              <a:buAutoNum type="arabicPeriod"/>
            </a:pPr>
            <a:r>
              <a:rPr lang="cs-CZ" sz="3600" dirty="0"/>
              <a:t>Protierozní způsob hospodaření, zadržení vody v půdě a  přírodě.</a:t>
            </a:r>
          </a:p>
          <a:p>
            <a:pPr marL="514350" indent="-514350">
              <a:buAutoNum type="arabicPeriod"/>
            </a:pPr>
            <a:r>
              <a:rPr lang="cs-CZ" sz="3600" dirty="0"/>
              <a:t>Přijmout základní pravidla – vyrábět tam, kde se spotřebovává.</a:t>
            </a:r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589699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DD7688-8AD0-4453-AD87-D5E27E873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558" y="393469"/>
            <a:ext cx="11598441" cy="1120864"/>
          </a:xfrm>
        </p:spPr>
        <p:txBody>
          <a:bodyPr>
            <a:noAutofit/>
          </a:bodyPr>
          <a:lstStyle/>
          <a:p>
            <a:pPr algn="ctr"/>
            <a:r>
              <a:rPr lang="cs-CZ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PŘIBLÍŽIT SPOLEČNOU ZEMĚDĚLSKOU POLITIKU EU K SOUČASNÝM SVĚTOVÝM TRENDŮM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FE4190F-BA9C-44BB-BE67-8FE71A66B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1263" y="1748589"/>
            <a:ext cx="10515600" cy="4289937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endParaRPr lang="cs-CZ" sz="3000" dirty="0"/>
          </a:p>
          <a:p>
            <a:pPr>
              <a:buFontTx/>
              <a:buChar char="-"/>
            </a:pPr>
            <a:r>
              <a:rPr lang="cs-CZ" sz="3000" dirty="0"/>
              <a:t>produktivita práce,</a:t>
            </a:r>
          </a:p>
          <a:p>
            <a:pPr>
              <a:buFontTx/>
              <a:buChar char="-"/>
            </a:pPr>
            <a:r>
              <a:rPr lang="cs-CZ" sz="3000" dirty="0"/>
              <a:t>koncentrace výroby, </a:t>
            </a:r>
          </a:p>
          <a:p>
            <a:pPr>
              <a:buFontTx/>
              <a:buChar char="-"/>
            </a:pPr>
            <a:r>
              <a:rPr lang="cs-CZ" sz="3000" dirty="0"/>
              <a:t>implementace nástrojů k pojištění plodin (i sucho), </a:t>
            </a:r>
          </a:p>
          <a:p>
            <a:pPr>
              <a:buFontTx/>
              <a:buChar char="-"/>
            </a:pPr>
            <a:r>
              <a:rPr lang="cs-CZ" sz="3000" dirty="0"/>
              <a:t>pojištění živočišných komodit ve vazbě na sucho a hlavně   </a:t>
            </a:r>
          </a:p>
          <a:p>
            <a:pPr marL="0" indent="0">
              <a:buNone/>
            </a:pPr>
            <a:r>
              <a:rPr lang="cs-CZ" sz="3000" dirty="0"/>
              <a:t>   výkyvům  na trhu – příklad USA – nový pětiletý zákon</a:t>
            </a:r>
          </a:p>
          <a:p>
            <a:pPr>
              <a:buFontTx/>
              <a:buChar char="-"/>
            </a:pPr>
            <a:r>
              <a:rPr lang="cs-CZ" sz="3000" dirty="0"/>
              <a:t>precizní zemědělství s využitím navigačních a GPS systémů, </a:t>
            </a:r>
          </a:p>
          <a:p>
            <a:pPr marL="0" indent="0">
              <a:buNone/>
            </a:pP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1565621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DD7688-8AD0-4453-AD87-D5E27E873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136" y="393469"/>
            <a:ext cx="10805389" cy="1306994"/>
          </a:xfrm>
        </p:spPr>
        <p:txBody>
          <a:bodyPr>
            <a:noAutofit/>
          </a:bodyPr>
          <a:lstStyle/>
          <a:p>
            <a:pPr algn="ctr"/>
            <a:r>
              <a:rPr lang="cs-CZ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ZVYŠOVAT ÚRODNOST PŮDY A PŘIROZENÉ ZADRŽOVÁNÍ VODY V PŮDĚ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FE4190F-BA9C-44BB-BE67-8FE71A66B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1263" y="1844841"/>
            <a:ext cx="10515600" cy="4780547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/>
              <a:t>vyvážená rostlinná a živočišní výroba</a:t>
            </a:r>
          </a:p>
          <a:p>
            <a:pPr>
              <a:buFontTx/>
              <a:buChar char="-"/>
            </a:pPr>
            <a:r>
              <a:rPr lang="cs-CZ" dirty="0"/>
              <a:t>organická hmota v půdě</a:t>
            </a:r>
          </a:p>
          <a:p>
            <a:pPr marL="457200" lvl="1" indent="0">
              <a:buNone/>
            </a:pPr>
            <a:r>
              <a:rPr lang="cs-CZ" sz="2800" u="sng" dirty="0"/>
              <a:t>- dostatek humusu v půdě: </a:t>
            </a:r>
          </a:p>
          <a:p>
            <a:pPr marL="0" indent="0">
              <a:buNone/>
            </a:pPr>
            <a:r>
              <a:rPr lang="cs-CZ" dirty="0"/>
              <a:t>	- hnojení organickými hnojivy</a:t>
            </a:r>
          </a:p>
          <a:p>
            <a:pPr marL="0" indent="0">
              <a:buNone/>
            </a:pPr>
            <a:r>
              <a:rPr lang="cs-CZ" dirty="0"/>
              <a:t>	- vápnění</a:t>
            </a:r>
          </a:p>
          <a:p>
            <a:pPr marL="0" indent="0">
              <a:buNone/>
            </a:pPr>
            <a:r>
              <a:rPr lang="cs-CZ" dirty="0"/>
              <a:t>	- zapracování veškerých rostlinných zbytků, nikoliv spalování 	     	  slámy v rakouských teplárnách</a:t>
            </a:r>
          </a:p>
          <a:p>
            <a:pPr marL="0" indent="0">
              <a:buNone/>
            </a:pPr>
            <a:r>
              <a:rPr lang="cs-CZ" dirty="0"/>
              <a:t>	- dostatek vzduchu v půdě (organická hmota – zooedafón)</a:t>
            </a:r>
          </a:p>
          <a:p>
            <a:pPr marL="0" indent="0">
              <a:buNone/>
            </a:pPr>
            <a:r>
              <a:rPr lang="cs-CZ" dirty="0"/>
              <a:t>	- využití úrodných půd k intenzivnímu obdělávaní – tím se 	    	  úrodnost zvyšuje</a:t>
            </a:r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1477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DD7688-8AD0-4453-AD87-D5E27E873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0337" y="541006"/>
            <a:ext cx="10515600" cy="1255709"/>
          </a:xfrm>
        </p:spPr>
        <p:txBody>
          <a:bodyPr>
            <a:noAutofit/>
          </a:bodyPr>
          <a:lstStyle/>
          <a:p>
            <a:pPr algn="ctr"/>
            <a:r>
              <a:rPr lang="cs-CZ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PROTIEROZNÍ ZPŮSOB HOSPODAŘENÍ, ZADRŽENÍ VODY V PŮDĚ A  PŘÍRODĚ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FE4190F-BA9C-44BB-BE67-8FE71A66B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5654"/>
            <a:ext cx="10515600" cy="4748479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3000" dirty="0"/>
          </a:p>
          <a:p>
            <a:pPr marL="0" indent="0">
              <a:buNone/>
            </a:pPr>
            <a:r>
              <a:rPr lang="cs-CZ" sz="3000" dirty="0"/>
              <a:t>- precizní zemědělství </a:t>
            </a:r>
          </a:p>
          <a:p>
            <a:pPr marL="0" indent="0">
              <a:buNone/>
            </a:pPr>
            <a:r>
              <a:rPr lang="cs-CZ" sz="3000" dirty="0"/>
              <a:t>		- šetří životní prostředí, zadržuje vodu v půdě</a:t>
            </a:r>
          </a:p>
          <a:p>
            <a:pPr marL="0" indent="0">
              <a:buNone/>
            </a:pPr>
            <a:r>
              <a:rPr lang="cs-CZ" sz="3000" dirty="0"/>
              <a:t>		- optimalizuje přesnost setí</a:t>
            </a:r>
          </a:p>
          <a:p>
            <a:pPr marL="0" indent="0">
              <a:buNone/>
            </a:pPr>
            <a:r>
              <a:rPr lang="cs-CZ" sz="3000" dirty="0"/>
              <a:t>		- optimalizuje přihnojování (jen na potřebném místě)</a:t>
            </a:r>
          </a:p>
          <a:p>
            <a:pPr marL="0" indent="0">
              <a:buNone/>
            </a:pPr>
            <a:r>
              <a:rPr lang="cs-CZ" sz="3000" dirty="0"/>
              <a:t>		- přesnost kultivace (hnojení – setí s přihnojováním)</a:t>
            </a:r>
          </a:p>
          <a:p>
            <a:pPr marL="0" indent="0">
              <a:buNone/>
            </a:pPr>
            <a:r>
              <a:rPr lang="cs-CZ" sz="3000" dirty="0"/>
              <a:t>		- využívá rostlinné zbytky k zadržování vody a působí 			  protierozně </a:t>
            </a:r>
          </a:p>
          <a:p>
            <a:pPr marL="0" indent="0">
              <a:buNone/>
            </a:pPr>
            <a:r>
              <a:rPr lang="cs-CZ" sz="300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980976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DD7688-8AD0-4453-AD87-D5E27E873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0337" y="541006"/>
            <a:ext cx="10515600" cy="1255709"/>
          </a:xfrm>
        </p:spPr>
        <p:txBody>
          <a:bodyPr>
            <a:noAutofit/>
          </a:bodyPr>
          <a:lstStyle/>
          <a:p>
            <a:pPr algn="ctr"/>
            <a:r>
              <a:rPr lang="cs-CZ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PROTIEROZNÍ ZPŮSOB HOSPODAŘENÍ, ZADRŽENÍ VODY V PŮDĚ A  PŘÍRODĚ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FE4190F-BA9C-44BB-BE67-8FE71A66B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5654"/>
            <a:ext cx="10515600" cy="474847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000" dirty="0"/>
              <a:t>- precizní zemědělství </a:t>
            </a:r>
          </a:p>
          <a:p>
            <a:pPr marL="0" indent="0">
              <a:buNone/>
            </a:pPr>
            <a:r>
              <a:rPr lang="cs-CZ" sz="3000" dirty="0"/>
              <a:t>		- využívá meziplodiny (další organická hmota, 				   protierozní opatření, redukce vysychání půdy a 			   tvorby škraloupu)</a:t>
            </a:r>
          </a:p>
          <a:p>
            <a:pPr marL="0" indent="0">
              <a:buNone/>
            </a:pPr>
            <a:r>
              <a:rPr lang="cs-CZ" sz="3000" dirty="0"/>
              <a:t>		- mapování škod na porostech</a:t>
            </a:r>
          </a:p>
          <a:p>
            <a:pPr marL="0" indent="0">
              <a:buNone/>
            </a:pPr>
            <a:r>
              <a:rPr lang="cs-CZ" sz="3000" dirty="0"/>
              <a:t>		- šetrnější přístup k životnímu prostředí </a:t>
            </a:r>
          </a:p>
          <a:p>
            <a:pPr marL="0" indent="0">
              <a:buNone/>
            </a:pPr>
            <a:r>
              <a:rPr lang="cs-CZ" sz="3000" dirty="0"/>
              <a:t>- obnova malých rybníků a nádrží</a:t>
            </a:r>
          </a:p>
          <a:p>
            <a:pPr>
              <a:buFontTx/>
              <a:buChar char="-"/>
            </a:pPr>
            <a:r>
              <a:rPr lang="cs-CZ" sz="3000" dirty="0"/>
              <a:t>zavlažovací systémy na nejúrodnějších půdách (Dunaj /Dyje, Morava/, Odra, Labe) – vrátit pozornost na propojení DOL (voda do nejúrodnějších půd) </a:t>
            </a:r>
          </a:p>
          <a:p>
            <a:pPr>
              <a:buFontTx/>
              <a:buChar char="-"/>
            </a:pPr>
            <a:endParaRPr lang="cs-CZ" sz="3000" dirty="0"/>
          </a:p>
          <a:p>
            <a:pPr marL="0" indent="0">
              <a:buNone/>
            </a:pP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3455809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DD7688-8AD0-4453-AD87-D5E27E873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0337" y="541006"/>
            <a:ext cx="10515600" cy="1255709"/>
          </a:xfrm>
        </p:spPr>
        <p:txBody>
          <a:bodyPr>
            <a:noAutofit/>
          </a:bodyPr>
          <a:lstStyle/>
          <a:p>
            <a:pPr algn="ctr"/>
            <a:r>
              <a:rPr lang="cs-CZ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PROTIEROZNÍ ZPŮSOB HOSPODAŘENÍ, ZADRŽENÍ VODY V PŮDĚ A  PŘÍRODĚ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FE4190F-BA9C-44BB-BE67-8FE71A66B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5654"/>
            <a:ext cx="10515600" cy="474847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3000" dirty="0"/>
          </a:p>
          <a:p>
            <a:pPr>
              <a:buFontTx/>
              <a:buChar char="-"/>
            </a:pPr>
            <a:r>
              <a:rPr lang="cs-CZ" sz="3000" dirty="0"/>
              <a:t>protierozní opatření nespočívá v zatravňování a extenzitě, ale v    </a:t>
            </a:r>
          </a:p>
          <a:p>
            <a:pPr marL="0" indent="0">
              <a:buNone/>
            </a:pPr>
            <a:r>
              <a:rPr lang="cs-CZ" sz="3000" dirty="0"/>
              <a:t>   šetrném obhospodařovaní půdy podle nejmodernějších </a:t>
            </a:r>
          </a:p>
          <a:p>
            <a:pPr marL="0" indent="0">
              <a:buNone/>
            </a:pPr>
            <a:r>
              <a:rPr lang="cs-CZ" sz="3000" dirty="0"/>
              <a:t>   poznatků – precizní zemědělství</a:t>
            </a:r>
          </a:p>
          <a:p>
            <a:pPr>
              <a:buFontTx/>
              <a:buChar char="-"/>
            </a:pPr>
            <a:r>
              <a:rPr lang="cs-CZ" sz="3000" dirty="0"/>
              <a:t>co nejméně zásahů na půdě</a:t>
            </a:r>
          </a:p>
          <a:p>
            <a:pPr>
              <a:buFontTx/>
              <a:buChar char="-"/>
            </a:pPr>
            <a:r>
              <a:rPr lang="cs-CZ" sz="3000" dirty="0"/>
              <a:t>co nejnižší utužování půd</a:t>
            </a:r>
          </a:p>
          <a:p>
            <a:pPr>
              <a:buFontTx/>
              <a:buChar char="-"/>
            </a:pPr>
            <a:r>
              <a:rPr lang="cs-CZ" sz="3000" dirty="0"/>
              <a:t>vodu nezadržíme zatravněním, ale hospodařením na ni (drobtovitá struktura, vzduch, zooedafón, meziplodiny, rostlinné zbytky na půdě).</a:t>
            </a:r>
          </a:p>
        </p:txBody>
      </p:sp>
    </p:spTree>
    <p:extLst>
      <p:ext uri="{BB962C8B-B14F-4D97-AF65-F5344CB8AC3E}">
        <p14:creationId xmlns:p14="http://schemas.microsoft.com/office/powerpoint/2010/main" val="3900833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DD7688-8AD0-4453-AD87-D5E27E873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0337" y="541006"/>
            <a:ext cx="10515600" cy="1255709"/>
          </a:xfrm>
        </p:spPr>
        <p:txBody>
          <a:bodyPr>
            <a:noAutofit/>
          </a:bodyPr>
          <a:lstStyle/>
          <a:p>
            <a:pPr algn="ctr"/>
            <a:r>
              <a:rPr lang="cs-CZ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PŘIJMOUT ZÁKLADNÍ PRAVIDLÁ – VYRÁBĚT TAM, KDE SE SPOTŘEBOVÁVÁ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FE4190F-BA9C-44BB-BE67-8FE71A66B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5654"/>
            <a:ext cx="10515600" cy="4748479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/>
              <a:t>využít relativně dobré půdní, teplotní i vláhové podmínky a vyrábět </a:t>
            </a:r>
          </a:p>
          <a:p>
            <a:pPr marL="0" indent="0">
              <a:buNone/>
            </a:pPr>
            <a:r>
              <a:rPr lang="cs-CZ" dirty="0"/>
              <a:t>   podstatně více vlastních potravin </a:t>
            </a:r>
          </a:p>
          <a:p>
            <a:pPr>
              <a:buFontTx/>
              <a:buChar char="-"/>
            </a:pPr>
            <a:r>
              <a:rPr lang="cs-CZ" dirty="0"/>
              <a:t>pokud srovnáme s Německem, vyrábíme přibližně 1/3 až 1/5 produktů na 100 ha zemědělské půdy</a:t>
            </a:r>
          </a:p>
          <a:p>
            <a:pPr>
              <a:buFontTx/>
              <a:buChar char="-"/>
            </a:pPr>
            <a:r>
              <a:rPr lang="cs-CZ" dirty="0"/>
              <a:t>nastavit spravedlivou zemědělskou politiku</a:t>
            </a:r>
          </a:p>
          <a:p>
            <a:pPr>
              <a:buFontTx/>
              <a:buChar char="-"/>
            </a:pPr>
            <a:r>
              <a:rPr lang="cs-CZ" dirty="0"/>
              <a:t>nastavit jednotný trh</a:t>
            </a:r>
          </a:p>
          <a:p>
            <a:pPr>
              <a:buFontTx/>
              <a:buChar char="-"/>
            </a:pPr>
            <a:r>
              <a:rPr lang="cs-CZ" dirty="0"/>
              <a:t>odpadne logistika a hlavně se bude vyrábět tam, kde jsou odpovídající podmínky k výrobě bez využití síly národního rozpočtu</a:t>
            </a:r>
          </a:p>
          <a:p>
            <a:pPr>
              <a:buFontTx/>
              <a:buChar char="-"/>
            </a:pPr>
            <a:r>
              <a:rPr lang="cs-CZ" dirty="0"/>
              <a:t>QCZ – mléko, vepřové maso a drůbež. </a:t>
            </a:r>
          </a:p>
        </p:txBody>
      </p:sp>
    </p:spTree>
    <p:extLst>
      <p:ext uri="{BB962C8B-B14F-4D97-AF65-F5344CB8AC3E}">
        <p14:creationId xmlns:p14="http://schemas.microsoft.com/office/powerpoint/2010/main" val="1254021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6992" y="1732547"/>
            <a:ext cx="10512000" cy="4285515"/>
          </a:xfrm>
          <a:blipFill dpi="0" rotWithShape="1">
            <a:blip r:embed="rId2">
              <a:alphaModFix amt="10000"/>
            </a:blip>
            <a:srcRect/>
            <a:stretch>
              <a:fillRect l="-4" t="-6" r="-28" b="26777"/>
            </a:stretch>
          </a:blip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sz="3600" dirty="0"/>
          </a:p>
          <a:p>
            <a:pPr marL="0" indent="0" algn="ctr">
              <a:buNone/>
            </a:pPr>
            <a:endParaRPr lang="cs-CZ" sz="3600" dirty="0"/>
          </a:p>
          <a:p>
            <a:pPr marL="0" indent="0" algn="ctr">
              <a:buNone/>
            </a:pPr>
            <a:r>
              <a:rPr lang="cs-CZ" sz="5000" b="1" dirty="0"/>
              <a:t>Děkuji za pozornost!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BB9BE2E-9E18-440F-A31E-869AD601FF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0152" y="0"/>
            <a:ext cx="8211696" cy="2356022"/>
          </a:xfrm>
          <a:prstGeom prst="rect">
            <a:avLst/>
          </a:prstGeom>
        </p:spPr>
      </p:pic>
      <p:sp>
        <p:nvSpPr>
          <p:cNvPr id="2" name="Obdĺžnik 1">
            <a:extLst>
              <a:ext uri="{FF2B5EF4-FFF2-40B4-BE49-F238E27FC236}">
                <a16:creationId xmlns:a16="http://schemas.microsoft.com/office/drawing/2014/main" id="{7BE5C12F-E964-40E7-8085-83536C212FF9}"/>
              </a:ext>
            </a:extLst>
          </p:cNvPr>
          <p:cNvSpPr/>
          <p:nvPr/>
        </p:nvSpPr>
        <p:spPr>
          <a:xfrm>
            <a:off x="1096993" y="4765606"/>
            <a:ext cx="94878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600" b="1" dirty="0"/>
              <a:t>Ing. Zdeněk JANDEJSEK, CSc.</a:t>
            </a:r>
          </a:p>
          <a:p>
            <a:pPr algn="ctr"/>
            <a:r>
              <a:rPr lang="cs-CZ" sz="3600" b="1" dirty="0"/>
              <a:t>prezident  AK ČR</a:t>
            </a:r>
          </a:p>
        </p:txBody>
      </p:sp>
    </p:spTree>
    <p:extLst>
      <p:ext uri="{BB962C8B-B14F-4D97-AF65-F5344CB8AC3E}">
        <p14:creationId xmlns:p14="http://schemas.microsoft.com/office/powerpoint/2010/main" val="24826812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4400</TotalTime>
  <Words>330</Words>
  <Application>Microsoft Office PowerPoint</Application>
  <PresentationFormat>Širokouhlá</PresentationFormat>
  <Paragraphs>66</Paragraphs>
  <Slides>9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 </vt:lpstr>
      <vt:lpstr>Využití potenciálu Českého zemědělství  po roce 2020</vt:lpstr>
      <vt:lpstr>PŘIBLÍŽIT SPOLEČNOU ZEMĚDĚLSKOU POLITIKU EU K SOUČASNÝM SVĚTOVÝM TRENDŮM</vt:lpstr>
      <vt:lpstr>ZVYŠOVAT ÚRODNOST PŮDY A PŘIROZENÉ ZADRŽOVÁNÍ VODY V PŮDĚ</vt:lpstr>
      <vt:lpstr>PROTIEROZNÍ ZPŮSOB HOSPODAŘENÍ, ZADRŽENÍ VODY V PŮDĚ A  PŘÍRODĚ</vt:lpstr>
      <vt:lpstr>PROTIEROZNÍ ZPŮSOB HOSPODAŘENÍ, ZADRŽENÍ VODY V PŮDĚ A  PŘÍRODĚ</vt:lpstr>
      <vt:lpstr>PROTIEROZNÍ ZPŮSOB HOSPODAŘENÍ, ZADRŽENÍ VODY V PŮDĚ A  PŘÍRODĚ</vt:lpstr>
      <vt:lpstr>PŘIJMOUT ZÁKLADNÍ PRAVIDLÁ – VYRÁBĚT TAM, KDE SE SPOTŘEBOVÁVÁ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Sona</dc:creator>
  <cp:lastModifiedBy>Jarmiĺa Dubravska</cp:lastModifiedBy>
  <cp:revision>180</cp:revision>
  <cp:lastPrinted>2019-01-03T13:03:14Z</cp:lastPrinted>
  <dcterms:created xsi:type="dcterms:W3CDTF">2018-04-03T07:09:15Z</dcterms:created>
  <dcterms:modified xsi:type="dcterms:W3CDTF">2019-03-22T08:53:55Z</dcterms:modified>
</cp:coreProperties>
</file>